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33"/>
  </p:notesMasterIdLst>
  <p:sldIdLst>
    <p:sldId id="441" r:id="rId6"/>
    <p:sldId id="446" r:id="rId7"/>
    <p:sldId id="435" r:id="rId8"/>
    <p:sldId id="423" r:id="rId9"/>
    <p:sldId id="424" r:id="rId10"/>
    <p:sldId id="475" r:id="rId11"/>
    <p:sldId id="425" r:id="rId12"/>
    <p:sldId id="454" r:id="rId13"/>
    <p:sldId id="436" r:id="rId14"/>
    <p:sldId id="484" r:id="rId15"/>
    <p:sldId id="486" r:id="rId16"/>
    <p:sldId id="489" r:id="rId17"/>
    <p:sldId id="490" r:id="rId18"/>
    <p:sldId id="437" r:id="rId19"/>
    <p:sldId id="431" r:id="rId20"/>
    <p:sldId id="456" r:id="rId21"/>
    <p:sldId id="488" r:id="rId22"/>
    <p:sldId id="447" r:id="rId23"/>
    <p:sldId id="463" r:id="rId24"/>
    <p:sldId id="458" r:id="rId25"/>
    <p:sldId id="479" r:id="rId26"/>
    <p:sldId id="481" r:id="rId27"/>
    <p:sldId id="483" r:id="rId28"/>
    <p:sldId id="450" r:id="rId29"/>
    <p:sldId id="427" r:id="rId30"/>
    <p:sldId id="451" r:id="rId31"/>
    <p:sldId id="439"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97E41-8CB7-68B2-2165-5C6594E9DE4A}" name="Karin Morsing" initials="KM" userId="S::k.morsing@ravu.nl::ef3594fb-575c-4895-b7b9-b091436cd2cf" providerId="AD"/>
  <p188:author id="{3AFA0744-C81B-55CC-93D7-2B65A2AF27F3}" name="Alice Derks" initials="AD" userId="S::a.derks@ravu.nl::c30b68d7-d827-430a-b598-9540ca72c123" providerId="AD"/>
  <p188:author id="{EEA7E85D-2231-A5D4-91EA-02D64A40428F}" name="Sander Komijn" initials="SK" userId="S::S.Komijn@ravu.nl::4ebe613b-948a-431d-9599-cfc9d919adbf" providerId="AD"/>
  <p188:author id="{23B4E363-BD7E-D77B-FDD1-BDD48DFB8481}" name="Onno Feith" initials="OF" userId="S::o.feith@ravu.nl::ec4369a6-9856-4b23-b983-f6d14697d622" providerId="AD"/>
  <p188:author id="{667BF172-8E92-9F7C-574F-E9B17ADAA3BA}" name="Alice Derks" initials="AD" userId="S::A.Derks@ravu.nl::c30b68d7-d827-430a-b598-9540ca72c123" providerId="AD"/>
  <p188:author id="{25017DBE-FF50-064C-28D1-3350564EC843}" name="Kees Weevers" initials="KW" userId="S::k.weevers@ivvu.nl::51e15bd0-39e0-4b1b-a6ac-2149b5d5f18f" providerId="AD"/>
  <p188:author id="{750A42CB-7608-1B80-6609-C7F37115B7A6}" name="Rianne van Zijl - Hendriks" initials="RH" userId="S::r.hendriks@ravu.nl::5a333107-775a-4694-b9f3-c755f22dd5cc" providerId="AD"/>
  <p188:author id="{C8C520DD-7641-CF03-4C41-DEECEA51C844}" name="Kees Weevers" initials="KW" userId="Kees Weevers" providerId="None"/>
  <p188:author id="{4251DAF2-0944-443A-141F-1AEAD91E692C}" name="Rianne van Zijl - Hendriks" initials="RvZH" userId="S::R.Hendriks@ravu.nl::5a333107-775a-4694-b9f3-c755f22dd5cc" providerId="AD"/>
  <p188:author id="{97124CF6-6E2F-6C77-9756-869664FC7CD2}" name="Eline Berghuis -  van Westering" initials="EB" userId="S::e.berghuis@ravu.nl::3726fed0-2444-441e-a537-24ee95c28002" providerId="AD"/>
  <p188:author id="{A31EFCF9-DCAE-E2FC-4886-1BCAD16C4BFA}" name="Maran Hamers" initials="MH" userId="S::m.hamers@ravu.nl::c9b69f6b-f870-431a-82e0-1cb5517e42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8C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12"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Houtveen - Morsing" userId="S::k.morsing@ravu.nl::ef3594fb-575c-4895-b7b9-b091436cd2cf" providerId="AD" clId="Web-{D4767C18-738C-B27E-6004-8567AA175D00}"/>
    <pc:docChg chg="modSld">
      <pc:chgData name="Karin Houtveen - Morsing" userId="S::k.morsing@ravu.nl::ef3594fb-575c-4895-b7b9-b091436cd2cf" providerId="AD" clId="Web-{D4767C18-738C-B27E-6004-8567AA175D00}" dt="2025-03-26T12:12:11.753" v="55"/>
      <pc:docMkLst>
        <pc:docMk/>
      </pc:docMkLst>
      <pc:sldChg chg="addSp delSp modSp">
        <pc:chgData name="Karin Houtveen - Morsing" userId="S::k.morsing@ravu.nl::ef3594fb-575c-4895-b7b9-b091436cd2cf" providerId="AD" clId="Web-{D4767C18-738C-B27E-6004-8567AA175D00}" dt="2025-03-26T11:56:49.750" v="53"/>
        <pc:sldMkLst>
          <pc:docMk/>
          <pc:sldMk cId="2284123493" sldId="429"/>
        </pc:sldMkLst>
      </pc:sldChg>
      <pc:sldChg chg="modSp">
        <pc:chgData name="Karin Houtveen - Morsing" userId="S::k.morsing@ravu.nl::ef3594fb-575c-4895-b7b9-b091436cd2cf" providerId="AD" clId="Web-{D4767C18-738C-B27E-6004-8567AA175D00}" dt="2025-03-26T12:12:11.753" v="55"/>
        <pc:sldMkLst>
          <pc:docMk/>
          <pc:sldMk cId="686613721" sldId="456"/>
        </pc:sldMkLst>
        <pc:picChg chg="mod">
          <ac:chgData name="Karin Houtveen - Morsing" userId="S::k.morsing@ravu.nl::ef3594fb-575c-4895-b7b9-b091436cd2cf" providerId="AD" clId="Web-{D4767C18-738C-B27E-6004-8567AA175D00}" dt="2025-03-26T12:12:01.269" v="54"/>
          <ac:picMkLst>
            <pc:docMk/>
            <pc:sldMk cId="686613721" sldId="456"/>
            <ac:picMk id="13" creationId="{E9A4E74D-9379-E61A-060D-269289456C7B}"/>
          </ac:picMkLst>
        </pc:picChg>
        <pc:picChg chg="mod">
          <ac:chgData name="Karin Houtveen - Morsing" userId="S::k.morsing@ravu.nl::ef3594fb-575c-4895-b7b9-b091436cd2cf" providerId="AD" clId="Web-{D4767C18-738C-B27E-6004-8567AA175D00}" dt="2025-03-26T12:12:11.753" v="55"/>
          <ac:picMkLst>
            <pc:docMk/>
            <pc:sldMk cId="686613721" sldId="456"/>
            <ac:picMk id="15" creationId="{FB41D6F1-C49B-C838-D8DF-337C7AB0029B}"/>
          </ac:picMkLst>
        </pc:picChg>
      </pc:sldChg>
      <pc:sldChg chg="modSp">
        <pc:chgData name="Karin Houtveen - Morsing" userId="S::k.morsing@ravu.nl::ef3594fb-575c-4895-b7b9-b091436cd2cf" providerId="AD" clId="Web-{D4767C18-738C-B27E-6004-8567AA175D00}" dt="2025-03-26T11:53:02.836" v="52" actId="20577"/>
        <pc:sldMkLst>
          <pc:docMk/>
          <pc:sldMk cId="2361109098" sldId="483"/>
        </pc:sldMkLst>
        <pc:spChg chg="mod">
          <ac:chgData name="Karin Houtveen - Morsing" userId="S::k.morsing@ravu.nl::ef3594fb-575c-4895-b7b9-b091436cd2cf" providerId="AD" clId="Web-{D4767C18-738C-B27E-6004-8567AA175D00}" dt="2025-03-26T11:53:02.836" v="52" actId="20577"/>
          <ac:spMkLst>
            <pc:docMk/>
            <pc:sldMk cId="2361109098" sldId="483"/>
            <ac:spMk id="21" creationId="{561C3F8B-A5C1-CC87-BDFE-6B3A4D6161FC}"/>
          </ac:spMkLst>
        </pc:spChg>
      </pc:sldChg>
      <pc:sldChg chg="addSp delSp modSp">
        <pc:chgData name="Karin Houtveen - Morsing" userId="S::k.morsing@ravu.nl::ef3594fb-575c-4895-b7b9-b091436cd2cf" providerId="AD" clId="Web-{D4767C18-738C-B27E-6004-8567AA175D00}" dt="2025-03-26T11:50:34.330" v="41" actId="1076"/>
        <pc:sldMkLst>
          <pc:docMk/>
          <pc:sldMk cId="3242917287" sldId="487"/>
        </pc:sldMkLst>
      </pc:sldChg>
    </pc:docChg>
  </pc:docChgLst>
  <pc:docChgLst>
    <pc:chgData name="Eline Berghuis -  van Westering" userId="S::e.berghuis@ravu.nl::3726fed0-2444-441e-a537-24ee95c28002" providerId="AD" clId="Web-{7D5A1078-C555-17F7-0ACF-6048CC5C1CB2}"/>
    <pc:docChg chg="modSld">
      <pc:chgData name="Eline Berghuis -  van Westering" userId="S::e.berghuis@ravu.nl::3726fed0-2444-441e-a537-24ee95c28002" providerId="AD" clId="Web-{7D5A1078-C555-17F7-0ACF-6048CC5C1CB2}" dt="2025-03-27T14:50:54.988" v="15" actId="20577"/>
      <pc:docMkLst>
        <pc:docMk/>
      </pc:docMkLst>
      <pc:sldChg chg="modSp">
        <pc:chgData name="Eline Berghuis -  van Westering" userId="S::e.berghuis@ravu.nl::3726fed0-2444-441e-a537-24ee95c28002" providerId="AD" clId="Web-{7D5A1078-C555-17F7-0ACF-6048CC5C1CB2}" dt="2025-03-27T14:50:54.988" v="15" actId="20577"/>
        <pc:sldMkLst>
          <pc:docMk/>
          <pc:sldMk cId="686613721" sldId="456"/>
        </pc:sldMkLst>
        <pc:spChg chg="mod">
          <ac:chgData name="Eline Berghuis -  van Westering" userId="S::e.berghuis@ravu.nl::3726fed0-2444-441e-a537-24ee95c28002" providerId="AD" clId="Web-{7D5A1078-C555-17F7-0ACF-6048CC5C1CB2}" dt="2025-03-27T14:50:54.988" v="15" actId="20577"/>
          <ac:spMkLst>
            <pc:docMk/>
            <pc:sldMk cId="686613721" sldId="456"/>
            <ac:spMk id="7" creationId="{DB5D86B6-41CB-0B1E-33CA-4AF90565F20A}"/>
          </ac:spMkLst>
        </pc:spChg>
      </pc:sldChg>
    </pc:docChg>
  </pc:docChgLst>
  <pc:docChgLst>
    <pc:chgData name="Eline Berghuis -  van Westering" userId="3726fed0-2444-441e-a537-24ee95c28002" providerId="ADAL" clId="{B3411D7E-C3B7-49B2-9CC9-527D93939C5A}"/>
    <pc:docChg chg="undo redo custSel delSld modSld">
      <pc:chgData name="Eline Berghuis -  van Westering" userId="3726fed0-2444-441e-a537-24ee95c28002" providerId="ADAL" clId="{B3411D7E-C3B7-49B2-9CC9-527D93939C5A}" dt="2025-03-27T15:01:04.110" v="685" actId="1037"/>
      <pc:docMkLst>
        <pc:docMk/>
      </pc:docMkLst>
      <pc:sldChg chg="modSp mod">
        <pc:chgData name="Eline Berghuis -  van Westering" userId="3726fed0-2444-441e-a537-24ee95c28002" providerId="ADAL" clId="{B3411D7E-C3B7-49B2-9CC9-527D93939C5A}" dt="2025-03-26T09:11:00.021" v="82" actId="20577"/>
        <pc:sldMkLst>
          <pc:docMk/>
          <pc:sldMk cId="3918856627" sldId="425"/>
        </pc:sldMkLst>
        <pc:spChg chg="mod">
          <ac:chgData name="Eline Berghuis -  van Westering" userId="3726fed0-2444-441e-a537-24ee95c28002" providerId="ADAL" clId="{B3411D7E-C3B7-49B2-9CC9-527D93939C5A}" dt="2025-03-26T09:11:00.021" v="82" actId="20577"/>
          <ac:spMkLst>
            <pc:docMk/>
            <pc:sldMk cId="3918856627" sldId="425"/>
            <ac:spMk id="5" creationId="{0A5AA835-5C21-F540-6E09-C59AE5B78D76}"/>
          </ac:spMkLst>
        </pc:spChg>
        <pc:picChg chg="mod">
          <ac:chgData name="Eline Berghuis -  van Westering" userId="3726fed0-2444-441e-a537-24ee95c28002" providerId="ADAL" clId="{B3411D7E-C3B7-49B2-9CC9-527D93939C5A}" dt="2025-03-26T09:10:36.678" v="24" actId="14100"/>
          <ac:picMkLst>
            <pc:docMk/>
            <pc:sldMk cId="3918856627" sldId="425"/>
            <ac:picMk id="7" creationId="{DD19CA4A-F2C2-DE6A-ADEF-C4DCE3F9D481}"/>
          </ac:picMkLst>
        </pc:picChg>
        <pc:picChg chg="mod">
          <ac:chgData name="Eline Berghuis -  van Westering" userId="3726fed0-2444-441e-a537-24ee95c28002" providerId="ADAL" clId="{B3411D7E-C3B7-49B2-9CC9-527D93939C5A}" dt="2025-03-26T09:10:39.711" v="25" actId="14100"/>
          <ac:picMkLst>
            <pc:docMk/>
            <pc:sldMk cId="3918856627" sldId="425"/>
            <ac:picMk id="12" creationId="{64A46AAB-D928-7228-B0AB-3E2277E774C8}"/>
          </ac:picMkLst>
        </pc:picChg>
      </pc:sldChg>
      <pc:sldChg chg="modSp mod">
        <pc:chgData name="Eline Berghuis -  van Westering" userId="3726fed0-2444-441e-a537-24ee95c28002" providerId="ADAL" clId="{B3411D7E-C3B7-49B2-9CC9-527D93939C5A}" dt="2025-03-26T10:52:11.962" v="510" actId="20577"/>
        <pc:sldMkLst>
          <pc:docMk/>
          <pc:sldMk cId="1763794213" sldId="427"/>
        </pc:sldMkLst>
        <pc:spChg chg="mod">
          <ac:chgData name="Eline Berghuis -  van Westering" userId="3726fed0-2444-441e-a537-24ee95c28002" providerId="ADAL" clId="{B3411D7E-C3B7-49B2-9CC9-527D93939C5A}" dt="2025-03-26T10:50:09.762" v="413" actId="113"/>
          <ac:spMkLst>
            <pc:docMk/>
            <pc:sldMk cId="1763794213" sldId="427"/>
            <ac:spMk id="4" creationId="{7D7B78BE-524E-02AD-04EA-D0EF61FD6339}"/>
          </ac:spMkLst>
        </pc:spChg>
        <pc:spChg chg="mod">
          <ac:chgData name="Eline Berghuis -  van Westering" userId="3726fed0-2444-441e-a537-24ee95c28002" providerId="ADAL" clId="{B3411D7E-C3B7-49B2-9CC9-527D93939C5A}" dt="2025-03-26T10:52:11.962" v="510" actId="20577"/>
          <ac:spMkLst>
            <pc:docMk/>
            <pc:sldMk cId="1763794213" sldId="427"/>
            <ac:spMk id="6" creationId="{95FEEE03-670B-E2FC-B3C4-AC904024D531}"/>
          </ac:spMkLst>
        </pc:spChg>
        <pc:spChg chg="mod">
          <ac:chgData name="Eline Berghuis -  van Westering" userId="3726fed0-2444-441e-a537-24ee95c28002" providerId="ADAL" clId="{B3411D7E-C3B7-49B2-9CC9-527D93939C5A}" dt="2025-03-26T09:58:13.147" v="116" actId="113"/>
          <ac:spMkLst>
            <pc:docMk/>
            <pc:sldMk cId="1763794213" sldId="427"/>
            <ac:spMk id="7" creationId="{D4D7397D-A8C6-4D8B-A61D-EE7C3E779A29}"/>
          </ac:spMkLst>
        </pc:spChg>
        <pc:spChg chg="mod">
          <ac:chgData name="Eline Berghuis -  van Westering" userId="3726fed0-2444-441e-a537-24ee95c28002" providerId="ADAL" clId="{B3411D7E-C3B7-49B2-9CC9-527D93939C5A}" dt="2025-03-26T10:50:06.779" v="411" actId="113"/>
          <ac:spMkLst>
            <pc:docMk/>
            <pc:sldMk cId="1763794213" sldId="427"/>
            <ac:spMk id="9" creationId="{4AC96C8C-793E-196F-8905-C7672911C277}"/>
          </ac:spMkLst>
        </pc:spChg>
        <pc:spChg chg="mod">
          <ac:chgData name="Eline Berghuis -  van Westering" userId="3726fed0-2444-441e-a537-24ee95c28002" providerId="ADAL" clId="{B3411D7E-C3B7-49B2-9CC9-527D93939C5A}" dt="2025-03-26T10:50:08.323" v="412" actId="113"/>
          <ac:spMkLst>
            <pc:docMk/>
            <pc:sldMk cId="1763794213" sldId="427"/>
            <ac:spMk id="12" creationId="{F8ED9B2D-74ED-0E37-6894-DE3D205E7E0E}"/>
          </ac:spMkLst>
        </pc:spChg>
      </pc:sldChg>
      <pc:sldChg chg="modSp del mod">
        <pc:chgData name="Eline Berghuis -  van Westering" userId="3726fed0-2444-441e-a537-24ee95c28002" providerId="ADAL" clId="{B3411D7E-C3B7-49B2-9CC9-527D93939C5A}" dt="2025-03-27T14:53:28.065" v="516" actId="47"/>
        <pc:sldMkLst>
          <pc:docMk/>
          <pc:sldMk cId="2284123493" sldId="429"/>
        </pc:sldMkLst>
      </pc:sldChg>
      <pc:sldChg chg="modSp mod">
        <pc:chgData name="Eline Berghuis -  van Westering" userId="3726fed0-2444-441e-a537-24ee95c28002" providerId="ADAL" clId="{B3411D7E-C3B7-49B2-9CC9-527D93939C5A}" dt="2025-03-26T09:12:00.154" v="83" actId="554"/>
        <pc:sldMkLst>
          <pc:docMk/>
          <pc:sldMk cId="992851045" sldId="454"/>
        </pc:sldMkLst>
        <pc:spChg chg="mod">
          <ac:chgData name="Eline Berghuis -  van Westering" userId="3726fed0-2444-441e-a537-24ee95c28002" providerId="ADAL" clId="{B3411D7E-C3B7-49B2-9CC9-527D93939C5A}" dt="2025-03-26T09:12:00.154" v="83" actId="554"/>
          <ac:spMkLst>
            <pc:docMk/>
            <pc:sldMk cId="992851045" sldId="454"/>
            <ac:spMk id="8" creationId="{56FF1553-FCFA-EACA-39CC-761F6CC5AADD}"/>
          </ac:spMkLst>
        </pc:spChg>
        <pc:spChg chg="mod">
          <ac:chgData name="Eline Berghuis -  van Westering" userId="3726fed0-2444-441e-a537-24ee95c28002" providerId="ADAL" clId="{B3411D7E-C3B7-49B2-9CC9-527D93939C5A}" dt="2025-03-26T09:12:00.154" v="83" actId="554"/>
          <ac:spMkLst>
            <pc:docMk/>
            <pc:sldMk cId="992851045" sldId="454"/>
            <ac:spMk id="14" creationId="{F5B67EDE-735C-E7E1-019A-DCEF7A52E8CE}"/>
          </ac:spMkLst>
        </pc:spChg>
      </pc:sldChg>
      <pc:sldChg chg="addSp delSp modSp mod">
        <pc:chgData name="Eline Berghuis -  van Westering" userId="3726fed0-2444-441e-a537-24ee95c28002" providerId="ADAL" clId="{B3411D7E-C3B7-49B2-9CC9-527D93939C5A}" dt="2025-03-27T15:00:39.563" v="671" actId="1076"/>
        <pc:sldMkLst>
          <pc:docMk/>
          <pc:sldMk cId="686613721" sldId="456"/>
        </pc:sldMkLst>
        <pc:spChg chg="add mod">
          <ac:chgData name="Eline Berghuis -  van Westering" userId="3726fed0-2444-441e-a537-24ee95c28002" providerId="ADAL" clId="{B3411D7E-C3B7-49B2-9CC9-527D93939C5A}" dt="2025-03-27T15:00:25.241" v="668" actId="404"/>
          <ac:spMkLst>
            <pc:docMk/>
            <pc:sldMk cId="686613721" sldId="456"/>
            <ac:spMk id="3" creationId="{ECC9D04F-8680-3B5E-7A3D-9F75976F1DD2}"/>
          </ac:spMkLst>
        </pc:spChg>
        <pc:spChg chg="add del mod">
          <ac:chgData name="Eline Berghuis -  van Westering" userId="3726fed0-2444-441e-a537-24ee95c28002" providerId="ADAL" clId="{B3411D7E-C3B7-49B2-9CC9-527D93939C5A}" dt="2025-03-27T15:00:33.697" v="669" actId="478"/>
          <ac:spMkLst>
            <pc:docMk/>
            <pc:sldMk cId="686613721" sldId="456"/>
            <ac:spMk id="5" creationId="{ECD9D135-8E3E-6306-A80E-8201DBBBE6EB}"/>
          </ac:spMkLst>
        </pc:spChg>
        <pc:spChg chg="mod">
          <ac:chgData name="Eline Berghuis -  van Westering" userId="3726fed0-2444-441e-a537-24ee95c28002" providerId="ADAL" clId="{B3411D7E-C3B7-49B2-9CC9-527D93939C5A}" dt="2025-03-27T15:00:20.551" v="667" actId="20577"/>
          <ac:spMkLst>
            <pc:docMk/>
            <pc:sldMk cId="686613721" sldId="456"/>
            <ac:spMk id="7" creationId="{DB5D86B6-41CB-0B1E-33CA-4AF90565F20A}"/>
          </ac:spMkLst>
        </pc:spChg>
        <pc:spChg chg="add mod">
          <ac:chgData name="Eline Berghuis -  van Westering" userId="3726fed0-2444-441e-a537-24ee95c28002" providerId="ADAL" clId="{B3411D7E-C3B7-49B2-9CC9-527D93939C5A}" dt="2025-03-27T15:00:39.563" v="671" actId="1076"/>
          <ac:spMkLst>
            <pc:docMk/>
            <pc:sldMk cId="686613721" sldId="456"/>
            <ac:spMk id="8" creationId="{5D2A565C-AA92-138C-8B41-6A20A483F191}"/>
          </ac:spMkLst>
        </pc:spChg>
      </pc:sldChg>
      <pc:sldChg chg="addSp modSp mod">
        <pc:chgData name="Eline Berghuis -  van Westering" userId="3726fed0-2444-441e-a537-24ee95c28002" providerId="ADAL" clId="{B3411D7E-C3B7-49B2-9CC9-527D93939C5A}" dt="2025-03-26T10:40:29.056" v="389" actId="554"/>
        <pc:sldMkLst>
          <pc:docMk/>
          <pc:sldMk cId="3414233044" sldId="475"/>
        </pc:sldMkLst>
        <pc:spChg chg="add mod">
          <ac:chgData name="Eline Berghuis -  van Westering" userId="3726fed0-2444-441e-a537-24ee95c28002" providerId="ADAL" clId="{B3411D7E-C3B7-49B2-9CC9-527D93939C5A}" dt="2025-03-26T10:39:50.303" v="338" actId="554"/>
          <ac:spMkLst>
            <pc:docMk/>
            <pc:sldMk cId="3414233044" sldId="475"/>
            <ac:spMk id="3" creationId="{C533758B-6FA0-4327-E235-D7C6481B6DD6}"/>
          </ac:spMkLst>
        </pc:spChg>
        <pc:spChg chg="mod">
          <ac:chgData name="Eline Berghuis -  van Westering" userId="3726fed0-2444-441e-a537-24ee95c28002" providerId="ADAL" clId="{B3411D7E-C3B7-49B2-9CC9-527D93939C5A}" dt="2025-03-26T10:40:29.056" v="389" actId="554"/>
          <ac:spMkLst>
            <pc:docMk/>
            <pc:sldMk cId="3414233044" sldId="475"/>
            <ac:spMk id="5" creationId="{6DA597A8-4C4A-FBCC-CD52-23E73294D5CD}"/>
          </ac:spMkLst>
        </pc:spChg>
        <pc:spChg chg="mod">
          <ac:chgData name="Eline Berghuis -  van Westering" userId="3726fed0-2444-441e-a537-24ee95c28002" providerId="ADAL" clId="{B3411D7E-C3B7-49B2-9CC9-527D93939C5A}" dt="2025-03-26T08:56:43.672" v="17" actId="1076"/>
          <ac:spMkLst>
            <pc:docMk/>
            <pc:sldMk cId="3414233044" sldId="475"/>
            <ac:spMk id="9" creationId="{9E622C8A-BC5B-70C9-A49E-920857FFD119}"/>
          </ac:spMkLst>
        </pc:spChg>
        <pc:spChg chg="mod">
          <ac:chgData name="Eline Berghuis -  van Westering" userId="3726fed0-2444-441e-a537-24ee95c28002" providerId="ADAL" clId="{B3411D7E-C3B7-49B2-9CC9-527D93939C5A}" dt="2025-03-26T10:40:00.545" v="339" actId="554"/>
          <ac:spMkLst>
            <pc:docMk/>
            <pc:sldMk cId="3414233044" sldId="475"/>
            <ac:spMk id="10" creationId="{5B412D9B-5C9C-4E40-5DA2-D50691F40F84}"/>
          </ac:spMkLst>
        </pc:spChg>
        <pc:spChg chg="mod">
          <ac:chgData name="Eline Berghuis -  van Westering" userId="3726fed0-2444-441e-a537-24ee95c28002" providerId="ADAL" clId="{B3411D7E-C3B7-49B2-9CC9-527D93939C5A}" dt="2025-03-26T10:40:00.545" v="339" actId="554"/>
          <ac:spMkLst>
            <pc:docMk/>
            <pc:sldMk cId="3414233044" sldId="475"/>
            <ac:spMk id="13" creationId="{15287E96-4561-7CC8-6D42-7EA8428A19EA}"/>
          </ac:spMkLst>
        </pc:spChg>
        <pc:spChg chg="mod">
          <ac:chgData name="Eline Berghuis -  van Westering" userId="3726fed0-2444-441e-a537-24ee95c28002" providerId="ADAL" clId="{B3411D7E-C3B7-49B2-9CC9-527D93939C5A}" dt="2025-03-26T10:40:29.056" v="389" actId="554"/>
          <ac:spMkLst>
            <pc:docMk/>
            <pc:sldMk cId="3414233044" sldId="475"/>
            <ac:spMk id="14" creationId="{C9F5D7C3-B6F3-49EA-D644-8E19214F406B}"/>
          </ac:spMkLst>
        </pc:spChg>
        <pc:picChg chg="mod">
          <ac:chgData name="Eline Berghuis -  van Westering" userId="3726fed0-2444-441e-a537-24ee95c28002" providerId="ADAL" clId="{B3411D7E-C3B7-49B2-9CC9-527D93939C5A}" dt="2025-03-26T10:40:07.389" v="340" actId="554"/>
          <ac:picMkLst>
            <pc:docMk/>
            <pc:sldMk cId="3414233044" sldId="475"/>
            <ac:picMk id="8" creationId="{23837595-C695-51D8-D511-610897C65B60}"/>
          </ac:picMkLst>
        </pc:picChg>
        <pc:picChg chg="mod">
          <ac:chgData name="Eline Berghuis -  van Westering" userId="3726fed0-2444-441e-a537-24ee95c28002" providerId="ADAL" clId="{B3411D7E-C3B7-49B2-9CC9-527D93939C5A}" dt="2025-03-26T10:40:07.389" v="340" actId="554"/>
          <ac:picMkLst>
            <pc:docMk/>
            <pc:sldMk cId="3414233044" sldId="475"/>
            <ac:picMk id="12" creationId="{7BA9D058-192A-3041-300C-139B774133A5}"/>
          </ac:picMkLst>
        </pc:picChg>
      </pc:sldChg>
      <pc:sldChg chg="addSp modSp mod">
        <pc:chgData name="Eline Berghuis -  van Westering" userId="3726fed0-2444-441e-a537-24ee95c28002" providerId="ADAL" clId="{B3411D7E-C3B7-49B2-9CC9-527D93939C5A}" dt="2025-03-26T10:41:15.965" v="392" actId="554"/>
        <pc:sldMkLst>
          <pc:docMk/>
          <pc:sldMk cId="3677563131" sldId="484"/>
        </pc:sldMkLst>
        <pc:spChg chg="mod">
          <ac:chgData name="Eline Berghuis -  van Westering" userId="3726fed0-2444-441e-a537-24ee95c28002" providerId="ADAL" clId="{B3411D7E-C3B7-49B2-9CC9-527D93939C5A}" dt="2025-03-26T10:41:15.965" v="392" actId="554"/>
          <ac:spMkLst>
            <pc:docMk/>
            <pc:sldMk cId="3677563131" sldId="484"/>
            <ac:spMk id="2" creationId="{98E67037-0DE2-73EA-8883-20DD4BFFB995}"/>
          </ac:spMkLst>
        </pc:spChg>
        <pc:spChg chg="mod">
          <ac:chgData name="Eline Berghuis -  van Westering" userId="3726fed0-2444-441e-a537-24ee95c28002" providerId="ADAL" clId="{B3411D7E-C3B7-49B2-9CC9-527D93939C5A}" dt="2025-03-26T10:41:04.507" v="390" actId="554"/>
          <ac:spMkLst>
            <pc:docMk/>
            <pc:sldMk cId="3677563131" sldId="484"/>
            <ac:spMk id="4" creationId="{3289396E-A6EA-BAA4-D6CA-659D332E7A7A}"/>
          </ac:spMkLst>
        </pc:spChg>
        <pc:spChg chg="add mod">
          <ac:chgData name="Eline Berghuis -  van Westering" userId="3726fed0-2444-441e-a537-24ee95c28002" providerId="ADAL" clId="{B3411D7E-C3B7-49B2-9CC9-527D93939C5A}" dt="2025-03-26T09:12:46.620" v="86" actId="2085"/>
          <ac:spMkLst>
            <pc:docMk/>
            <pc:sldMk cId="3677563131" sldId="484"/>
            <ac:spMk id="6" creationId="{CBDDE5F7-4A9E-BDCE-FF72-4CED47451845}"/>
          </ac:spMkLst>
        </pc:spChg>
        <pc:spChg chg="add mod">
          <ac:chgData name="Eline Berghuis -  van Westering" userId="3726fed0-2444-441e-a537-24ee95c28002" providerId="ADAL" clId="{B3411D7E-C3B7-49B2-9CC9-527D93939C5A}" dt="2025-03-26T09:13:01.454" v="91" actId="1076"/>
          <ac:spMkLst>
            <pc:docMk/>
            <pc:sldMk cId="3677563131" sldId="484"/>
            <ac:spMk id="9" creationId="{B6EC5001-8E2B-EABC-FD22-1AFA1C86152F}"/>
          </ac:spMkLst>
        </pc:spChg>
        <pc:spChg chg="mod">
          <ac:chgData name="Eline Berghuis -  van Westering" userId="3726fed0-2444-441e-a537-24ee95c28002" providerId="ADAL" clId="{B3411D7E-C3B7-49B2-9CC9-527D93939C5A}" dt="2025-03-26T10:41:15.965" v="392" actId="554"/>
          <ac:spMkLst>
            <pc:docMk/>
            <pc:sldMk cId="3677563131" sldId="484"/>
            <ac:spMk id="12" creationId="{F8ED9B2D-74ED-0E37-6894-DE3D205E7E0E}"/>
          </ac:spMkLst>
        </pc:spChg>
        <pc:spChg chg="mod">
          <ac:chgData name="Eline Berghuis -  van Westering" userId="3726fed0-2444-441e-a537-24ee95c28002" providerId="ADAL" clId="{B3411D7E-C3B7-49B2-9CC9-527D93939C5A}" dt="2025-03-26T10:41:04.507" v="390" actId="554"/>
          <ac:spMkLst>
            <pc:docMk/>
            <pc:sldMk cId="3677563131" sldId="484"/>
            <ac:spMk id="16" creationId="{BE36A0CC-0A38-08AF-6561-60A607EBF383}"/>
          </ac:spMkLst>
        </pc:spChg>
        <pc:picChg chg="mod">
          <ac:chgData name="Eline Berghuis -  van Westering" userId="3726fed0-2444-441e-a537-24ee95c28002" providerId="ADAL" clId="{B3411D7E-C3B7-49B2-9CC9-527D93939C5A}" dt="2025-03-26T10:41:09.926" v="391" actId="554"/>
          <ac:picMkLst>
            <pc:docMk/>
            <pc:sldMk cId="3677563131" sldId="484"/>
            <ac:picMk id="7" creationId="{D761532F-83A7-4856-8634-EAE451754A35}"/>
          </ac:picMkLst>
        </pc:picChg>
        <pc:picChg chg="mod">
          <ac:chgData name="Eline Berghuis -  van Westering" userId="3726fed0-2444-441e-a537-24ee95c28002" providerId="ADAL" clId="{B3411D7E-C3B7-49B2-9CC9-527D93939C5A}" dt="2025-03-26T10:41:09.926" v="391" actId="554"/>
          <ac:picMkLst>
            <pc:docMk/>
            <pc:sldMk cId="3677563131" sldId="484"/>
            <ac:picMk id="10" creationId="{1225678E-0583-3CA8-459A-DD36D5D6BA7B}"/>
          </ac:picMkLst>
        </pc:picChg>
      </pc:sldChg>
      <pc:sldChg chg="addSp modSp mod">
        <pc:chgData name="Eline Berghuis -  van Westering" userId="3726fed0-2444-441e-a537-24ee95c28002" providerId="ADAL" clId="{B3411D7E-C3B7-49B2-9CC9-527D93939C5A}" dt="2025-03-27T14:52:16.594" v="514" actId="22"/>
        <pc:sldMkLst>
          <pc:docMk/>
          <pc:sldMk cId="3409349532" sldId="486"/>
        </pc:sldMkLst>
        <pc:spChg chg="mod">
          <ac:chgData name="Eline Berghuis -  van Westering" userId="3726fed0-2444-441e-a537-24ee95c28002" providerId="ADAL" clId="{B3411D7E-C3B7-49B2-9CC9-527D93939C5A}" dt="2025-03-26T10:42:57.803" v="394" actId="554"/>
          <ac:spMkLst>
            <pc:docMk/>
            <pc:sldMk cId="3409349532" sldId="486"/>
            <ac:spMk id="2" creationId="{83B7B179-9417-957D-47BF-FA42A0AA657E}"/>
          </ac:spMkLst>
        </pc:spChg>
        <pc:spChg chg="mod">
          <ac:chgData name="Eline Berghuis -  van Westering" userId="3726fed0-2444-441e-a537-24ee95c28002" providerId="ADAL" clId="{B3411D7E-C3B7-49B2-9CC9-527D93939C5A}" dt="2025-03-26T10:42:57.803" v="394" actId="554"/>
          <ac:spMkLst>
            <pc:docMk/>
            <pc:sldMk cId="3409349532" sldId="486"/>
            <ac:spMk id="4" creationId="{CDD7E1F2-DCA5-80AB-4ACC-D8884A9041C9}"/>
          </ac:spMkLst>
        </pc:spChg>
        <pc:spChg chg="mod">
          <ac:chgData name="Eline Berghuis -  van Westering" userId="3726fed0-2444-441e-a537-24ee95c28002" providerId="ADAL" clId="{B3411D7E-C3B7-49B2-9CC9-527D93939C5A}" dt="2025-03-26T10:43:39.042" v="402" actId="1036"/>
          <ac:spMkLst>
            <pc:docMk/>
            <pc:sldMk cId="3409349532" sldId="486"/>
            <ac:spMk id="6" creationId="{0734B4F2-8CD0-A53C-201C-E1EC14AF4B3C}"/>
          </ac:spMkLst>
        </pc:spChg>
        <pc:spChg chg="mod">
          <ac:chgData name="Eline Berghuis -  van Westering" userId="3726fed0-2444-441e-a537-24ee95c28002" providerId="ADAL" clId="{B3411D7E-C3B7-49B2-9CC9-527D93939C5A}" dt="2025-03-26T10:43:08.754" v="396" actId="554"/>
          <ac:spMkLst>
            <pc:docMk/>
            <pc:sldMk cId="3409349532" sldId="486"/>
            <ac:spMk id="7" creationId="{F5D9F7EC-0B41-8F26-F572-6F8973ED8718}"/>
          </ac:spMkLst>
        </pc:spChg>
        <pc:spChg chg="mod">
          <ac:chgData name="Eline Berghuis -  van Westering" userId="3726fed0-2444-441e-a537-24ee95c28002" providerId="ADAL" clId="{B3411D7E-C3B7-49B2-9CC9-527D93939C5A}" dt="2025-03-26T10:43:08.754" v="396" actId="554"/>
          <ac:spMkLst>
            <pc:docMk/>
            <pc:sldMk cId="3409349532" sldId="486"/>
            <ac:spMk id="9" creationId="{22CCBA8F-6583-157A-8BE2-EDFE9FB1D918}"/>
          </ac:spMkLst>
        </pc:spChg>
        <pc:spChg chg="add">
          <ac:chgData name="Eline Berghuis -  van Westering" userId="3726fed0-2444-441e-a537-24ee95c28002" providerId="ADAL" clId="{B3411D7E-C3B7-49B2-9CC9-527D93939C5A}" dt="2025-03-27T14:52:16.594" v="514" actId="22"/>
          <ac:spMkLst>
            <pc:docMk/>
            <pc:sldMk cId="3409349532" sldId="486"/>
            <ac:spMk id="12" creationId="{8388BF95-1F70-2F3B-3EE6-84154B74E308}"/>
          </ac:spMkLst>
        </pc:spChg>
        <pc:spChg chg="mod">
          <ac:chgData name="Eline Berghuis -  van Westering" userId="3726fed0-2444-441e-a537-24ee95c28002" providerId="ADAL" clId="{B3411D7E-C3B7-49B2-9CC9-527D93939C5A}" dt="2025-03-26T10:44:14.509" v="410" actId="14100"/>
          <ac:spMkLst>
            <pc:docMk/>
            <pc:sldMk cId="3409349532" sldId="486"/>
            <ac:spMk id="19" creationId="{E4239B63-A2E1-1AB1-646B-8AAED1D01358}"/>
          </ac:spMkLst>
        </pc:spChg>
        <pc:picChg chg="mod">
          <ac:chgData name="Eline Berghuis -  van Westering" userId="3726fed0-2444-441e-a537-24ee95c28002" providerId="ADAL" clId="{B3411D7E-C3B7-49B2-9CC9-527D93939C5A}" dt="2025-03-26T10:42:49.981" v="393" actId="554"/>
          <ac:picMkLst>
            <pc:docMk/>
            <pc:sldMk cId="3409349532" sldId="486"/>
            <ac:picMk id="18" creationId="{AFF277E8-256E-E9C9-F547-E2697842651A}"/>
          </ac:picMkLst>
        </pc:picChg>
        <pc:picChg chg="mod">
          <ac:chgData name="Eline Berghuis -  van Westering" userId="3726fed0-2444-441e-a537-24ee95c28002" providerId="ADAL" clId="{B3411D7E-C3B7-49B2-9CC9-527D93939C5A}" dt="2025-03-26T10:43:17.262" v="397" actId="14100"/>
          <ac:picMkLst>
            <pc:docMk/>
            <pc:sldMk cId="3409349532" sldId="486"/>
            <ac:picMk id="23" creationId="{E289AD4A-9A94-A122-208E-761CE69A810D}"/>
          </ac:picMkLst>
        </pc:picChg>
      </pc:sldChg>
      <pc:sldChg chg="del">
        <pc:chgData name="Eline Berghuis -  van Westering" userId="3726fed0-2444-441e-a537-24ee95c28002" providerId="ADAL" clId="{B3411D7E-C3B7-49B2-9CC9-527D93939C5A}" dt="2025-03-27T14:53:26.061" v="515" actId="47"/>
        <pc:sldMkLst>
          <pc:docMk/>
          <pc:sldMk cId="3242917287" sldId="487"/>
        </pc:sldMkLst>
      </pc:sldChg>
      <pc:sldChg chg="addSp modSp mod">
        <pc:chgData name="Eline Berghuis -  van Westering" userId="3726fed0-2444-441e-a537-24ee95c28002" providerId="ADAL" clId="{B3411D7E-C3B7-49B2-9CC9-527D93939C5A}" dt="2025-03-27T15:01:04.110" v="685" actId="1037"/>
        <pc:sldMkLst>
          <pc:docMk/>
          <pc:sldMk cId="1263318854" sldId="488"/>
        </pc:sldMkLst>
        <pc:spChg chg="add mod">
          <ac:chgData name="Eline Berghuis -  van Westering" userId="3726fed0-2444-441e-a537-24ee95c28002" providerId="ADAL" clId="{B3411D7E-C3B7-49B2-9CC9-527D93939C5A}" dt="2025-03-27T15:01:04.110" v="685" actId="1037"/>
          <ac:spMkLst>
            <pc:docMk/>
            <pc:sldMk cId="1263318854" sldId="488"/>
            <ac:spMk id="3" creationId="{B2A54895-9E82-060B-8EFC-812A68AED8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F53E8-F558-467F-A0DC-82E954E5255F}" type="datetimeFigureOut">
              <a:rPr lang="nl-NL" smtClean="0"/>
              <a:t>2-6-2025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A0EB0-F77F-4B74-AF54-BB8D14D71F58}" type="slidenum">
              <a:rPr lang="nl-NL" smtClean="0"/>
              <a:t>‹#›</a:t>
            </a:fld>
            <a:endParaRPr lang="nl-NL"/>
          </a:p>
        </p:txBody>
      </p:sp>
    </p:spTree>
    <p:extLst>
      <p:ext uri="{BB962C8B-B14F-4D97-AF65-F5344CB8AC3E}">
        <p14:creationId xmlns:p14="http://schemas.microsoft.com/office/powerpoint/2010/main" val="17812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93950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15</a:t>
            </a:fld>
            <a:endParaRPr lang="nl-NL"/>
          </a:p>
        </p:txBody>
      </p:sp>
    </p:spTree>
    <p:extLst>
      <p:ext uri="{BB962C8B-B14F-4D97-AF65-F5344CB8AC3E}">
        <p14:creationId xmlns:p14="http://schemas.microsoft.com/office/powerpoint/2010/main" val="414345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20</a:t>
            </a:fld>
            <a:endParaRPr lang="nl-NL"/>
          </a:p>
        </p:txBody>
      </p:sp>
    </p:spTree>
    <p:extLst>
      <p:ext uri="{BB962C8B-B14F-4D97-AF65-F5344CB8AC3E}">
        <p14:creationId xmlns:p14="http://schemas.microsoft.com/office/powerpoint/2010/main" val="122275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25</a:t>
            </a:fld>
            <a:endParaRPr lang="nl-NL"/>
          </a:p>
        </p:txBody>
      </p:sp>
    </p:spTree>
    <p:extLst>
      <p:ext uri="{BB962C8B-B14F-4D97-AF65-F5344CB8AC3E}">
        <p14:creationId xmlns:p14="http://schemas.microsoft.com/office/powerpoint/2010/main" val="332057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4</a:t>
            </a:fld>
            <a:endParaRPr lang="nl-NL"/>
          </a:p>
        </p:txBody>
      </p:sp>
    </p:spTree>
    <p:extLst>
      <p:ext uri="{BB962C8B-B14F-4D97-AF65-F5344CB8AC3E}">
        <p14:creationId xmlns:p14="http://schemas.microsoft.com/office/powerpoint/2010/main" val="258888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5</a:t>
            </a:fld>
            <a:endParaRPr lang="nl-NL"/>
          </a:p>
        </p:txBody>
      </p:sp>
    </p:spTree>
    <p:extLst>
      <p:ext uri="{BB962C8B-B14F-4D97-AF65-F5344CB8AC3E}">
        <p14:creationId xmlns:p14="http://schemas.microsoft.com/office/powerpoint/2010/main" val="335055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7</a:t>
            </a:fld>
            <a:endParaRPr lang="nl-NL"/>
          </a:p>
        </p:txBody>
      </p:sp>
    </p:spTree>
    <p:extLst>
      <p:ext uri="{BB962C8B-B14F-4D97-AF65-F5344CB8AC3E}">
        <p14:creationId xmlns:p14="http://schemas.microsoft.com/office/powerpoint/2010/main" val="106544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8</a:t>
            </a:fld>
            <a:endParaRPr lang="nl-NL"/>
          </a:p>
        </p:txBody>
      </p:sp>
    </p:spTree>
    <p:extLst>
      <p:ext uri="{BB962C8B-B14F-4D97-AF65-F5344CB8AC3E}">
        <p14:creationId xmlns:p14="http://schemas.microsoft.com/office/powerpoint/2010/main" val="411854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10</a:t>
            </a:fld>
            <a:endParaRPr lang="nl-NL"/>
          </a:p>
        </p:txBody>
      </p:sp>
    </p:spTree>
    <p:extLst>
      <p:ext uri="{BB962C8B-B14F-4D97-AF65-F5344CB8AC3E}">
        <p14:creationId xmlns:p14="http://schemas.microsoft.com/office/powerpoint/2010/main" val="374709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11</a:t>
            </a:fld>
            <a:endParaRPr lang="nl-NL"/>
          </a:p>
        </p:txBody>
      </p:sp>
    </p:spTree>
    <p:extLst>
      <p:ext uri="{BB962C8B-B14F-4D97-AF65-F5344CB8AC3E}">
        <p14:creationId xmlns:p14="http://schemas.microsoft.com/office/powerpoint/2010/main" val="20373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A0EB0-F77F-4B74-AF54-BB8D14D71F5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68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7D33-D88D-23FB-5743-562F5EFC37E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C94D6A-9340-46B0-49D5-32E69BC88E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2B4C41-2AEE-BD4D-887D-DF3F12636D46}"/>
              </a:ext>
            </a:extLst>
          </p:cNvPr>
          <p:cNvSpPr>
            <a:spLocks noGrp="1"/>
          </p:cNvSpPr>
          <p:nvPr>
            <p:ph type="body" idx="1"/>
          </p:nvPr>
        </p:nvSpPr>
        <p:spPr/>
        <p:txBody>
          <a:bodyPr/>
          <a:lstStyle/>
          <a:p>
            <a:r>
              <a:rPr lang="nl-NL"/>
              <a:t>klaar</a:t>
            </a:r>
          </a:p>
        </p:txBody>
      </p:sp>
      <p:sp>
        <p:nvSpPr>
          <p:cNvPr id="4" name="Tijdelijke aanduiding voor dianummer 3">
            <a:extLst>
              <a:ext uri="{FF2B5EF4-FFF2-40B4-BE49-F238E27FC236}">
                <a16:creationId xmlns:a16="http://schemas.microsoft.com/office/drawing/2014/main" id="{C297FC78-0C8F-1160-B60B-E664AEEE54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A0EB0-F77F-4B74-AF54-BB8D14D71F5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39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157A-87EF-42FE-BD6A-6BB615AB5F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D6ACC1-5270-4738-AEBA-275F02425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4B9697-35F4-4D6B-A5E7-5BC233CEA53C}"/>
              </a:ext>
            </a:extLst>
          </p:cNvPr>
          <p:cNvSpPr>
            <a:spLocks noGrp="1"/>
          </p:cNvSpPr>
          <p:nvPr>
            <p:ph type="dt" sz="half" idx="10"/>
          </p:nvPr>
        </p:nvSpPr>
        <p:spPr/>
        <p:txBody>
          <a:bodyPr/>
          <a:lstStyle/>
          <a:p>
            <a:fld id="{27016CD5-091C-3A4C-805B-A6FF35223534}" type="datetime1">
              <a:rPr lang="nl-NL" smtClean="0"/>
              <a:t>2-6-2025</a:t>
            </a:fld>
            <a:endParaRPr lang="nl-NL"/>
          </a:p>
        </p:txBody>
      </p:sp>
      <p:sp>
        <p:nvSpPr>
          <p:cNvPr id="5" name="Tijdelijke aanduiding voor voettekst 4">
            <a:extLst>
              <a:ext uri="{FF2B5EF4-FFF2-40B4-BE49-F238E27FC236}">
                <a16:creationId xmlns:a16="http://schemas.microsoft.com/office/drawing/2014/main" id="{738F14CF-E04E-416F-B1C7-B51C946801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60976-5284-465F-AA81-97C9BB997565}"/>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31827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A22EF-CEAB-4A2D-AB7F-1DE1DD8A1C2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2D086-B734-4197-97B5-6BFD9484660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B530D3-38D7-413C-873A-35E8FF8EFA87}"/>
              </a:ext>
            </a:extLst>
          </p:cNvPr>
          <p:cNvSpPr>
            <a:spLocks noGrp="1"/>
          </p:cNvSpPr>
          <p:nvPr>
            <p:ph type="dt" sz="half" idx="10"/>
          </p:nvPr>
        </p:nvSpPr>
        <p:spPr/>
        <p:txBody>
          <a:bodyPr/>
          <a:lstStyle/>
          <a:p>
            <a:fld id="{6B43C45B-3D0F-A541-9506-02BEDB9CEB3B}" type="datetime1">
              <a:rPr lang="nl-NL" smtClean="0"/>
              <a:t>2-6-2025</a:t>
            </a:fld>
            <a:endParaRPr lang="nl-NL"/>
          </a:p>
        </p:txBody>
      </p:sp>
      <p:sp>
        <p:nvSpPr>
          <p:cNvPr id="5" name="Tijdelijke aanduiding voor voettekst 4">
            <a:extLst>
              <a:ext uri="{FF2B5EF4-FFF2-40B4-BE49-F238E27FC236}">
                <a16:creationId xmlns:a16="http://schemas.microsoft.com/office/drawing/2014/main" id="{FDA11BA6-9179-4F48-A097-9B6A5F2094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A40AA5-1864-4BAE-B399-FDFAF21D3096}"/>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135797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66C6D93-1147-45BB-8787-625FFF4A6F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991BA82-671F-4CF4-B771-37797282E1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E28852-A0C3-4F01-9D30-619492E8CF83}"/>
              </a:ext>
            </a:extLst>
          </p:cNvPr>
          <p:cNvSpPr>
            <a:spLocks noGrp="1"/>
          </p:cNvSpPr>
          <p:nvPr>
            <p:ph type="dt" sz="half" idx="10"/>
          </p:nvPr>
        </p:nvSpPr>
        <p:spPr/>
        <p:txBody>
          <a:bodyPr/>
          <a:lstStyle/>
          <a:p>
            <a:fld id="{628C2492-C672-6C4C-8DF3-635BF59A859A}" type="datetime1">
              <a:rPr lang="nl-NL" smtClean="0"/>
              <a:t>2-6-2025</a:t>
            </a:fld>
            <a:endParaRPr lang="nl-NL"/>
          </a:p>
        </p:txBody>
      </p:sp>
      <p:sp>
        <p:nvSpPr>
          <p:cNvPr id="5" name="Tijdelijke aanduiding voor voettekst 4">
            <a:extLst>
              <a:ext uri="{FF2B5EF4-FFF2-40B4-BE49-F238E27FC236}">
                <a16:creationId xmlns:a16="http://schemas.microsoft.com/office/drawing/2014/main" id="{D470280C-3C05-475F-9E64-E0CBB8E5F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D61298-AA7F-4B0C-A1E2-6FDF228ABF8C}"/>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26845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
    <p:bg>
      <p:bgPr>
        <a:solidFill>
          <a:srgbClr val="124A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687B-F0AD-4A56-8044-3D03DCE9A3B7}"/>
              </a:ext>
            </a:extLst>
          </p:cNvPr>
          <p:cNvSpPr>
            <a:spLocks noGrp="1"/>
          </p:cNvSpPr>
          <p:nvPr>
            <p:ph type="ctrTitle" hasCustomPrompt="1"/>
          </p:nvPr>
        </p:nvSpPr>
        <p:spPr>
          <a:xfrm>
            <a:off x="829444" y="1920054"/>
            <a:ext cx="10506862" cy="428826"/>
          </a:xfrm>
        </p:spPr>
        <p:txBody>
          <a:bodyPr anchor="t" anchorCtr="0">
            <a:normAutofit/>
          </a:bodyPr>
          <a:lstStyle>
            <a:lvl1pPr algn="l">
              <a:defRPr sz="3600" baseline="0">
                <a:solidFill>
                  <a:schemeClr val="bg1"/>
                </a:solidFill>
              </a:defRPr>
            </a:lvl1pPr>
          </a:lstStyle>
          <a:p>
            <a:r>
              <a:rPr lang="en-US"/>
              <a:t>Click to edit Master title style</a:t>
            </a:r>
            <a:endParaRPr lang="nl-NL"/>
          </a:p>
        </p:txBody>
      </p:sp>
      <p:sp>
        <p:nvSpPr>
          <p:cNvPr id="3" name="Subtitle 2">
            <a:extLst>
              <a:ext uri="{FF2B5EF4-FFF2-40B4-BE49-F238E27FC236}">
                <a16:creationId xmlns:a16="http://schemas.microsoft.com/office/drawing/2014/main" id="{6B0A2457-FA82-4172-B158-BF61233A7E13}"/>
              </a:ext>
            </a:extLst>
          </p:cNvPr>
          <p:cNvSpPr>
            <a:spLocks noGrp="1"/>
          </p:cNvSpPr>
          <p:nvPr>
            <p:ph type="subTitle" idx="1"/>
          </p:nvPr>
        </p:nvSpPr>
        <p:spPr>
          <a:xfrm>
            <a:off x="827733" y="2459516"/>
            <a:ext cx="10508573" cy="753460"/>
          </a:xfrm>
        </p:spPr>
        <p:txBody>
          <a:bodyPr>
            <a:normAutofit/>
          </a:bodyPr>
          <a:lstStyle>
            <a:lvl1pPr marL="0" indent="0" algn="l">
              <a:buNone/>
              <a:defRPr sz="2000" b="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A834FDB-D601-4310-9421-00D6FCA65EFE}"/>
              </a:ext>
            </a:extLst>
          </p:cNvPr>
          <p:cNvSpPr>
            <a:spLocks noGrp="1"/>
          </p:cNvSpPr>
          <p:nvPr>
            <p:ph type="dt" sz="half" idx="10"/>
          </p:nvPr>
        </p:nvSpPr>
        <p:spPr/>
        <p:txBody>
          <a:bodyPr/>
          <a:lstStyle>
            <a:lvl1pPr>
              <a:defRPr baseline="0">
                <a:solidFill>
                  <a:schemeClr val="bg1"/>
                </a:solidFill>
                <a:latin typeface="+mj-lt"/>
              </a:defRPr>
            </a:lvl1pPr>
          </a:lstStyle>
          <a:p>
            <a:fld id="{2390AABD-ECCC-514B-8F18-B6713E63E5A9}" type="datetime1">
              <a:rPr lang="nl-NL" smtClean="0"/>
              <a:t>2-6-2025</a:t>
            </a:fld>
            <a:endParaRPr lang="nl-NL"/>
          </a:p>
        </p:txBody>
      </p:sp>
      <p:sp>
        <p:nvSpPr>
          <p:cNvPr id="5" name="Footer Placeholder 4">
            <a:extLst>
              <a:ext uri="{FF2B5EF4-FFF2-40B4-BE49-F238E27FC236}">
                <a16:creationId xmlns:a16="http://schemas.microsoft.com/office/drawing/2014/main" id="{891A2D48-DF7D-4BCC-A810-1834993F5AAF}"/>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6" name="Slide Number Placeholder 5">
            <a:extLst>
              <a:ext uri="{FF2B5EF4-FFF2-40B4-BE49-F238E27FC236}">
                <a16:creationId xmlns:a16="http://schemas.microsoft.com/office/drawing/2014/main" id="{4A563CE6-AE00-4761-8DD5-F8A1C66CB5A2}"/>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a:t>
            </a:fld>
            <a:endParaRPr lang="nl-NL"/>
          </a:p>
        </p:txBody>
      </p:sp>
      <p:pic>
        <p:nvPicPr>
          <p:cNvPr id="8" name="Afbeelding 7">
            <a:extLst>
              <a:ext uri="{FF2B5EF4-FFF2-40B4-BE49-F238E27FC236}">
                <a16:creationId xmlns:a16="http://schemas.microsoft.com/office/drawing/2014/main" id="{58B0C208-01AB-DB44-BA57-DB5BF023C4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pic>
        <p:nvPicPr>
          <p:cNvPr id="10" name="Afbeelding 9">
            <a:extLst>
              <a:ext uri="{FF2B5EF4-FFF2-40B4-BE49-F238E27FC236}">
                <a16:creationId xmlns:a16="http://schemas.microsoft.com/office/drawing/2014/main" id="{9A47A910-005E-634D-815E-9D734A17F5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1339" y="5265204"/>
            <a:ext cx="4994941" cy="1008153"/>
          </a:xfrm>
          <a:prstGeom prst="rect">
            <a:avLst/>
          </a:prstGeom>
        </p:spPr>
      </p:pic>
    </p:spTree>
    <p:extLst>
      <p:ext uri="{BB962C8B-B14F-4D97-AF65-F5344CB8AC3E}">
        <p14:creationId xmlns:p14="http://schemas.microsoft.com/office/powerpoint/2010/main" val="48795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268-9118-4F45-8D6F-D4723A228869}"/>
              </a:ext>
            </a:extLst>
          </p:cNvPr>
          <p:cNvSpPr>
            <a:spLocks noGrp="1"/>
          </p:cNvSpPr>
          <p:nvPr>
            <p:ph type="title" hasCustomPrompt="1"/>
          </p:nvPr>
        </p:nvSpPr>
        <p:spPr>
          <a:xfrm>
            <a:off x="838200" y="499299"/>
            <a:ext cx="9065964" cy="661449"/>
          </a:xfrm>
        </p:spPr>
        <p:txBody>
          <a:bodyPr lIns="0" tIns="0" rIns="0" bIns="0" anchor="t" anchorCtr="0">
            <a:noAutofit/>
          </a:bodyPr>
          <a:lstStyle>
            <a:lvl1pPr>
              <a:defRPr b="1">
                <a:latin typeface="+mn-lt"/>
              </a:defRPr>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7041B5D9-16FA-4752-B4C3-0CBE97FC06FE}"/>
              </a:ext>
            </a:extLst>
          </p:cNvPr>
          <p:cNvSpPr>
            <a:spLocks noGrp="1"/>
          </p:cNvSpPr>
          <p:nvPr>
            <p:ph idx="1" hasCustomPrompt="1"/>
          </p:nvPr>
        </p:nvSpPr>
        <p:spPr>
          <a:xfrm>
            <a:off x="838200" y="1520789"/>
            <a:ext cx="10515600" cy="4656174"/>
          </a:xfrm>
        </p:spPr>
        <p:txBody>
          <a:bodyPr>
            <a:noAutofit/>
          </a:bodyPr>
          <a:lstStyle>
            <a:lvl1pPr marL="0" indent="0">
              <a:buNone/>
              <a:defRPr sz="2400"/>
            </a:lvl1pPr>
            <a:lvl2pPr marL="216000" indent="-216000" defTabSz="180000">
              <a:spcBef>
                <a:spcPts val="0"/>
              </a:spcBef>
              <a:buClr>
                <a:schemeClr val="accent1"/>
              </a:buClr>
              <a:defRPr sz="2400"/>
            </a:lvl2pPr>
            <a:lvl3pPr marL="432000" indent="-216000">
              <a:spcBef>
                <a:spcPts val="0"/>
              </a:spcBef>
              <a:buFont typeface="Calibri" panose="020F0502020204030204" pitchFamily="34" charset="0"/>
              <a:buChar char="‒"/>
              <a:defRPr sz="2400"/>
            </a:lvl3pPr>
            <a:lvl4pPr marL="648000" indent="-216000">
              <a:spcBef>
                <a:spcPts val="0"/>
              </a:spcBef>
              <a:buFont typeface="Calibri" panose="020F0502020204030204" pitchFamily="34" charset="0"/>
              <a:buChar char="‒"/>
              <a:defRPr sz="2400"/>
            </a:lvl4pPr>
            <a:lvl5pPr marL="864000" indent="-216000">
              <a:spcBef>
                <a:spcPts val="0"/>
              </a:spcBef>
              <a:buFont typeface="Calibri" panose="020F050202020403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7EF2A95-EF3E-491E-8219-2C32D7776CCF}"/>
              </a:ext>
            </a:extLst>
          </p:cNvPr>
          <p:cNvSpPr>
            <a:spLocks noGrp="1"/>
          </p:cNvSpPr>
          <p:nvPr>
            <p:ph type="dt" sz="half" idx="10"/>
          </p:nvPr>
        </p:nvSpPr>
        <p:spPr>
          <a:xfrm>
            <a:off x="838200" y="6422451"/>
            <a:ext cx="2743200" cy="216000"/>
          </a:xfrm>
        </p:spPr>
        <p:txBody>
          <a:bodyPr anchor="t" anchorCtr="0">
            <a:noAutofit/>
          </a:bodyPr>
          <a:lstStyle>
            <a:lvl1pPr>
              <a:defRPr sz="1050">
                <a:solidFill>
                  <a:schemeClr val="accent3"/>
                </a:solidFill>
              </a:defRPr>
            </a:lvl1pPr>
          </a:lstStyle>
          <a:p>
            <a:fld id="{58916B7B-C970-4544-8364-3C5E6035B36E}" type="datetime1">
              <a:rPr lang="nl-NL" smtClean="0">
                <a:solidFill>
                  <a:srgbClr val="A5A5A5"/>
                </a:solidFill>
              </a:rPr>
              <a:t>2-6-2025</a:t>
            </a:fld>
            <a:endParaRPr lang="nl-NL">
              <a:solidFill>
                <a:srgbClr val="A5A5A5"/>
              </a:solidFill>
            </a:endParaRPr>
          </a:p>
        </p:txBody>
      </p:sp>
      <p:sp>
        <p:nvSpPr>
          <p:cNvPr id="5" name="Footer Placeholder 4">
            <a:extLst>
              <a:ext uri="{FF2B5EF4-FFF2-40B4-BE49-F238E27FC236}">
                <a16:creationId xmlns:a16="http://schemas.microsoft.com/office/drawing/2014/main" id="{BA4447C1-ECCE-4632-AF72-F65879373606}"/>
              </a:ext>
            </a:extLst>
          </p:cNvPr>
          <p:cNvSpPr>
            <a:spLocks noGrp="1"/>
          </p:cNvSpPr>
          <p:nvPr>
            <p:ph type="ftr" sz="quarter" idx="11"/>
          </p:nvPr>
        </p:nvSpPr>
        <p:spPr>
          <a:xfrm>
            <a:off x="838200" y="6642000"/>
            <a:ext cx="4114800" cy="216000"/>
          </a:xfrm>
        </p:spPr>
        <p:txBody>
          <a:bodyPr anchor="t" anchorCtr="0">
            <a:noAutofit/>
          </a:bodyPr>
          <a:lstStyle>
            <a:lvl1pPr algn="l">
              <a:defRPr sz="1050">
                <a:solidFill>
                  <a:schemeClr val="accent3"/>
                </a:solidFill>
              </a:defRPr>
            </a:lvl1pPr>
          </a:lstStyle>
          <a:p>
            <a:endParaRPr lang="nl-NL">
              <a:solidFill>
                <a:srgbClr val="A5A5A5"/>
              </a:solidFill>
            </a:endParaRPr>
          </a:p>
        </p:txBody>
      </p:sp>
      <p:sp>
        <p:nvSpPr>
          <p:cNvPr id="6" name="Slide Number Placeholder 5">
            <a:extLst>
              <a:ext uri="{FF2B5EF4-FFF2-40B4-BE49-F238E27FC236}">
                <a16:creationId xmlns:a16="http://schemas.microsoft.com/office/drawing/2014/main" id="{504ED9A2-9667-4CD8-806F-73242B535AF0}"/>
              </a:ext>
            </a:extLst>
          </p:cNvPr>
          <p:cNvSpPr>
            <a:spLocks noGrp="1"/>
          </p:cNvSpPr>
          <p:nvPr>
            <p:ph type="sldNum" sz="quarter" idx="12"/>
          </p:nvPr>
        </p:nvSpPr>
        <p:spPr>
          <a:xfrm>
            <a:off x="8610600" y="6422451"/>
            <a:ext cx="2743200" cy="216000"/>
          </a:xfrm>
        </p:spPr>
        <p:txBody>
          <a:bodyPr anchor="t" anchorCtr="0">
            <a:noAutofit/>
          </a:bodyPr>
          <a:lstStyle>
            <a:lvl1pPr>
              <a:defRPr sz="1050">
                <a:solidFill>
                  <a:schemeClr val="accent1"/>
                </a:solidFill>
              </a:defRPr>
            </a:lvl1pPr>
          </a:lstStyle>
          <a:p>
            <a:fld id="{08A73C6A-F6ED-4EAC-9D7A-8884B580580E}" type="slidenum">
              <a:rPr lang="nl-NL" smtClean="0">
                <a:solidFill>
                  <a:srgbClr val="00ADD0"/>
                </a:solidFill>
              </a:rPr>
              <a:pPr/>
              <a:t>‹#›</a:t>
            </a:fld>
            <a:endParaRPr lang="nl-NL">
              <a:solidFill>
                <a:srgbClr val="00ADD0"/>
              </a:solidFill>
            </a:endParaRPr>
          </a:p>
        </p:txBody>
      </p:sp>
      <p:pic>
        <p:nvPicPr>
          <p:cNvPr id="7" name="Afbeelding 6">
            <a:extLst>
              <a:ext uri="{FF2B5EF4-FFF2-40B4-BE49-F238E27FC236}">
                <a16:creationId xmlns:a16="http://schemas.microsoft.com/office/drawing/2014/main" id="{CD2CA2ED-3EC6-EE45-83C8-F01E49FEE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61363"/>
            <a:ext cx="937320" cy="937320"/>
          </a:xfrm>
          <a:prstGeom prst="rect">
            <a:avLst/>
          </a:prstGeom>
        </p:spPr>
      </p:pic>
    </p:spTree>
    <p:extLst>
      <p:ext uri="{BB962C8B-B14F-4D97-AF65-F5344CB8AC3E}">
        <p14:creationId xmlns:p14="http://schemas.microsoft.com/office/powerpoint/2010/main" val="394565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D866-A3F5-4C50-88D3-2C7163B9358C}"/>
              </a:ext>
            </a:extLst>
          </p:cNvPr>
          <p:cNvSpPr>
            <a:spLocks noGrp="1"/>
          </p:cNvSpPr>
          <p:nvPr>
            <p:ph type="title" hasCustomPrompt="1"/>
          </p:nvPr>
        </p:nvSpPr>
        <p:spPr>
          <a:xfrm>
            <a:off x="838200" y="516141"/>
            <a:ext cx="8888106" cy="615603"/>
          </a:xfrm>
        </p:spPr>
        <p:txBody>
          <a:bodyPr anchor="t" anchorCtr="0"/>
          <a:lstStyle/>
          <a:p>
            <a:r>
              <a:rPr lang="en-US"/>
              <a:t>Click to edit Master title style</a:t>
            </a:r>
            <a:endParaRPr lang="nl-NL"/>
          </a:p>
        </p:txBody>
      </p:sp>
      <p:sp>
        <p:nvSpPr>
          <p:cNvPr id="3" name="Text Placeholder 2">
            <a:extLst>
              <a:ext uri="{FF2B5EF4-FFF2-40B4-BE49-F238E27FC236}">
                <a16:creationId xmlns:a16="http://schemas.microsoft.com/office/drawing/2014/main" id="{C3F77C86-C25C-41EC-9270-00617169E560}"/>
              </a:ext>
            </a:extLst>
          </p:cNvPr>
          <p:cNvSpPr>
            <a:spLocks noGrp="1"/>
          </p:cNvSpPr>
          <p:nvPr>
            <p:ph type="body" idx="1"/>
          </p:nvPr>
        </p:nvSpPr>
        <p:spPr>
          <a:xfrm>
            <a:off x="839788" y="1412776"/>
            <a:ext cx="5157787"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D2286F-7ABB-4AB0-860D-62AEE40D044C}"/>
              </a:ext>
            </a:extLst>
          </p:cNvPr>
          <p:cNvSpPr>
            <a:spLocks noGrp="1"/>
          </p:cNvSpPr>
          <p:nvPr>
            <p:ph sz="half" idx="2"/>
          </p:nvPr>
        </p:nvSpPr>
        <p:spPr>
          <a:xfrm>
            <a:off x="839788" y="2356861"/>
            <a:ext cx="5157787"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70D6C62-3C8D-4E13-BF59-3C848B75D502}"/>
              </a:ext>
            </a:extLst>
          </p:cNvPr>
          <p:cNvSpPr>
            <a:spLocks noGrp="1"/>
          </p:cNvSpPr>
          <p:nvPr>
            <p:ph type="body" sz="quarter" idx="3"/>
          </p:nvPr>
        </p:nvSpPr>
        <p:spPr>
          <a:xfrm>
            <a:off x="6172200" y="1412776"/>
            <a:ext cx="5183188"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336674-6B54-4F53-BE97-07740E946050}"/>
              </a:ext>
            </a:extLst>
          </p:cNvPr>
          <p:cNvSpPr>
            <a:spLocks noGrp="1"/>
          </p:cNvSpPr>
          <p:nvPr>
            <p:ph sz="quarter" idx="4"/>
          </p:nvPr>
        </p:nvSpPr>
        <p:spPr>
          <a:xfrm>
            <a:off x="6172200" y="2356861"/>
            <a:ext cx="5183188"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B3577D9C-CC4D-455B-ABFA-96BDC994BE58}"/>
              </a:ext>
            </a:extLst>
          </p:cNvPr>
          <p:cNvSpPr>
            <a:spLocks noGrp="1"/>
          </p:cNvSpPr>
          <p:nvPr>
            <p:ph type="dt" sz="half" idx="10"/>
          </p:nvPr>
        </p:nvSpPr>
        <p:spPr/>
        <p:txBody>
          <a:bodyPr/>
          <a:lstStyle/>
          <a:p>
            <a:fld id="{79BB4E25-B43F-9B45-9551-5AEB2AB1EFA2}" type="datetime1">
              <a:rPr lang="nl-NL" smtClean="0">
                <a:solidFill>
                  <a:prstClr val="black">
                    <a:tint val="75000"/>
                  </a:prstClr>
                </a:solidFill>
              </a:rPr>
              <a:t>2-6-2025</a:t>
            </a:fld>
            <a:endParaRPr lang="nl-NL">
              <a:solidFill>
                <a:prstClr val="black">
                  <a:tint val="75000"/>
                </a:prstClr>
              </a:solidFill>
            </a:endParaRPr>
          </a:p>
        </p:txBody>
      </p:sp>
      <p:sp>
        <p:nvSpPr>
          <p:cNvPr id="8" name="Footer Placeholder 7">
            <a:extLst>
              <a:ext uri="{FF2B5EF4-FFF2-40B4-BE49-F238E27FC236}">
                <a16:creationId xmlns:a16="http://schemas.microsoft.com/office/drawing/2014/main" id="{AA5D6D64-CE03-46D4-A0E0-9B28068357B3}"/>
              </a:ext>
            </a:extLst>
          </p:cNvPr>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a:extLst>
              <a:ext uri="{FF2B5EF4-FFF2-40B4-BE49-F238E27FC236}">
                <a16:creationId xmlns:a16="http://schemas.microsoft.com/office/drawing/2014/main" id="{A0FD0BD6-E569-442D-A2DA-D2CD14E9FF96}"/>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a:t>
            </a:fld>
            <a:endParaRPr lang="nl-NL">
              <a:solidFill>
                <a:prstClr val="black">
                  <a:tint val="75000"/>
                </a:prstClr>
              </a:solidFill>
            </a:endParaRPr>
          </a:p>
        </p:txBody>
      </p:sp>
      <p:pic>
        <p:nvPicPr>
          <p:cNvPr id="12" name="Afbeelding 11">
            <a:extLst>
              <a:ext uri="{FF2B5EF4-FFF2-40B4-BE49-F238E27FC236}">
                <a16:creationId xmlns:a16="http://schemas.microsoft.com/office/drawing/2014/main" id="{A65590B5-5E7A-714A-9528-C94AE51ED7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5593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872A-40C3-4A6B-8207-11D8A7526B64}"/>
              </a:ext>
            </a:extLst>
          </p:cNvPr>
          <p:cNvSpPr>
            <a:spLocks noGrp="1"/>
          </p:cNvSpPr>
          <p:nvPr>
            <p:ph type="title" hasCustomPrompt="1"/>
          </p:nvPr>
        </p:nvSpPr>
        <p:spPr>
          <a:xfrm>
            <a:off x="838200" y="547224"/>
            <a:ext cx="9198166" cy="553437"/>
          </a:xfrm>
        </p:spPr>
        <p:txBody>
          <a:bodyPr anchor="t" anchorCtr="0"/>
          <a:lstStyle/>
          <a:p>
            <a:r>
              <a:rPr lang="en-US"/>
              <a:t>Click to edit Master title style</a:t>
            </a:r>
            <a:endParaRPr lang="nl-NL"/>
          </a:p>
        </p:txBody>
      </p:sp>
      <p:sp>
        <p:nvSpPr>
          <p:cNvPr id="3" name="Date Placeholder 2">
            <a:extLst>
              <a:ext uri="{FF2B5EF4-FFF2-40B4-BE49-F238E27FC236}">
                <a16:creationId xmlns:a16="http://schemas.microsoft.com/office/drawing/2014/main" id="{8D7AF6DA-8F84-4F4E-B371-327FFB3FA752}"/>
              </a:ext>
            </a:extLst>
          </p:cNvPr>
          <p:cNvSpPr>
            <a:spLocks noGrp="1"/>
          </p:cNvSpPr>
          <p:nvPr>
            <p:ph type="dt" sz="half" idx="10"/>
          </p:nvPr>
        </p:nvSpPr>
        <p:spPr/>
        <p:txBody>
          <a:bodyPr/>
          <a:lstStyle/>
          <a:p>
            <a:fld id="{7E2C719A-3E84-DC4A-973F-D732A689EE73}" type="datetime1">
              <a:rPr lang="nl-NL" smtClean="0">
                <a:solidFill>
                  <a:prstClr val="black">
                    <a:tint val="75000"/>
                  </a:prstClr>
                </a:solidFill>
              </a:rPr>
              <a:t>2-6-2025</a:t>
            </a:fld>
            <a:endParaRPr lang="nl-NL">
              <a:solidFill>
                <a:prstClr val="black">
                  <a:tint val="75000"/>
                </a:prstClr>
              </a:solidFill>
            </a:endParaRPr>
          </a:p>
        </p:txBody>
      </p:sp>
      <p:sp>
        <p:nvSpPr>
          <p:cNvPr id="4" name="Footer Placeholder 3">
            <a:extLst>
              <a:ext uri="{FF2B5EF4-FFF2-40B4-BE49-F238E27FC236}">
                <a16:creationId xmlns:a16="http://schemas.microsoft.com/office/drawing/2014/main" id="{1C0FA52E-0FB1-41A0-9E6C-BF03B18C067D}"/>
              </a:ext>
            </a:extLst>
          </p:cNvPr>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a:extLst>
              <a:ext uri="{FF2B5EF4-FFF2-40B4-BE49-F238E27FC236}">
                <a16:creationId xmlns:a16="http://schemas.microsoft.com/office/drawing/2014/main" id="{E5932151-25E5-4948-B97D-1D0C73AC022F}"/>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a:t>
            </a:fld>
            <a:endParaRPr lang="nl-NL">
              <a:solidFill>
                <a:prstClr val="black">
                  <a:tint val="75000"/>
                </a:prstClr>
              </a:solidFill>
            </a:endParaRPr>
          </a:p>
        </p:txBody>
      </p:sp>
      <p:pic>
        <p:nvPicPr>
          <p:cNvPr id="8" name="Afbeelding 7">
            <a:extLst>
              <a:ext uri="{FF2B5EF4-FFF2-40B4-BE49-F238E27FC236}">
                <a16:creationId xmlns:a16="http://schemas.microsoft.com/office/drawing/2014/main" id="{3C7A6BAD-1311-FB45-9363-8709961BF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34331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me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268F3751-D76D-DE4C-9748-4F1019934F6E}" type="datetime1">
              <a:rPr lang="nl-NL" smtClean="0">
                <a:solidFill>
                  <a:prstClr val="black">
                    <a:tint val="75000"/>
                  </a:prstClr>
                </a:solidFill>
              </a:rPr>
              <a:t>2-6-2025</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a:t>
            </a:fld>
            <a:endParaRPr lang="nl-NL">
              <a:solidFill>
                <a:prstClr val="black">
                  <a:tint val="75000"/>
                </a:prstClr>
              </a:solidFill>
            </a:endParaRPr>
          </a:p>
        </p:txBody>
      </p:sp>
      <p:pic>
        <p:nvPicPr>
          <p:cNvPr id="7" name="Afbeelding 6">
            <a:extLst>
              <a:ext uri="{FF2B5EF4-FFF2-40B4-BE49-F238E27FC236}">
                <a16:creationId xmlns:a16="http://schemas.microsoft.com/office/drawing/2014/main" id="{B90F5E79-AB83-8544-A9FC-53EB1AEEC0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202502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co met logo">
    <p:bg>
      <p:bgPr>
        <a:solidFill>
          <a:srgbClr val="124A9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lvl1pPr>
              <a:defRPr baseline="0">
                <a:solidFill>
                  <a:schemeClr val="bg1"/>
                </a:solidFill>
              </a:defRPr>
            </a:lvl1pPr>
          </a:lstStyle>
          <a:p>
            <a:fld id="{8C0FF8A2-872C-E649-B096-3E30925C1D19}" type="datetime1">
              <a:rPr lang="nl-NL" smtClean="0"/>
              <a:t>2-6-2025</a:t>
            </a:fld>
            <a:endParaRPr lang="nl-NL"/>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a:t>
            </a:fld>
            <a:endParaRPr lang="nl-NL"/>
          </a:p>
        </p:txBody>
      </p:sp>
      <p:pic>
        <p:nvPicPr>
          <p:cNvPr id="6" name="Afbeelding 5">
            <a:extLst>
              <a:ext uri="{FF2B5EF4-FFF2-40B4-BE49-F238E27FC236}">
                <a16:creationId xmlns:a16="http://schemas.microsoft.com/office/drawing/2014/main" id="{A295427C-C254-8841-8501-DD67E19309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spTree>
    <p:extLst>
      <p:ext uri="{BB962C8B-B14F-4D97-AF65-F5344CB8AC3E}">
        <p14:creationId xmlns:p14="http://schemas.microsoft.com/office/powerpoint/2010/main" val="666721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F9806EAF-81A6-2247-A5BB-A5A19EFB9B72}" type="datetime1">
              <a:rPr lang="nl-NL" smtClean="0">
                <a:solidFill>
                  <a:prstClr val="black">
                    <a:tint val="75000"/>
                  </a:prstClr>
                </a:solidFill>
              </a:rPr>
              <a:t>2-6-2025</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38581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899600" y="4859667"/>
            <a:ext cx="6340000" cy="14828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10"/>
          <p:cNvSpPr/>
          <p:nvPr/>
        </p:nvSpPr>
        <p:spPr>
          <a:xfrm>
            <a:off x="4546600" y="4648200"/>
            <a:ext cx="7645600" cy="1905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5" name="Google Shape;55;p10"/>
          <p:cNvCxnSpPr/>
          <p:nvPr/>
        </p:nvCxnSpPr>
        <p:spPr>
          <a:xfrm rot="-5400000">
            <a:off x="-1686200" y="2339800"/>
            <a:ext cx="4026000" cy="0"/>
          </a:xfrm>
          <a:prstGeom prst="straightConnector1">
            <a:avLst/>
          </a:prstGeom>
          <a:noFill/>
          <a:ln w="19050" cap="flat" cmpd="sng">
            <a:solidFill>
              <a:schemeClr val="dk2"/>
            </a:solidFill>
            <a:prstDash val="solid"/>
            <a:round/>
            <a:headEnd type="none" w="med" len="med"/>
            <a:tailEnd type="none" w="med" len="med"/>
          </a:ln>
        </p:spPr>
      </p:cxnSp>
      <p:sp>
        <p:nvSpPr>
          <p:cNvPr id="56" name="Google Shape;56;p10"/>
          <p:cNvSpPr/>
          <p:nvPr/>
        </p:nvSpPr>
        <p:spPr>
          <a:xfrm>
            <a:off x="4323000" y="4437267"/>
            <a:ext cx="8123200" cy="1905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872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C652F-916B-49BD-B0E8-9C18DCDA39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CF6F9E-8162-4913-97E5-B8258EFDAA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760229-A137-49DE-9ABE-1CCE3154CD62}"/>
              </a:ext>
            </a:extLst>
          </p:cNvPr>
          <p:cNvSpPr>
            <a:spLocks noGrp="1"/>
          </p:cNvSpPr>
          <p:nvPr>
            <p:ph type="dt" sz="half" idx="10"/>
          </p:nvPr>
        </p:nvSpPr>
        <p:spPr/>
        <p:txBody>
          <a:bodyPr/>
          <a:lstStyle/>
          <a:p>
            <a:fld id="{DED782FC-4C77-6946-855E-01B63C2E8EDB}" type="datetime1">
              <a:rPr lang="nl-NL" smtClean="0"/>
              <a:t>2-6-2025</a:t>
            </a:fld>
            <a:endParaRPr lang="nl-NL"/>
          </a:p>
        </p:txBody>
      </p:sp>
      <p:sp>
        <p:nvSpPr>
          <p:cNvPr id="5" name="Tijdelijke aanduiding voor voettekst 4">
            <a:extLst>
              <a:ext uri="{FF2B5EF4-FFF2-40B4-BE49-F238E27FC236}">
                <a16:creationId xmlns:a16="http://schemas.microsoft.com/office/drawing/2014/main" id="{816A28AE-A63B-4977-AE88-432B786FB7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649369-F6EC-4873-90B7-E2FB54EE8363}"/>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407169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61AE6-D379-4593-BE66-9076D1EDC4D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19C4A0-7036-49D2-9CAF-F22934EC6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924F7F-A732-460C-970B-DBB704455B78}"/>
              </a:ext>
            </a:extLst>
          </p:cNvPr>
          <p:cNvSpPr>
            <a:spLocks noGrp="1"/>
          </p:cNvSpPr>
          <p:nvPr>
            <p:ph type="dt" sz="half" idx="10"/>
          </p:nvPr>
        </p:nvSpPr>
        <p:spPr/>
        <p:txBody>
          <a:bodyPr/>
          <a:lstStyle/>
          <a:p>
            <a:fld id="{C3C8E847-0861-5440-AB40-A7AF82262BCE}" type="datetime1">
              <a:rPr lang="nl-NL" smtClean="0"/>
              <a:t>2-6-2025</a:t>
            </a:fld>
            <a:endParaRPr lang="nl-NL"/>
          </a:p>
        </p:txBody>
      </p:sp>
      <p:sp>
        <p:nvSpPr>
          <p:cNvPr id="5" name="Tijdelijke aanduiding voor voettekst 4">
            <a:extLst>
              <a:ext uri="{FF2B5EF4-FFF2-40B4-BE49-F238E27FC236}">
                <a16:creationId xmlns:a16="http://schemas.microsoft.com/office/drawing/2014/main" id="{44450A1A-993A-4DF2-9F12-F74DD0600A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1C89FF-D3A8-45B9-B04B-E1CBBE1FE79B}"/>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5828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1705C-CB03-48A4-A3E3-5E15B85C855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F61133-84F0-45A5-8FCA-1E28CBDF99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DEB54F-9175-403C-8712-423DC3D5A7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8B1E77-3F3E-46AD-9D71-EAF0101A5277}"/>
              </a:ext>
            </a:extLst>
          </p:cNvPr>
          <p:cNvSpPr>
            <a:spLocks noGrp="1"/>
          </p:cNvSpPr>
          <p:nvPr>
            <p:ph type="dt" sz="half" idx="10"/>
          </p:nvPr>
        </p:nvSpPr>
        <p:spPr/>
        <p:txBody>
          <a:bodyPr/>
          <a:lstStyle/>
          <a:p>
            <a:fld id="{43A35BE1-32C1-5147-8B87-AE8BE9EF49B2}" type="datetime1">
              <a:rPr lang="nl-NL" smtClean="0"/>
              <a:t>2-6-2025</a:t>
            </a:fld>
            <a:endParaRPr lang="nl-NL"/>
          </a:p>
        </p:txBody>
      </p:sp>
      <p:sp>
        <p:nvSpPr>
          <p:cNvPr id="6" name="Tijdelijke aanduiding voor voettekst 5">
            <a:extLst>
              <a:ext uri="{FF2B5EF4-FFF2-40B4-BE49-F238E27FC236}">
                <a16:creationId xmlns:a16="http://schemas.microsoft.com/office/drawing/2014/main" id="{FF960541-33D6-40F2-82E4-819B9A936A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C99F94-0C45-4A2C-82F9-14940FA60D67}"/>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25172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D4FDE-ED26-4696-98EA-C27674393FC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A2FDEE-7896-4BE2-855F-96FF0FD3E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6451F1-41CC-422F-B83C-3CE6E9CC7E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ED3C01-4DD9-47A9-B106-15C33A6EF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19978D-BAE0-4B14-A4AD-0C5D9E0822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1864BB-2CE5-4D64-88B8-68D59857060D}"/>
              </a:ext>
            </a:extLst>
          </p:cNvPr>
          <p:cNvSpPr>
            <a:spLocks noGrp="1"/>
          </p:cNvSpPr>
          <p:nvPr>
            <p:ph type="dt" sz="half" idx="10"/>
          </p:nvPr>
        </p:nvSpPr>
        <p:spPr/>
        <p:txBody>
          <a:bodyPr/>
          <a:lstStyle/>
          <a:p>
            <a:fld id="{C968F1AA-9257-574B-836C-799565C56E8A}" type="datetime1">
              <a:rPr lang="nl-NL" smtClean="0"/>
              <a:t>2-6-2025</a:t>
            </a:fld>
            <a:endParaRPr lang="nl-NL"/>
          </a:p>
        </p:txBody>
      </p:sp>
      <p:sp>
        <p:nvSpPr>
          <p:cNvPr id="8" name="Tijdelijke aanduiding voor voettekst 7">
            <a:extLst>
              <a:ext uri="{FF2B5EF4-FFF2-40B4-BE49-F238E27FC236}">
                <a16:creationId xmlns:a16="http://schemas.microsoft.com/office/drawing/2014/main" id="{AD8FFADC-1223-42A9-B159-23B1666F8E5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2ACCABE-DA56-4DCE-894E-E517F8964549}"/>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290203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71453-38BE-4D71-AF4E-F0D0F0BA44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3E8B21-F5E1-42B4-9ABC-530B9788A37A}"/>
              </a:ext>
            </a:extLst>
          </p:cNvPr>
          <p:cNvSpPr>
            <a:spLocks noGrp="1"/>
          </p:cNvSpPr>
          <p:nvPr>
            <p:ph type="dt" sz="half" idx="10"/>
          </p:nvPr>
        </p:nvSpPr>
        <p:spPr/>
        <p:txBody>
          <a:bodyPr/>
          <a:lstStyle/>
          <a:p>
            <a:fld id="{5AA33FF9-6C7A-3D4C-BF6E-2B979D890145}" type="datetime1">
              <a:rPr lang="nl-NL" smtClean="0"/>
              <a:t>2-6-2025</a:t>
            </a:fld>
            <a:endParaRPr lang="nl-NL"/>
          </a:p>
        </p:txBody>
      </p:sp>
      <p:sp>
        <p:nvSpPr>
          <p:cNvPr id="4" name="Tijdelijke aanduiding voor voettekst 3">
            <a:extLst>
              <a:ext uri="{FF2B5EF4-FFF2-40B4-BE49-F238E27FC236}">
                <a16:creationId xmlns:a16="http://schemas.microsoft.com/office/drawing/2014/main" id="{E7A604D5-FBF3-4E58-97D3-1797D51A44D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A18A3FD-06E9-4CCF-B2F6-3290800541E6}"/>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112683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C897B1C-1B4F-47BC-BF98-42FEA515193B}"/>
              </a:ext>
            </a:extLst>
          </p:cNvPr>
          <p:cNvSpPr>
            <a:spLocks noGrp="1"/>
          </p:cNvSpPr>
          <p:nvPr>
            <p:ph type="dt" sz="half" idx="10"/>
          </p:nvPr>
        </p:nvSpPr>
        <p:spPr/>
        <p:txBody>
          <a:bodyPr/>
          <a:lstStyle/>
          <a:p>
            <a:fld id="{DBE476EB-7528-E745-9185-E99A75D93031}" type="datetime1">
              <a:rPr lang="nl-NL" smtClean="0"/>
              <a:t>2-6-2025</a:t>
            </a:fld>
            <a:endParaRPr lang="nl-NL"/>
          </a:p>
        </p:txBody>
      </p:sp>
      <p:sp>
        <p:nvSpPr>
          <p:cNvPr id="3" name="Tijdelijke aanduiding voor voettekst 2">
            <a:extLst>
              <a:ext uri="{FF2B5EF4-FFF2-40B4-BE49-F238E27FC236}">
                <a16:creationId xmlns:a16="http://schemas.microsoft.com/office/drawing/2014/main" id="{1E242381-2145-4C3B-9C0A-BE7277BD38D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160ECC-489F-424C-AE74-8061C8CD655F}"/>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335310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28BC1-0B4D-4498-BDE4-4D3C15ED86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1B7490-DEB8-4BF6-B4BB-4714F9C5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7C265A-28C6-47EB-AA10-0ACC5873A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E24EC-3CCF-49E2-96D4-F93C71A71E52}"/>
              </a:ext>
            </a:extLst>
          </p:cNvPr>
          <p:cNvSpPr>
            <a:spLocks noGrp="1"/>
          </p:cNvSpPr>
          <p:nvPr>
            <p:ph type="dt" sz="half" idx="10"/>
          </p:nvPr>
        </p:nvSpPr>
        <p:spPr/>
        <p:txBody>
          <a:bodyPr/>
          <a:lstStyle/>
          <a:p>
            <a:fld id="{E7DB1479-18EB-1B42-925E-743BCBBFCE96}" type="datetime1">
              <a:rPr lang="nl-NL" smtClean="0"/>
              <a:t>2-6-2025</a:t>
            </a:fld>
            <a:endParaRPr lang="nl-NL"/>
          </a:p>
        </p:txBody>
      </p:sp>
      <p:sp>
        <p:nvSpPr>
          <p:cNvPr id="6" name="Tijdelijke aanduiding voor voettekst 5">
            <a:extLst>
              <a:ext uri="{FF2B5EF4-FFF2-40B4-BE49-F238E27FC236}">
                <a16:creationId xmlns:a16="http://schemas.microsoft.com/office/drawing/2014/main" id="{AF593658-773B-4E7C-ACCC-B047697533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370663-AC0D-4E0D-9826-580F45F27353}"/>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2807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D9AD9-ADC2-4785-9942-CB5D3B17DA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18AE60-CF39-4744-B40B-380DBA0AA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B4DD2D-DE81-4B68-B091-A3E3B631D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FE6D6-9259-4006-AF00-B67C7E027DFE}"/>
              </a:ext>
            </a:extLst>
          </p:cNvPr>
          <p:cNvSpPr>
            <a:spLocks noGrp="1"/>
          </p:cNvSpPr>
          <p:nvPr>
            <p:ph type="dt" sz="half" idx="10"/>
          </p:nvPr>
        </p:nvSpPr>
        <p:spPr/>
        <p:txBody>
          <a:bodyPr/>
          <a:lstStyle/>
          <a:p>
            <a:fld id="{D28AA980-2E1D-2E4E-BFE7-CCF429C30501}" type="datetime1">
              <a:rPr lang="nl-NL" smtClean="0"/>
              <a:t>2-6-2025</a:t>
            </a:fld>
            <a:endParaRPr lang="nl-NL"/>
          </a:p>
        </p:txBody>
      </p:sp>
      <p:sp>
        <p:nvSpPr>
          <p:cNvPr id="6" name="Tijdelijke aanduiding voor voettekst 5">
            <a:extLst>
              <a:ext uri="{FF2B5EF4-FFF2-40B4-BE49-F238E27FC236}">
                <a16:creationId xmlns:a16="http://schemas.microsoft.com/office/drawing/2014/main" id="{5758E41E-C40E-42F4-87BF-AEB3D3EF20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EBB8EB-2890-4D22-8A08-B867B294BE78}"/>
              </a:ext>
            </a:extLst>
          </p:cNvPr>
          <p:cNvSpPr>
            <a:spLocks noGrp="1"/>
          </p:cNvSpPr>
          <p:nvPr>
            <p:ph type="sldNum" sz="quarter" idx="12"/>
          </p:nvPr>
        </p:nvSpPr>
        <p:spPr/>
        <p:txBody>
          <a:bodyPr/>
          <a:lstStyle/>
          <a:p>
            <a:fld id="{D68B3F2B-E202-4376-8508-A508ED334532}" type="slidenum">
              <a:rPr lang="nl-NL" smtClean="0"/>
              <a:t>‹#›</a:t>
            </a:fld>
            <a:endParaRPr lang="nl-NL"/>
          </a:p>
        </p:txBody>
      </p:sp>
    </p:spTree>
    <p:extLst>
      <p:ext uri="{BB962C8B-B14F-4D97-AF65-F5344CB8AC3E}">
        <p14:creationId xmlns:p14="http://schemas.microsoft.com/office/powerpoint/2010/main" val="38692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B13309-A8E9-404C-A7D8-3F867665B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63F7F5-D2ED-47EF-8B54-609BE6F33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3C147B-60FA-46DA-B93D-977F6FF42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BC87-E36A-A540-8A95-0F57C3308455}" type="datetime1">
              <a:rPr lang="nl-NL" smtClean="0"/>
              <a:t>2-6-2025</a:t>
            </a:fld>
            <a:endParaRPr lang="nl-NL"/>
          </a:p>
        </p:txBody>
      </p:sp>
      <p:sp>
        <p:nvSpPr>
          <p:cNvPr id="5" name="Tijdelijke aanduiding voor voettekst 4">
            <a:extLst>
              <a:ext uri="{FF2B5EF4-FFF2-40B4-BE49-F238E27FC236}">
                <a16:creationId xmlns:a16="http://schemas.microsoft.com/office/drawing/2014/main" id="{601EEDE1-C148-47C3-8DB7-789C145C5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A4222E9-82C6-46E3-9F70-0C652C3F7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3F2B-E202-4376-8508-A508ED334532}" type="slidenum">
              <a:rPr lang="nl-NL" smtClean="0"/>
              <a:t>‹#›</a:t>
            </a:fld>
            <a:endParaRPr lang="nl-NL"/>
          </a:p>
        </p:txBody>
      </p:sp>
    </p:spTree>
    <p:extLst>
      <p:ext uri="{BB962C8B-B14F-4D97-AF65-F5344CB8AC3E}">
        <p14:creationId xmlns:p14="http://schemas.microsoft.com/office/powerpoint/2010/main" val="22611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A5679-396D-4284-93F5-E9761715B2E8}"/>
              </a:ext>
            </a:extLst>
          </p:cNvPr>
          <p:cNvSpPr>
            <a:spLocks noGrp="1"/>
          </p:cNvSpPr>
          <p:nvPr>
            <p:ph type="title"/>
          </p:nvPr>
        </p:nvSpPr>
        <p:spPr>
          <a:xfrm>
            <a:off x="838200" y="355283"/>
            <a:ext cx="9198166" cy="1439291"/>
          </a:xfrm>
          <a:prstGeom prst="rect">
            <a:avLst/>
          </a:prstGeom>
        </p:spPr>
        <p:txBody>
          <a:bodyPr vert="horz" lIns="0" tIns="0" rIns="0" bIns="0" rtlCol="0" anchor="b" anchorCtr="0">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DF84132-ACC0-495D-98A9-3DBD011787F5}"/>
              </a:ext>
            </a:extLst>
          </p:cNvPr>
          <p:cNvSpPr>
            <a:spLocks noGrp="1"/>
          </p:cNvSpPr>
          <p:nvPr>
            <p:ph type="body" idx="1"/>
          </p:nvPr>
        </p:nvSpPr>
        <p:spPr>
          <a:xfrm>
            <a:off x="838200" y="2072639"/>
            <a:ext cx="10515600" cy="410432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D854DB-68AC-4D35-807B-ABDC98345C79}"/>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589A3871-E8A5-BD42-80EE-E790CE35CE2C}" type="datetime1">
              <a:rPr lang="nl-NL" smtClean="0">
                <a:solidFill>
                  <a:prstClr val="black">
                    <a:tint val="75000"/>
                  </a:prstClr>
                </a:solidFill>
              </a:rPr>
              <a:t>2-6-2025</a:t>
            </a:fld>
            <a:endParaRPr lang="nl-NL">
              <a:solidFill>
                <a:prstClr val="black">
                  <a:tint val="75000"/>
                </a:prstClr>
              </a:solidFill>
            </a:endParaRPr>
          </a:p>
        </p:txBody>
      </p:sp>
      <p:sp>
        <p:nvSpPr>
          <p:cNvPr id="5" name="Footer Placeholder 4">
            <a:extLst>
              <a:ext uri="{FF2B5EF4-FFF2-40B4-BE49-F238E27FC236}">
                <a16:creationId xmlns:a16="http://schemas.microsoft.com/office/drawing/2014/main" id="{03756C44-5B20-4D8B-ADFC-E563976C9BA6}"/>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a:extLst>
              <a:ext uri="{FF2B5EF4-FFF2-40B4-BE49-F238E27FC236}">
                <a16:creationId xmlns:a16="http://schemas.microsoft.com/office/drawing/2014/main" id="{0F2141BA-6A71-4038-954D-C45DD68FDED2}"/>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08A73C6A-F6ED-4EAC-9D7A-8884B580580E}"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652693748"/>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9" r:id="rId6"/>
    <p:sldLayoutId id="2147483678" r:id="rId7"/>
    <p:sldLayoutId id="2147483681" r:id="rId8"/>
  </p:sldLayoutIdLst>
  <p:hf hdr="0" ftr="0" dt="0"/>
  <p:txStyles>
    <p:titleStyle>
      <a:lvl1pPr algn="l" defTabSz="914400" rtl="0" eaLnBrk="1" latinLnBrk="0" hangingPunct="1">
        <a:lnSpc>
          <a:spcPct val="90000"/>
        </a:lnSpc>
        <a:spcBef>
          <a:spcPct val="0"/>
        </a:spcBef>
        <a:buNone/>
        <a:defRPr sz="3600" b="1" kern="1200" spc="-40" baseline="0">
          <a:solidFill>
            <a:srgbClr val="4CB8B1"/>
          </a:solidFill>
          <a:latin typeface="+mj-lt"/>
          <a:ea typeface="+mj-ea"/>
          <a:cs typeface="+mj-cs"/>
        </a:defRPr>
      </a:lvl1pPr>
    </p:titleStyle>
    <p:bodyStyle>
      <a:lvl1pPr marL="0" indent="0" algn="l" defTabSz="914400" rtl="0" eaLnBrk="1" latinLnBrk="0" hangingPunct="1">
        <a:lnSpc>
          <a:spcPct val="90000"/>
        </a:lnSpc>
        <a:spcBef>
          <a:spcPts val="700"/>
        </a:spcBef>
        <a:buFont typeface="Arial" panose="020B0604020202020204" pitchFamily="34" charset="0"/>
        <a:buNone/>
        <a:defRPr sz="2400" kern="1200" spc="-30" baseline="0">
          <a:solidFill>
            <a:schemeClr val="tx1"/>
          </a:solidFill>
          <a:latin typeface="+mn-lt"/>
          <a:ea typeface="+mn-ea"/>
          <a:cs typeface="+mn-cs"/>
        </a:defRPr>
      </a:lvl1pPr>
      <a:lvl2pPr marL="216000" indent="-216000" algn="l" defTabSz="914400" rtl="0" eaLnBrk="1" latinLnBrk="0" hangingPunct="1">
        <a:lnSpc>
          <a:spcPct val="90000"/>
        </a:lnSpc>
        <a:spcBef>
          <a:spcPts val="0"/>
        </a:spcBef>
        <a:buClr>
          <a:schemeClr val="accent1"/>
        </a:buClr>
        <a:buFont typeface="Arial" panose="020B0604020202020204" pitchFamily="34" charset="0"/>
        <a:buChar char="•"/>
        <a:defRPr sz="2400" kern="1200" spc="-30" baseline="0">
          <a:solidFill>
            <a:schemeClr val="tx1"/>
          </a:solidFill>
          <a:latin typeface="+mn-lt"/>
          <a:ea typeface="+mn-ea"/>
          <a:cs typeface="+mn-cs"/>
        </a:defRPr>
      </a:lvl2pPr>
      <a:lvl3pPr marL="432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3pPr>
      <a:lvl4pPr marL="648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4pPr>
      <a:lvl5pPr marL="864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el 260">
            <a:extLst>
              <a:ext uri="{FF2B5EF4-FFF2-40B4-BE49-F238E27FC236}">
                <a16:creationId xmlns:a16="http://schemas.microsoft.com/office/drawing/2014/main" id="{93C46F62-76F8-7545-9A53-A68D376914DC}"/>
              </a:ext>
            </a:extLst>
          </p:cNvPr>
          <p:cNvSpPr>
            <a:spLocks noGrp="1"/>
          </p:cNvSpPr>
          <p:nvPr>
            <p:ph type="ctrTitle"/>
          </p:nvPr>
        </p:nvSpPr>
        <p:spPr>
          <a:xfrm>
            <a:off x="829444" y="1920054"/>
            <a:ext cx="10506862" cy="428826"/>
          </a:xfrm>
        </p:spPr>
        <p:txBody>
          <a:bodyPr>
            <a:noAutofit/>
          </a:bodyPr>
          <a:lstStyle/>
          <a:p>
            <a:br>
              <a:rPr lang="nl-NL"/>
            </a:br>
            <a:r>
              <a:rPr lang="nl-NL"/>
              <a:t>Zorgbemiddeling tijdelijk verblijf</a:t>
            </a:r>
            <a:br>
              <a:rPr lang="nl-NL"/>
            </a:br>
            <a:endParaRPr lang="nl-NL"/>
          </a:p>
        </p:txBody>
      </p:sp>
      <p:sp>
        <p:nvSpPr>
          <p:cNvPr id="262" name="Ondertitel 261">
            <a:extLst>
              <a:ext uri="{FF2B5EF4-FFF2-40B4-BE49-F238E27FC236}">
                <a16:creationId xmlns:a16="http://schemas.microsoft.com/office/drawing/2014/main" id="{454C1A86-BBD7-394B-B614-99A6C09873AE}"/>
              </a:ext>
            </a:extLst>
          </p:cNvPr>
          <p:cNvSpPr>
            <a:spLocks noGrp="1"/>
          </p:cNvSpPr>
          <p:nvPr>
            <p:ph type="subTitle" idx="1"/>
          </p:nvPr>
        </p:nvSpPr>
        <p:spPr>
          <a:xfrm>
            <a:off x="827733" y="3248980"/>
            <a:ext cx="10508573" cy="684076"/>
          </a:xfrm>
        </p:spPr>
        <p:txBody>
          <a:bodyPr vert="horz" lIns="0" tIns="0" rIns="0" bIns="0" rtlCol="0" anchor="t">
            <a:normAutofit/>
          </a:bodyPr>
          <a:lstStyle/>
          <a:p>
            <a:r>
              <a:rPr lang="nl-NL"/>
              <a:t>Management informatie 2024: Q4 + jaarrapportage</a:t>
            </a:r>
            <a:r>
              <a:rPr lang="nl-NL" i="0">
                <a:solidFill>
                  <a:schemeClr val="tx1"/>
                </a:solidFill>
                <a:highlight>
                  <a:srgbClr val="FFFF00"/>
                </a:highlight>
              </a:rPr>
              <a:t> </a:t>
            </a:r>
          </a:p>
          <a:p>
            <a:endParaRPr lang="nl-NL">
              <a:solidFill>
                <a:srgbClr val="FF0000"/>
              </a:solidFill>
              <a:cs typeface="Calibri"/>
            </a:endParaRPr>
          </a:p>
        </p:txBody>
      </p:sp>
      <p:pic>
        <p:nvPicPr>
          <p:cNvPr id="8" name="Afbeelding 7">
            <a:extLst>
              <a:ext uri="{FF2B5EF4-FFF2-40B4-BE49-F238E27FC236}">
                <a16:creationId xmlns:a16="http://schemas.microsoft.com/office/drawing/2014/main" id="{C3DD793F-4611-058E-D3A9-C7D2D24F63A5}"/>
              </a:ext>
            </a:extLst>
          </p:cNvPr>
          <p:cNvPicPr>
            <a:picLocks noChangeAspect="1"/>
          </p:cNvPicPr>
          <p:nvPr/>
        </p:nvPicPr>
        <p:blipFill>
          <a:blip r:embed="rId3"/>
          <a:stretch>
            <a:fillRect/>
          </a:stretch>
        </p:blipFill>
        <p:spPr>
          <a:xfrm>
            <a:off x="2254459" y="4947729"/>
            <a:ext cx="6457950" cy="1362075"/>
          </a:xfrm>
          <a:prstGeom prst="rect">
            <a:avLst/>
          </a:prstGeom>
        </p:spPr>
      </p:pic>
    </p:spTree>
    <p:extLst>
      <p:ext uri="{BB962C8B-B14F-4D97-AF65-F5344CB8AC3E}">
        <p14:creationId xmlns:p14="http://schemas.microsoft.com/office/powerpoint/2010/main" val="3865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uitstroom: vervolgzorg</a:t>
            </a:r>
          </a:p>
          <a:p>
            <a:endParaRPr lang="nl-NL">
              <a:solidFill>
                <a:srgbClr val="4CB8B1"/>
              </a:solidFill>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3"/>
          <a:stretch>
            <a:fillRect/>
          </a:stretch>
        </p:blipFill>
        <p:spPr>
          <a:xfrm>
            <a:off x="10810875" y="0"/>
            <a:ext cx="1381125" cy="1133475"/>
          </a:xfrm>
          <a:prstGeom prst="rect">
            <a:avLst/>
          </a:prstGeom>
          <a:ln>
            <a:noFill/>
          </a:ln>
        </p:spPr>
      </p:pic>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10</a:t>
            </a:fld>
            <a:endParaRPr lang="nl-NL"/>
          </a:p>
        </p:txBody>
      </p:sp>
      <p:sp>
        <p:nvSpPr>
          <p:cNvPr id="12" name="Tekstvak 11">
            <a:extLst>
              <a:ext uri="{FF2B5EF4-FFF2-40B4-BE49-F238E27FC236}">
                <a16:creationId xmlns:a16="http://schemas.microsoft.com/office/drawing/2014/main" id="{F8ED9B2D-74ED-0E37-6894-DE3D205E7E0E}"/>
              </a:ext>
            </a:extLst>
          </p:cNvPr>
          <p:cNvSpPr txBox="1"/>
          <p:nvPr/>
        </p:nvSpPr>
        <p:spPr>
          <a:xfrm>
            <a:off x="596223" y="4218258"/>
            <a:ext cx="4546047" cy="369332"/>
          </a:xfrm>
          <a:prstGeom prst="rect">
            <a:avLst/>
          </a:prstGeom>
          <a:noFill/>
          <a:ln w="28575">
            <a:solidFill>
              <a:srgbClr val="0070C0"/>
            </a:solidFill>
          </a:ln>
        </p:spPr>
        <p:txBody>
          <a:bodyPr wrap="square" lIns="91440" tIns="45720" rIns="91440" bIns="45720" rtlCol="0" anchor="t">
            <a:spAutoFit/>
          </a:bodyPr>
          <a:lstStyle/>
          <a:p>
            <a:r>
              <a:rPr lang="nl-NL">
                <a:solidFill>
                  <a:srgbClr val="7EC8C4"/>
                </a:solidFill>
                <a:ea typeface="Calibri"/>
                <a:cs typeface="Calibri"/>
              </a:rPr>
              <a:t>In </a:t>
            </a:r>
            <a:r>
              <a:rPr lang="nl-NL" b="1">
                <a:solidFill>
                  <a:srgbClr val="7EC8C4"/>
                </a:solidFill>
                <a:ea typeface="Calibri"/>
                <a:cs typeface="Calibri"/>
              </a:rPr>
              <a:t>Q4 2024 </a:t>
            </a:r>
            <a:r>
              <a:rPr lang="nl-NL">
                <a:solidFill>
                  <a:srgbClr val="7EC8C4"/>
                </a:solidFill>
                <a:ea typeface="Calibri"/>
                <a:cs typeface="Calibri"/>
              </a:rPr>
              <a:t>is het plaatsingspercentage </a:t>
            </a:r>
            <a:r>
              <a:rPr lang="nl-NL" b="1">
                <a:solidFill>
                  <a:srgbClr val="7EC8C4"/>
                </a:solidFill>
                <a:ea typeface="Calibri"/>
                <a:cs typeface="Calibri"/>
              </a:rPr>
              <a:t>48%</a:t>
            </a:r>
            <a:endParaRPr lang="nl-NL">
              <a:solidFill>
                <a:srgbClr val="7EC8C4"/>
              </a:solidFill>
              <a:cs typeface="Calibri"/>
            </a:endParaRPr>
          </a:p>
        </p:txBody>
      </p:sp>
      <p:sp>
        <p:nvSpPr>
          <p:cNvPr id="20" name="Tekstvak 19">
            <a:extLst>
              <a:ext uri="{FF2B5EF4-FFF2-40B4-BE49-F238E27FC236}">
                <a16:creationId xmlns:a16="http://schemas.microsoft.com/office/drawing/2014/main" id="{D2F8E982-B4CA-438F-E349-8DECC14C38CB}"/>
              </a:ext>
            </a:extLst>
          </p:cNvPr>
          <p:cNvSpPr txBox="1"/>
          <p:nvPr/>
        </p:nvSpPr>
        <p:spPr>
          <a:xfrm>
            <a:off x="522273" y="5316130"/>
            <a:ext cx="109453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a:cs typeface="Segoe UI"/>
              </a:rPr>
              <a:t>Definities</a:t>
            </a:r>
          </a:p>
          <a:p>
            <a:r>
              <a:rPr lang="nl-NL" sz="1200" u="sng">
                <a:cs typeface="Segoe UI"/>
              </a:rPr>
              <a:t>Geplaatst</a:t>
            </a:r>
            <a:r>
              <a:rPr lang="nl-NL" sz="1200">
                <a:cs typeface="Segoe UI"/>
              </a:rPr>
              <a:t>: een patiënt is met succes geplaatst.</a:t>
            </a:r>
          </a:p>
          <a:p>
            <a:r>
              <a:rPr lang="nl-NL" sz="1200" u="sng">
                <a:cs typeface="Segoe UI"/>
              </a:rPr>
              <a:t>Geannuleerd</a:t>
            </a:r>
            <a:r>
              <a:rPr lang="nl-NL" sz="1200">
                <a:cs typeface="Segoe UI"/>
              </a:rPr>
              <a:t>: patiënt of verwijzer ziet van de aanmelding af​. </a:t>
            </a:r>
            <a:r>
              <a:rPr lang="nl-NL" sz="1200" i="1">
                <a:cs typeface="Segoe UI"/>
              </a:rPr>
              <a:t>Er wordt van tijdelijk verblijf afgezien, de zorgvraag wordt op</a:t>
            </a:r>
            <a:r>
              <a:rPr lang="nl-NL" sz="1200">
                <a:cs typeface="Segoe UI"/>
              </a:rPr>
              <a:t>​ </a:t>
            </a:r>
            <a:r>
              <a:rPr lang="nl-NL" sz="1200" i="1">
                <a:cs typeface="Segoe UI"/>
              </a:rPr>
              <a:t>een andere manier opgelost, patiënt is overleden, zorgvraag</a:t>
            </a:r>
            <a:r>
              <a:rPr lang="nl-NL" sz="1200">
                <a:cs typeface="Segoe UI"/>
              </a:rPr>
              <a:t>​ </a:t>
            </a:r>
            <a:r>
              <a:rPr lang="nl-NL" sz="1200" i="1">
                <a:cs typeface="Segoe UI"/>
              </a:rPr>
              <a:t>bestaat niet meer of er wordt via een andere weg tijdelijk verblijf geregeld.</a:t>
            </a:r>
          </a:p>
          <a:p>
            <a:r>
              <a:rPr lang="nl-NL" sz="1200" u="sng">
                <a:cs typeface="Segoe UI"/>
              </a:rPr>
              <a:t>Teruggegeven</a:t>
            </a:r>
            <a:r>
              <a:rPr lang="nl-NL" sz="1200" b="1">
                <a:cs typeface="Segoe UI"/>
              </a:rPr>
              <a:t>: </a:t>
            </a:r>
            <a:r>
              <a:rPr lang="nl-NL" sz="1200">
                <a:cs typeface="Segoe UI"/>
              </a:rPr>
              <a:t>de zorgbemiddelaar ZCC acht de aanmelding niet​ passend voor een tijdelijk verblijf of er is geen bed beschikbaar.</a:t>
            </a:r>
          </a:p>
          <a:p>
            <a:r>
              <a:rPr lang="nl-NL" sz="1200" i="1">
                <a:cs typeface="Segoe UI"/>
              </a:rPr>
              <a:t>Onder meer WlZ aanwezig / voorliggend, advies inzet of ophogen</a:t>
            </a:r>
            <a:r>
              <a:rPr lang="nl-NL" sz="1200">
                <a:cs typeface="Segoe UI"/>
              </a:rPr>
              <a:t>​ </a:t>
            </a:r>
            <a:r>
              <a:rPr lang="nl-NL" sz="1200" i="1">
                <a:cs typeface="Segoe UI"/>
              </a:rPr>
              <a:t>thuiszorg.</a:t>
            </a:r>
          </a:p>
        </p:txBody>
      </p:sp>
      <p:sp>
        <p:nvSpPr>
          <p:cNvPr id="3" name="Rechthoek 2">
            <a:extLst>
              <a:ext uri="{FF2B5EF4-FFF2-40B4-BE49-F238E27FC236}">
                <a16:creationId xmlns:a16="http://schemas.microsoft.com/office/drawing/2014/main" id="{CF93D95A-9114-DF04-F22D-0396B81F4C4C}"/>
              </a:ext>
            </a:extLst>
          </p:cNvPr>
          <p:cNvSpPr/>
          <p:nvPr/>
        </p:nvSpPr>
        <p:spPr>
          <a:xfrm>
            <a:off x="4254500" y="3543300"/>
            <a:ext cx="5715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289396E-A6EA-BAA4-D6CA-659D332E7A7A}"/>
              </a:ext>
            </a:extLst>
          </p:cNvPr>
          <p:cNvSpPr txBox="1"/>
          <p:nvPr/>
        </p:nvSpPr>
        <p:spPr>
          <a:xfrm>
            <a:off x="690716" y="1158078"/>
            <a:ext cx="1236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Q4 2024</a:t>
            </a:r>
          </a:p>
        </p:txBody>
      </p:sp>
      <p:sp>
        <p:nvSpPr>
          <p:cNvPr id="16" name="Tekstvak 15">
            <a:extLst>
              <a:ext uri="{FF2B5EF4-FFF2-40B4-BE49-F238E27FC236}">
                <a16:creationId xmlns:a16="http://schemas.microsoft.com/office/drawing/2014/main" id="{BE36A0CC-0A38-08AF-6561-60A607EBF383}"/>
              </a:ext>
            </a:extLst>
          </p:cNvPr>
          <p:cNvSpPr txBox="1"/>
          <p:nvPr/>
        </p:nvSpPr>
        <p:spPr>
          <a:xfrm>
            <a:off x="6337576" y="1158078"/>
            <a:ext cx="2433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 Jaaroverzicht 2024</a:t>
            </a:r>
          </a:p>
        </p:txBody>
      </p:sp>
      <p:pic>
        <p:nvPicPr>
          <p:cNvPr id="7" name="Afbeelding 6" descr="Afbeelding met tekst, schermopname, Lettertype, diagram&#10;&#10;Automatisch gegenereerde beschrijving">
            <a:extLst>
              <a:ext uri="{FF2B5EF4-FFF2-40B4-BE49-F238E27FC236}">
                <a16:creationId xmlns:a16="http://schemas.microsoft.com/office/drawing/2014/main" id="{D761532F-83A7-4856-8634-EAE451754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27" y="1744920"/>
            <a:ext cx="3327893" cy="2117001"/>
          </a:xfrm>
          <a:prstGeom prst="rect">
            <a:avLst/>
          </a:prstGeom>
        </p:spPr>
      </p:pic>
      <p:pic>
        <p:nvPicPr>
          <p:cNvPr id="10" name="Afbeelding 9" descr="Afbeelding met tekst, schermopname, Lettertype, diagram&#10;&#10;Automatisch gegenereerde beschrijving">
            <a:extLst>
              <a:ext uri="{FF2B5EF4-FFF2-40B4-BE49-F238E27FC236}">
                <a16:creationId xmlns:a16="http://schemas.microsoft.com/office/drawing/2014/main" id="{1225678E-0583-3CA8-459A-DD36D5D6B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0099" y="1744920"/>
            <a:ext cx="3327893" cy="2117001"/>
          </a:xfrm>
          <a:prstGeom prst="rect">
            <a:avLst/>
          </a:prstGeom>
        </p:spPr>
      </p:pic>
      <p:sp>
        <p:nvSpPr>
          <p:cNvPr id="2" name="Tekstvak 1">
            <a:extLst>
              <a:ext uri="{FF2B5EF4-FFF2-40B4-BE49-F238E27FC236}">
                <a16:creationId xmlns:a16="http://schemas.microsoft.com/office/drawing/2014/main" id="{98E67037-0DE2-73EA-8883-20DD4BFFB995}"/>
              </a:ext>
            </a:extLst>
          </p:cNvPr>
          <p:cNvSpPr txBox="1"/>
          <p:nvPr/>
        </p:nvSpPr>
        <p:spPr>
          <a:xfrm>
            <a:off x="6337576" y="4218258"/>
            <a:ext cx="4546047" cy="646331"/>
          </a:xfrm>
          <a:prstGeom prst="rect">
            <a:avLst/>
          </a:prstGeom>
          <a:noFill/>
          <a:ln w="28575">
            <a:solidFill>
              <a:srgbClr val="0070C0"/>
            </a:solidFill>
          </a:ln>
        </p:spPr>
        <p:txBody>
          <a:bodyPr wrap="square" lIns="91440" tIns="45720" rIns="91440" bIns="45720" rtlCol="0" anchor="t">
            <a:spAutoFit/>
          </a:bodyPr>
          <a:lstStyle/>
          <a:p>
            <a:r>
              <a:rPr lang="nl-NL">
                <a:solidFill>
                  <a:srgbClr val="7EC8C4"/>
                </a:solidFill>
              </a:rPr>
              <a:t>In </a:t>
            </a:r>
            <a:r>
              <a:rPr lang="nl-NL" b="1">
                <a:solidFill>
                  <a:srgbClr val="7EC8C4"/>
                </a:solidFill>
              </a:rPr>
              <a:t>2024</a:t>
            </a:r>
            <a:r>
              <a:rPr lang="nl-NL">
                <a:solidFill>
                  <a:srgbClr val="7EC8C4"/>
                </a:solidFill>
              </a:rPr>
              <a:t> is </a:t>
            </a:r>
            <a:r>
              <a:rPr lang="nl-NL" b="1">
                <a:solidFill>
                  <a:srgbClr val="7EC8C4"/>
                </a:solidFill>
              </a:rPr>
              <a:t>50% </a:t>
            </a:r>
            <a:r>
              <a:rPr lang="nl-NL">
                <a:solidFill>
                  <a:srgbClr val="7EC8C4"/>
                </a:solidFill>
              </a:rPr>
              <a:t>geplaatst</a:t>
            </a:r>
          </a:p>
          <a:p>
            <a:r>
              <a:rPr lang="nl-NL">
                <a:solidFill>
                  <a:srgbClr val="7EC8C4"/>
                </a:solidFill>
              </a:rPr>
              <a:t>In </a:t>
            </a:r>
            <a:r>
              <a:rPr lang="nl-NL" b="1">
                <a:solidFill>
                  <a:srgbClr val="7EC8C4"/>
                </a:solidFill>
              </a:rPr>
              <a:t>2023 is 43% </a:t>
            </a:r>
            <a:r>
              <a:rPr lang="nl-NL">
                <a:solidFill>
                  <a:srgbClr val="7EC8C4"/>
                </a:solidFill>
              </a:rPr>
              <a:t>geplaatst</a:t>
            </a:r>
            <a:endParaRPr lang="nl-NL">
              <a:solidFill>
                <a:srgbClr val="7EC8C4"/>
              </a:solidFill>
              <a:ea typeface="Calibri"/>
              <a:cs typeface="Calibri"/>
            </a:endParaRPr>
          </a:p>
        </p:txBody>
      </p:sp>
      <p:sp>
        <p:nvSpPr>
          <p:cNvPr id="6" name="Rechthoek 5">
            <a:extLst>
              <a:ext uri="{FF2B5EF4-FFF2-40B4-BE49-F238E27FC236}">
                <a16:creationId xmlns:a16="http://schemas.microsoft.com/office/drawing/2014/main" id="{CBDDE5F7-4A9E-BDCE-FF72-4CED47451845}"/>
              </a:ext>
            </a:extLst>
          </p:cNvPr>
          <p:cNvSpPr/>
          <p:nvPr/>
        </p:nvSpPr>
        <p:spPr>
          <a:xfrm>
            <a:off x="3560956" y="3543300"/>
            <a:ext cx="460917" cy="2741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B6EC5001-8E2B-EABC-FD22-1AFA1C86152F}"/>
              </a:ext>
            </a:extLst>
          </p:cNvPr>
          <p:cNvSpPr/>
          <p:nvPr/>
        </p:nvSpPr>
        <p:spPr>
          <a:xfrm>
            <a:off x="9445237" y="3477621"/>
            <a:ext cx="536963" cy="384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7756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Afbeelding met tekst, schermopname, Lettertype, nummer&#10;&#10;Automatisch gegenereerde beschrijving">
            <a:extLst>
              <a:ext uri="{FF2B5EF4-FFF2-40B4-BE49-F238E27FC236}">
                <a16:creationId xmlns:a16="http://schemas.microsoft.com/office/drawing/2014/main" id="{E289AD4A-9A94-A122-208E-761CE69A8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25" y="1452866"/>
            <a:ext cx="3625188" cy="3669397"/>
          </a:xfrm>
          <a:prstGeom prst="rect">
            <a:avLst/>
          </a:prstGeom>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597347"/>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ea typeface="Calibri"/>
                <a:cs typeface="Calibri"/>
              </a:rPr>
              <a:t>Verdieping uitstroom: ’teruggegeven’</a:t>
            </a:r>
          </a:p>
          <a:p>
            <a:endParaRPr lang="nl-NL" sz="2400">
              <a:solidFill>
                <a:srgbClr val="4CB8B1"/>
              </a:solidFill>
              <a:ea typeface="Calibri Light"/>
              <a:cs typeface="Calibri Light"/>
            </a:endParaRPr>
          </a:p>
          <a:p>
            <a:r>
              <a:rPr lang="nl-NL" sz="2400">
                <a:solidFill>
                  <a:srgbClr val="4CB8B1"/>
                </a:solidFill>
                <a:ea typeface="Calibri Light"/>
                <a:cs typeface="Calibri Light"/>
              </a:rPr>
              <a:t>                </a:t>
            </a:r>
            <a:endParaRPr lang="nl-NL">
              <a:ea typeface="Calibri Light" panose="020F0302020204030204"/>
              <a:cs typeface="Calibri Light" panose="020F0302020204030204"/>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4"/>
          <a:stretch>
            <a:fillRect/>
          </a:stretch>
        </p:blipFill>
        <p:spPr>
          <a:xfrm>
            <a:off x="10810875" y="0"/>
            <a:ext cx="1381125" cy="1133475"/>
          </a:xfrm>
          <a:prstGeom prst="rect">
            <a:avLst/>
          </a:prstGeom>
          <a:ln>
            <a:noFill/>
          </a:ln>
        </p:spPr>
      </p:pic>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11</a:t>
            </a:fld>
            <a:endParaRPr lang="nl-NL"/>
          </a:p>
        </p:txBody>
      </p:sp>
      <p:sp>
        <p:nvSpPr>
          <p:cNvPr id="3" name="Rechthoek 2">
            <a:extLst>
              <a:ext uri="{FF2B5EF4-FFF2-40B4-BE49-F238E27FC236}">
                <a16:creationId xmlns:a16="http://schemas.microsoft.com/office/drawing/2014/main" id="{CF93D95A-9114-DF04-F22D-0396B81F4C4C}"/>
              </a:ext>
            </a:extLst>
          </p:cNvPr>
          <p:cNvSpPr/>
          <p:nvPr/>
        </p:nvSpPr>
        <p:spPr>
          <a:xfrm>
            <a:off x="4254500" y="3543300"/>
            <a:ext cx="5715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B7B179-9417-957D-47BF-FA42A0AA657E}"/>
              </a:ext>
            </a:extLst>
          </p:cNvPr>
          <p:cNvSpPr txBox="1"/>
          <p:nvPr/>
        </p:nvSpPr>
        <p:spPr>
          <a:xfrm>
            <a:off x="5387626" y="978064"/>
            <a:ext cx="2316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Jaaroverzicht 2024</a:t>
            </a:r>
          </a:p>
        </p:txBody>
      </p:sp>
      <p:sp>
        <p:nvSpPr>
          <p:cNvPr id="4" name="Tekstvak 3">
            <a:extLst>
              <a:ext uri="{FF2B5EF4-FFF2-40B4-BE49-F238E27FC236}">
                <a16:creationId xmlns:a16="http://schemas.microsoft.com/office/drawing/2014/main" id="{CDD7E1F2-DCA5-80AB-4ACC-D8884A9041C9}"/>
              </a:ext>
            </a:extLst>
          </p:cNvPr>
          <p:cNvSpPr txBox="1"/>
          <p:nvPr/>
        </p:nvSpPr>
        <p:spPr>
          <a:xfrm>
            <a:off x="473113" y="978064"/>
            <a:ext cx="11656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Q4 2024</a:t>
            </a:r>
          </a:p>
        </p:txBody>
      </p:sp>
      <p:pic>
        <p:nvPicPr>
          <p:cNvPr id="11" name="Afbeelding 10" descr="Afbeelding met wit, ontwerp&#10;&#10;Automatisch gegenereerde beschrijving">
            <a:extLst>
              <a:ext uri="{FF2B5EF4-FFF2-40B4-BE49-F238E27FC236}">
                <a16:creationId xmlns:a16="http://schemas.microsoft.com/office/drawing/2014/main" id="{FEC14223-A180-6FC2-6C10-33FFD32AA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459" y="4466897"/>
            <a:ext cx="316541" cy="409904"/>
          </a:xfrm>
          <a:prstGeom prst="rect">
            <a:avLst/>
          </a:prstGeom>
        </p:spPr>
      </p:pic>
      <p:sp>
        <p:nvSpPr>
          <p:cNvPr id="19" name="Rechthoek 18">
            <a:extLst>
              <a:ext uri="{FF2B5EF4-FFF2-40B4-BE49-F238E27FC236}">
                <a16:creationId xmlns:a16="http://schemas.microsoft.com/office/drawing/2014/main" id="{E4239B63-A2E1-1AB1-646B-8AAED1D01358}"/>
              </a:ext>
            </a:extLst>
          </p:cNvPr>
          <p:cNvSpPr/>
          <p:nvPr/>
        </p:nvSpPr>
        <p:spPr>
          <a:xfrm>
            <a:off x="448723" y="2587966"/>
            <a:ext cx="3625189" cy="1775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pic>
        <p:nvPicPr>
          <p:cNvPr id="18" name="Afbeelding 17" descr="Afbeelding met tekst, schermopname, menu, nummer&#10;&#10;Automatisch gegenereerde beschrijving">
            <a:extLst>
              <a:ext uri="{FF2B5EF4-FFF2-40B4-BE49-F238E27FC236}">
                <a16:creationId xmlns:a16="http://schemas.microsoft.com/office/drawing/2014/main" id="{AFF277E8-256E-E9C9-F547-E26978426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626" y="1452866"/>
            <a:ext cx="5352745" cy="3522815"/>
          </a:xfrm>
          <a:prstGeom prst="rect">
            <a:avLst/>
          </a:prstGeom>
        </p:spPr>
      </p:pic>
      <p:sp>
        <p:nvSpPr>
          <p:cNvPr id="6" name="Rechthoek 5">
            <a:extLst>
              <a:ext uri="{FF2B5EF4-FFF2-40B4-BE49-F238E27FC236}">
                <a16:creationId xmlns:a16="http://schemas.microsoft.com/office/drawing/2014/main" id="{0734B4F2-8CD0-A53C-201C-E1EC14AF4B3C}"/>
              </a:ext>
            </a:extLst>
          </p:cNvPr>
          <p:cNvSpPr/>
          <p:nvPr/>
        </p:nvSpPr>
        <p:spPr>
          <a:xfrm>
            <a:off x="5387626" y="2357307"/>
            <a:ext cx="5345019" cy="1531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7" name="Tekstvak 6">
            <a:extLst>
              <a:ext uri="{FF2B5EF4-FFF2-40B4-BE49-F238E27FC236}">
                <a16:creationId xmlns:a16="http://schemas.microsoft.com/office/drawing/2014/main" id="{F5D9F7EC-0B41-8F26-F572-6F8973ED8718}"/>
              </a:ext>
            </a:extLst>
          </p:cNvPr>
          <p:cNvSpPr txBox="1"/>
          <p:nvPr/>
        </p:nvSpPr>
        <p:spPr>
          <a:xfrm>
            <a:off x="362869" y="5299584"/>
            <a:ext cx="4146590" cy="1077218"/>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ea typeface="Calibri"/>
                <a:cs typeface="Calibri"/>
              </a:rPr>
              <a:t>In </a:t>
            </a:r>
            <a:r>
              <a:rPr lang="nl-NL" sz="1600" b="1">
                <a:solidFill>
                  <a:srgbClr val="7EC8C4"/>
                </a:solidFill>
                <a:ea typeface="Calibri"/>
                <a:cs typeface="Calibri"/>
              </a:rPr>
              <a:t>Q4 2024 </a:t>
            </a:r>
            <a:r>
              <a:rPr lang="nl-NL" sz="1600">
                <a:solidFill>
                  <a:srgbClr val="7EC8C4"/>
                </a:solidFill>
                <a:ea typeface="Calibri"/>
                <a:cs typeface="Calibri"/>
              </a:rPr>
              <a:t>is </a:t>
            </a:r>
            <a:r>
              <a:rPr lang="nl-NL" sz="1600" b="1">
                <a:solidFill>
                  <a:srgbClr val="7EC8C4"/>
                </a:solidFill>
                <a:ea typeface="Calibri"/>
                <a:cs typeface="Calibri"/>
              </a:rPr>
              <a:t>40% teruggegeven </a:t>
            </a:r>
            <a:r>
              <a:rPr lang="nl-NL" sz="1600">
                <a:solidFill>
                  <a:srgbClr val="7EC8C4"/>
                </a:solidFill>
                <a:ea typeface="Calibri"/>
                <a:cs typeface="Calibri"/>
              </a:rPr>
              <a:t>aan de verwijzer, dat gaat om </a:t>
            </a:r>
            <a:r>
              <a:rPr lang="nl-NL" sz="1600" b="1">
                <a:solidFill>
                  <a:srgbClr val="7EC8C4"/>
                </a:solidFill>
                <a:ea typeface="Calibri"/>
                <a:cs typeface="Calibri"/>
              </a:rPr>
              <a:t>205 cliënten</a:t>
            </a:r>
            <a:r>
              <a:rPr lang="nl-NL" sz="1600">
                <a:solidFill>
                  <a:srgbClr val="7EC8C4"/>
                </a:solidFill>
                <a:ea typeface="Calibri"/>
                <a:cs typeface="Calibri"/>
              </a:rPr>
              <a:t>. </a:t>
            </a:r>
          </a:p>
          <a:p>
            <a:r>
              <a:rPr lang="nl-NL" sz="1600">
                <a:solidFill>
                  <a:srgbClr val="7EC8C4"/>
                </a:solidFill>
                <a:ea typeface="Calibri"/>
                <a:cs typeface="Calibri"/>
              </a:rPr>
              <a:t>Voor</a:t>
            </a:r>
            <a:r>
              <a:rPr lang="nl-NL" sz="1600" b="1">
                <a:solidFill>
                  <a:srgbClr val="7EC8C4"/>
                </a:solidFill>
                <a:ea typeface="Calibri"/>
                <a:cs typeface="Calibri"/>
              </a:rPr>
              <a:t> 13% </a:t>
            </a:r>
            <a:r>
              <a:rPr lang="nl-NL" sz="1600">
                <a:solidFill>
                  <a:srgbClr val="7EC8C4"/>
                </a:solidFill>
                <a:ea typeface="Calibri"/>
                <a:cs typeface="Calibri"/>
              </a:rPr>
              <a:t>van de totale aanvragen was </a:t>
            </a:r>
            <a:r>
              <a:rPr lang="nl-NL" sz="1600" b="1">
                <a:solidFill>
                  <a:srgbClr val="7EC8C4"/>
                </a:solidFill>
                <a:ea typeface="Calibri"/>
                <a:cs typeface="Calibri"/>
              </a:rPr>
              <a:t>geen bed beschikbaar</a:t>
            </a:r>
            <a:endParaRPr lang="nl-NL" sz="1600" b="1">
              <a:solidFill>
                <a:srgbClr val="7EC8C4"/>
              </a:solidFill>
              <a:cs typeface="Calibri"/>
            </a:endParaRPr>
          </a:p>
        </p:txBody>
      </p:sp>
      <p:sp>
        <p:nvSpPr>
          <p:cNvPr id="9" name="Tekstvak 8">
            <a:extLst>
              <a:ext uri="{FF2B5EF4-FFF2-40B4-BE49-F238E27FC236}">
                <a16:creationId xmlns:a16="http://schemas.microsoft.com/office/drawing/2014/main" id="{22CCBA8F-6583-157A-8BE2-EDFE9FB1D918}"/>
              </a:ext>
            </a:extLst>
          </p:cNvPr>
          <p:cNvSpPr txBox="1"/>
          <p:nvPr/>
        </p:nvSpPr>
        <p:spPr>
          <a:xfrm>
            <a:off x="5387626" y="5299584"/>
            <a:ext cx="5966174" cy="1323439"/>
          </a:xfrm>
          <a:prstGeom prst="rect">
            <a:avLst/>
          </a:prstGeom>
          <a:noFill/>
          <a:ln w="28575">
            <a:solidFill>
              <a:srgbClr val="0070C0"/>
            </a:solidFill>
          </a:ln>
        </p:spPr>
        <p:txBody>
          <a:bodyPr wrap="square" lIns="91440" tIns="45720" rIns="91440" bIns="45720" rtlCol="0" anchor="t">
            <a:spAutoFit/>
          </a:bodyPr>
          <a:lstStyle/>
          <a:p>
            <a:r>
              <a:rPr lang="nl-NL" sz="1600">
                <a:solidFill>
                  <a:srgbClr val="7EC8C4"/>
                </a:solidFill>
                <a:ea typeface="Calibri"/>
                <a:cs typeface="Calibri"/>
              </a:rPr>
              <a:t>In </a:t>
            </a:r>
            <a:r>
              <a:rPr lang="nl-NL" sz="1600" b="1">
                <a:solidFill>
                  <a:srgbClr val="7EC8C4"/>
                </a:solidFill>
                <a:ea typeface="Calibri"/>
                <a:cs typeface="Calibri"/>
              </a:rPr>
              <a:t>2024 </a:t>
            </a:r>
            <a:r>
              <a:rPr lang="nl-NL" sz="1600">
                <a:solidFill>
                  <a:srgbClr val="7EC8C4"/>
                </a:solidFill>
                <a:ea typeface="Calibri"/>
                <a:cs typeface="Calibri"/>
              </a:rPr>
              <a:t>is </a:t>
            </a:r>
            <a:r>
              <a:rPr lang="nl-NL" sz="1600" b="1">
                <a:solidFill>
                  <a:srgbClr val="7EC8C4"/>
                </a:solidFill>
                <a:ea typeface="Calibri"/>
                <a:cs typeface="Calibri"/>
              </a:rPr>
              <a:t>38% teruggegeven </a:t>
            </a:r>
            <a:r>
              <a:rPr lang="nl-NL" sz="1600">
                <a:solidFill>
                  <a:srgbClr val="7EC8C4"/>
                </a:solidFill>
                <a:ea typeface="Calibri"/>
                <a:cs typeface="Calibri"/>
              </a:rPr>
              <a:t>aan de verwijzer. </a:t>
            </a:r>
          </a:p>
          <a:p>
            <a:r>
              <a:rPr lang="nl-NL" sz="1600">
                <a:solidFill>
                  <a:srgbClr val="7EC8C4"/>
                </a:solidFill>
                <a:ea typeface="Calibri"/>
                <a:cs typeface="Calibri"/>
              </a:rPr>
              <a:t>Voor</a:t>
            </a:r>
            <a:r>
              <a:rPr lang="nl-NL" sz="1600" b="1">
                <a:solidFill>
                  <a:srgbClr val="7EC8C4"/>
                </a:solidFill>
                <a:ea typeface="Calibri"/>
                <a:cs typeface="Calibri"/>
              </a:rPr>
              <a:t> 11% </a:t>
            </a:r>
            <a:r>
              <a:rPr lang="nl-NL" sz="1600">
                <a:solidFill>
                  <a:srgbClr val="7EC8C4"/>
                </a:solidFill>
                <a:ea typeface="Calibri"/>
                <a:cs typeface="Calibri"/>
              </a:rPr>
              <a:t>van de totale aanvragen was </a:t>
            </a:r>
            <a:r>
              <a:rPr lang="nl-NL" sz="1600" b="1">
                <a:solidFill>
                  <a:srgbClr val="7EC8C4"/>
                </a:solidFill>
                <a:ea typeface="Calibri"/>
                <a:cs typeface="Calibri"/>
              </a:rPr>
              <a:t>geen bed beschikbaar</a:t>
            </a:r>
            <a:endParaRPr lang="nl-NL" sz="1600" b="1">
              <a:solidFill>
                <a:srgbClr val="7EC8C4"/>
              </a:solidFill>
              <a:cs typeface="Calibri"/>
            </a:endParaRPr>
          </a:p>
          <a:p>
            <a:endParaRPr lang="nl-NL" sz="1600" b="1">
              <a:solidFill>
                <a:srgbClr val="7EC8C4"/>
              </a:solidFill>
              <a:ea typeface="Calibri"/>
              <a:cs typeface="Calibri"/>
            </a:endParaRPr>
          </a:p>
          <a:p>
            <a:r>
              <a:rPr lang="nl-NL" sz="1600">
                <a:solidFill>
                  <a:srgbClr val="7EC8C4"/>
                </a:solidFill>
                <a:ea typeface="Calibri"/>
                <a:cs typeface="Calibri"/>
              </a:rPr>
              <a:t>In </a:t>
            </a:r>
            <a:r>
              <a:rPr lang="nl-NL" sz="1600" b="1">
                <a:solidFill>
                  <a:srgbClr val="7EC8C4"/>
                </a:solidFill>
                <a:ea typeface="Calibri"/>
                <a:cs typeface="Calibri"/>
              </a:rPr>
              <a:t>2023</a:t>
            </a:r>
            <a:r>
              <a:rPr lang="nl-NL" sz="1600">
                <a:solidFill>
                  <a:srgbClr val="7EC8C4"/>
                </a:solidFill>
                <a:ea typeface="Calibri"/>
                <a:cs typeface="Calibri"/>
              </a:rPr>
              <a:t> is </a:t>
            </a:r>
            <a:r>
              <a:rPr lang="nl-NL" sz="1600" b="1">
                <a:solidFill>
                  <a:srgbClr val="7EC8C4"/>
                </a:solidFill>
                <a:ea typeface="Calibri"/>
                <a:cs typeface="Calibri"/>
              </a:rPr>
              <a:t>48% teruggegeven </a:t>
            </a:r>
            <a:r>
              <a:rPr lang="nl-NL" sz="1600">
                <a:solidFill>
                  <a:srgbClr val="7EC8C4"/>
                </a:solidFill>
                <a:ea typeface="Calibri"/>
                <a:cs typeface="Calibri"/>
              </a:rPr>
              <a:t>aan de verwijzer. Voor</a:t>
            </a:r>
            <a:r>
              <a:rPr lang="nl-NL" sz="1600" b="1">
                <a:solidFill>
                  <a:srgbClr val="7EC8C4"/>
                </a:solidFill>
                <a:ea typeface="Calibri"/>
                <a:cs typeface="Calibri"/>
              </a:rPr>
              <a:t> 12% </a:t>
            </a:r>
            <a:r>
              <a:rPr lang="nl-NL" sz="1600">
                <a:solidFill>
                  <a:srgbClr val="7EC8C4"/>
                </a:solidFill>
                <a:ea typeface="Calibri"/>
                <a:cs typeface="Calibri"/>
              </a:rPr>
              <a:t>van de totale aanvragen was </a:t>
            </a:r>
            <a:r>
              <a:rPr lang="nl-NL" sz="1600" b="1">
                <a:solidFill>
                  <a:srgbClr val="7EC8C4"/>
                </a:solidFill>
                <a:ea typeface="Calibri"/>
                <a:cs typeface="Calibri"/>
              </a:rPr>
              <a:t>geen bed beschikbaar</a:t>
            </a:r>
            <a:endParaRPr lang="nl-NL" sz="1600" b="1">
              <a:solidFill>
                <a:srgbClr val="7EC8C4"/>
              </a:solidFill>
              <a:cs typeface="Calibri"/>
            </a:endParaRPr>
          </a:p>
        </p:txBody>
      </p:sp>
      <p:sp>
        <p:nvSpPr>
          <p:cNvPr id="12" name="Tekstvak 11">
            <a:extLst>
              <a:ext uri="{FF2B5EF4-FFF2-40B4-BE49-F238E27FC236}">
                <a16:creationId xmlns:a16="http://schemas.microsoft.com/office/drawing/2014/main" id="{8388BF95-1F70-2F3B-3EE6-84154B74E308}"/>
              </a:ext>
            </a:extLst>
          </p:cNvPr>
          <p:cNvSpPr txBox="1"/>
          <p:nvPr/>
        </p:nvSpPr>
        <p:spPr>
          <a:xfrm>
            <a:off x="3048610" y="3026707"/>
            <a:ext cx="6097218" cy="369332"/>
          </a:xfrm>
          <a:prstGeom prst="rect">
            <a:avLst/>
          </a:prstGeom>
          <a:noFill/>
        </p:spPr>
        <p:txBody>
          <a:bodyPr wrap="square">
            <a:spAutoFit/>
          </a:bodyPr>
          <a:lstStyle/>
          <a:p>
            <a:r>
              <a:rPr lang="nl-NL" dirty="0"/>
              <a:t> </a:t>
            </a:r>
          </a:p>
        </p:txBody>
      </p:sp>
    </p:spTree>
    <p:extLst>
      <p:ext uri="{BB962C8B-B14F-4D97-AF65-F5344CB8AC3E}">
        <p14:creationId xmlns:p14="http://schemas.microsoft.com/office/powerpoint/2010/main" val="340934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2B4CC0E-17A1-1237-4808-DAA2CBEF85A7}"/>
              </a:ext>
            </a:extLst>
          </p:cNvPr>
          <p:cNvPicPr>
            <a:picLocks noChangeAspect="1"/>
          </p:cNvPicPr>
          <p:nvPr/>
        </p:nvPicPr>
        <p:blipFill>
          <a:blip r:embed="rId3"/>
          <a:stretch>
            <a:fillRect/>
          </a:stretch>
        </p:blipFill>
        <p:spPr>
          <a:xfrm>
            <a:off x="10663024" y="147851"/>
            <a:ext cx="1381125" cy="1133475"/>
          </a:xfrm>
          <a:prstGeom prst="rect">
            <a:avLst/>
          </a:prstGeom>
          <a:ln>
            <a:noFill/>
          </a:ln>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40" normalizeH="0" baseline="0" noProof="0" dirty="0">
                <a:ln>
                  <a:noFill/>
                </a:ln>
                <a:solidFill>
                  <a:srgbClr val="4CB8B1"/>
                </a:solidFill>
                <a:effectLst/>
                <a:uLnTx/>
                <a:uFillTx/>
                <a:latin typeface="Calibri" panose="020F0502020204030204"/>
                <a:ea typeface="+mj-ea"/>
                <a:cs typeface="+mj-cs"/>
              </a:rPr>
              <a:t>Totaal aanvraag: vervolg na beoordeling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600" b="1" i="0" u="none" strike="noStrike" kern="1200" cap="none" spc="-40" normalizeH="0" baseline="0" noProof="0" dirty="0">
              <a:ln>
                <a:noFill/>
              </a:ln>
              <a:solidFill>
                <a:srgbClr val="4CB8B1"/>
              </a:solidFill>
              <a:effectLst/>
              <a:uLnTx/>
              <a:uFillTx/>
              <a:latin typeface="Calibri Light" panose="020F0302020204030204"/>
              <a:ea typeface="+mj-ea"/>
              <a:cs typeface="+mj-cs"/>
            </a:endParaRPr>
          </a:p>
        </p:txBody>
      </p:sp>
      <p:sp>
        <p:nvSpPr>
          <p:cNvPr id="2" name="Tijdelijke aanduiding voor dianummer 1">
            <a:extLst>
              <a:ext uri="{FF2B5EF4-FFF2-40B4-BE49-F238E27FC236}">
                <a16:creationId xmlns:a16="http://schemas.microsoft.com/office/drawing/2014/main" id="{1933A96A-7E2B-748C-5035-4AF5A4677D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B3F2B-E202-4376-8508-A508ED33453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493EACB0-116F-D181-7F38-FE60E2CA0D07}"/>
              </a:ext>
            </a:extLst>
          </p:cNvPr>
          <p:cNvSpPr txBox="1"/>
          <p:nvPr/>
        </p:nvSpPr>
        <p:spPr>
          <a:xfrm>
            <a:off x="12731749" y="58208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697C7EC4-63B5-2051-07C1-996F39DB5C72}"/>
              </a:ext>
            </a:extLst>
          </p:cNvPr>
          <p:cNvSpPr txBox="1"/>
          <p:nvPr/>
        </p:nvSpPr>
        <p:spPr>
          <a:xfrm>
            <a:off x="573861" y="1288292"/>
            <a:ext cx="11802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Q4 2024</a:t>
            </a:r>
          </a:p>
        </p:txBody>
      </p:sp>
      <p:pic>
        <p:nvPicPr>
          <p:cNvPr id="8" name="Afbeelding 7" descr="Afbeelding met tekst, schermopname, diagram, cirkel&#10;&#10;Automatisch gegenereerde beschrijving">
            <a:extLst>
              <a:ext uri="{FF2B5EF4-FFF2-40B4-BE49-F238E27FC236}">
                <a16:creationId xmlns:a16="http://schemas.microsoft.com/office/drawing/2014/main" id="{D3899818-2853-80C0-A9E5-B21941D61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62" y="1726284"/>
            <a:ext cx="3119173" cy="3374843"/>
          </a:xfrm>
          <a:prstGeom prst="rect">
            <a:avLst/>
          </a:prstGeom>
        </p:spPr>
      </p:pic>
      <p:pic>
        <p:nvPicPr>
          <p:cNvPr id="13" name="Afbeelding 12" descr="Afbeelding met tekst, schermopname, Lettertype&#10;&#10;Automatisch gegenereerde beschrijving">
            <a:extLst>
              <a:ext uri="{FF2B5EF4-FFF2-40B4-BE49-F238E27FC236}">
                <a16:creationId xmlns:a16="http://schemas.microsoft.com/office/drawing/2014/main" id="{1FFF5A8E-4FA2-F378-B1D5-F58119C12F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035" y="1885422"/>
            <a:ext cx="1819571" cy="3567585"/>
          </a:xfrm>
          <a:prstGeom prst="rect">
            <a:avLst/>
          </a:prstGeom>
        </p:spPr>
      </p:pic>
      <p:pic>
        <p:nvPicPr>
          <p:cNvPr id="15" name="Afbeelding 14" descr="Afbeelding met tekst, schermopname, Kleurrijkheid, cirkel&#10;&#10;Automatisch gegenereerde beschrijving">
            <a:extLst>
              <a:ext uri="{FF2B5EF4-FFF2-40B4-BE49-F238E27FC236}">
                <a16:creationId xmlns:a16="http://schemas.microsoft.com/office/drawing/2014/main" id="{C461B031-118A-9219-56F6-162623113E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9063" y="1885421"/>
            <a:ext cx="3346271" cy="3567585"/>
          </a:xfrm>
          <a:prstGeom prst="rect">
            <a:avLst/>
          </a:prstGeom>
        </p:spPr>
      </p:pic>
      <p:pic>
        <p:nvPicPr>
          <p:cNvPr id="20" name="Afbeelding 19" descr="Afbeelding met tekst, schermopname, document&#10;&#10;Automatisch gegenereerde beschrijving">
            <a:extLst>
              <a:ext uri="{FF2B5EF4-FFF2-40B4-BE49-F238E27FC236}">
                <a16:creationId xmlns:a16="http://schemas.microsoft.com/office/drawing/2014/main" id="{EE3CEC58-ECDB-506B-1427-BDA940120F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1791" y="1657624"/>
            <a:ext cx="1867046" cy="4504830"/>
          </a:xfrm>
          <a:prstGeom prst="rect">
            <a:avLst/>
          </a:prstGeom>
        </p:spPr>
      </p:pic>
    </p:spTree>
    <p:extLst>
      <p:ext uri="{BB962C8B-B14F-4D97-AF65-F5344CB8AC3E}">
        <p14:creationId xmlns:p14="http://schemas.microsoft.com/office/powerpoint/2010/main" val="402396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420B-6759-62EA-B5AD-DA73133A9090}"/>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3F86474F-46F5-669F-C99C-B27A5A2B5FE4}"/>
              </a:ext>
            </a:extLst>
          </p:cNvPr>
          <p:cNvPicPr>
            <a:picLocks noChangeAspect="1"/>
          </p:cNvPicPr>
          <p:nvPr/>
        </p:nvPicPr>
        <p:blipFill>
          <a:blip r:embed="rId3"/>
          <a:stretch>
            <a:fillRect/>
          </a:stretch>
        </p:blipFill>
        <p:spPr>
          <a:xfrm>
            <a:off x="10663024" y="147851"/>
            <a:ext cx="1381125" cy="1133475"/>
          </a:xfrm>
          <a:prstGeom prst="rect">
            <a:avLst/>
          </a:prstGeom>
          <a:ln>
            <a:noFill/>
          </a:ln>
        </p:spPr>
      </p:pic>
      <p:sp>
        <p:nvSpPr>
          <p:cNvPr id="44" name="Titel 1">
            <a:extLst>
              <a:ext uri="{FF2B5EF4-FFF2-40B4-BE49-F238E27FC236}">
                <a16:creationId xmlns:a16="http://schemas.microsoft.com/office/drawing/2014/main" id="{71F5C3AA-E5F1-1AE0-5E5B-3941CAE974BA}"/>
              </a:ext>
            </a:extLst>
          </p:cNvPr>
          <p:cNvSpPr txBox="1">
            <a:spLocks/>
          </p:cNvSpPr>
          <p:nvPr/>
        </p:nvSpPr>
        <p:spPr>
          <a:xfrm>
            <a:off x="299356" y="322608"/>
            <a:ext cx="7706309" cy="578588"/>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40" normalizeH="0" baseline="0" noProof="0" dirty="0">
                <a:ln>
                  <a:noFill/>
                </a:ln>
                <a:solidFill>
                  <a:srgbClr val="4CB8B1"/>
                </a:solidFill>
                <a:effectLst/>
                <a:uLnTx/>
                <a:uFillTx/>
                <a:latin typeface="Calibri" panose="020F0502020204030204"/>
                <a:ea typeface="+mj-ea"/>
                <a:cs typeface="+mj-cs"/>
              </a:rPr>
              <a:t>Totaal aanvraag: vervolg na beoordeling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600" b="1" i="0" u="none" strike="noStrike" kern="1200" cap="none" spc="-40" normalizeH="0" baseline="0" noProof="0" dirty="0">
              <a:ln>
                <a:noFill/>
              </a:ln>
              <a:solidFill>
                <a:srgbClr val="4CB8B1"/>
              </a:solidFill>
              <a:effectLst/>
              <a:uLnTx/>
              <a:uFillTx/>
              <a:latin typeface="Calibri Light" panose="020F0302020204030204"/>
              <a:ea typeface="+mj-ea"/>
              <a:cs typeface="+mj-cs"/>
            </a:endParaRPr>
          </a:p>
        </p:txBody>
      </p:sp>
      <p:sp>
        <p:nvSpPr>
          <p:cNvPr id="2" name="Tijdelijke aanduiding voor dianummer 1">
            <a:extLst>
              <a:ext uri="{FF2B5EF4-FFF2-40B4-BE49-F238E27FC236}">
                <a16:creationId xmlns:a16="http://schemas.microsoft.com/office/drawing/2014/main" id="{19AA9A59-A767-9683-8DFE-F59ED7FF45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8B3F2B-E202-4376-8508-A508ED33453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42B7A7FE-D0E5-4725-2961-7269BEE9BC28}"/>
              </a:ext>
            </a:extLst>
          </p:cNvPr>
          <p:cNvSpPr txBox="1"/>
          <p:nvPr/>
        </p:nvSpPr>
        <p:spPr>
          <a:xfrm>
            <a:off x="12731749" y="58208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Afbeelding 8" descr="Afbeelding met tekst, schermopname, Kleurrijkheid, cirkel&#10;&#10;Automatisch gegenereerde beschrijving">
            <a:extLst>
              <a:ext uri="{FF2B5EF4-FFF2-40B4-BE49-F238E27FC236}">
                <a16:creationId xmlns:a16="http://schemas.microsoft.com/office/drawing/2014/main" id="{3B3C79B3-2EBE-D57F-23A0-65BA20CC7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021" y="1455548"/>
            <a:ext cx="3858600" cy="4151394"/>
          </a:xfrm>
          <a:prstGeom prst="rect">
            <a:avLst/>
          </a:prstGeom>
        </p:spPr>
      </p:pic>
      <p:pic>
        <p:nvPicPr>
          <p:cNvPr id="18" name="Afbeelding 17" descr="Afbeelding met tekst, schermopname, document&#10;&#10;Automatisch gegenereerde beschrijving">
            <a:extLst>
              <a:ext uri="{FF2B5EF4-FFF2-40B4-BE49-F238E27FC236}">
                <a16:creationId xmlns:a16="http://schemas.microsoft.com/office/drawing/2014/main" id="{FD1549F8-315F-F1F1-A0A9-D5BECDF2D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899" y="1325625"/>
            <a:ext cx="2072777" cy="5030725"/>
          </a:xfrm>
          <a:prstGeom prst="rect">
            <a:avLst/>
          </a:prstGeom>
        </p:spPr>
      </p:pic>
      <p:sp>
        <p:nvSpPr>
          <p:cNvPr id="3" name="Tekstvak 2">
            <a:extLst>
              <a:ext uri="{FF2B5EF4-FFF2-40B4-BE49-F238E27FC236}">
                <a16:creationId xmlns:a16="http://schemas.microsoft.com/office/drawing/2014/main" id="{DB59A085-B1AE-4818-7DF7-1CACF9FE8A5B}"/>
              </a:ext>
            </a:extLst>
          </p:cNvPr>
          <p:cNvSpPr txBox="1"/>
          <p:nvPr/>
        </p:nvSpPr>
        <p:spPr>
          <a:xfrm>
            <a:off x="552820" y="983145"/>
            <a:ext cx="25935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Jaaroverzicht 2024</a:t>
            </a:r>
          </a:p>
        </p:txBody>
      </p:sp>
      <p:pic>
        <p:nvPicPr>
          <p:cNvPr id="8" name="Afbeelding 7" descr="Afbeelding met tekst, schermopname, diagram, Kleurrijkheid&#10;&#10;Automatisch gegenereerde beschrijving">
            <a:extLst>
              <a:ext uri="{FF2B5EF4-FFF2-40B4-BE49-F238E27FC236}">
                <a16:creationId xmlns:a16="http://schemas.microsoft.com/office/drawing/2014/main" id="{D4009A96-2922-39F8-9E12-E8208B8CD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844" y="1698996"/>
            <a:ext cx="3464680" cy="3743779"/>
          </a:xfrm>
          <a:prstGeom prst="rect">
            <a:avLst/>
          </a:prstGeom>
        </p:spPr>
      </p:pic>
      <p:pic>
        <p:nvPicPr>
          <p:cNvPr id="13" name="Afbeelding 12" descr="Afbeelding met tekst, schermopname, Lettertype&#10;&#10;Automatisch gegenereerde beschrijving">
            <a:extLst>
              <a:ext uri="{FF2B5EF4-FFF2-40B4-BE49-F238E27FC236}">
                <a16:creationId xmlns:a16="http://schemas.microsoft.com/office/drawing/2014/main" id="{D16D3ADE-C93C-7E95-57D6-15F40BFD00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3331" y="2039953"/>
            <a:ext cx="1691689" cy="3402822"/>
          </a:xfrm>
          <a:prstGeom prst="rect">
            <a:avLst/>
          </a:prstGeom>
        </p:spPr>
      </p:pic>
    </p:spTree>
    <p:extLst>
      <p:ext uri="{BB962C8B-B14F-4D97-AF65-F5344CB8AC3E}">
        <p14:creationId xmlns:p14="http://schemas.microsoft.com/office/powerpoint/2010/main" val="107057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E29DAA2-D223-4D6D-EF0E-CC0C7E92F5BC}"/>
              </a:ext>
            </a:extLst>
          </p:cNvPr>
          <p:cNvSpPr/>
          <p:nvPr/>
        </p:nvSpPr>
        <p:spPr>
          <a:xfrm>
            <a:off x="0" y="4"/>
            <a:ext cx="12191999" cy="6857996"/>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object 6">
            <a:extLst>
              <a:ext uri="{FF2B5EF4-FFF2-40B4-BE49-F238E27FC236}">
                <a16:creationId xmlns:a16="http://schemas.microsoft.com/office/drawing/2014/main" id="{37A5C609-BAFA-A3BD-867D-F607F28ABE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56AD7F29-1861-7A7B-AAAE-502C891BDA69}"/>
              </a:ext>
            </a:extLst>
          </p:cNvPr>
          <p:cNvSpPr>
            <a:spLocks noGrp="1"/>
          </p:cNvSpPr>
          <p:nvPr>
            <p:ph type="sldNum" sz="quarter" idx="12"/>
          </p:nvPr>
        </p:nvSpPr>
        <p:spPr/>
        <p:txBody>
          <a:bodyPr/>
          <a:lstStyle/>
          <a:p>
            <a:fld id="{D68B3F2B-E202-4376-8508-A508ED334532}" type="slidenum">
              <a:rPr lang="nl-NL" smtClean="0"/>
              <a:t>14</a:t>
            </a:fld>
            <a:endParaRPr lang="nl-NL"/>
          </a:p>
        </p:txBody>
      </p:sp>
      <p:pic>
        <p:nvPicPr>
          <p:cNvPr id="6" name="Afbeelding 5" descr="Afbeelding met tekst, Lettertype, schermopname, Graphics&#10;&#10;Automatisch gegenereerde beschrijving">
            <a:extLst>
              <a:ext uri="{FF2B5EF4-FFF2-40B4-BE49-F238E27FC236}">
                <a16:creationId xmlns:a16="http://schemas.microsoft.com/office/drawing/2014/main" id="{696EDE66-1775-995F-C323-D6E900373486}"/>
              </a:ext>
            </a:extLst>
          </p:cNvPr>
          <p:cNvPicPr>
            <a:picLocks noChangeAspect="1"/>
          </p:cNvPicPr>
          <p:nvPr/>
        </p:nvPicPr>
        <p:blipFill>
          <a:blip r:embed="rId3"/>
          <a:stretch>
            <a:fillRect/>
          </a:stretch>
        </p:blipFill>
        <p:spPr>
          <a:xfrm>
            <a:off x="4448175" y="4647711"/>
            <a:ext cx="7439025" cy="1705952"/>
          </a:xfrm>
          <a:prstGeom prst="rect">
            <a:avLst/>
          </a:prstGeom>
        </p:spPr>
      </p:pic>
    </p:spTree>
    <p:extLst>
      <p:ext uri="{BB962C8B-B14F-4D97-AF65-F5344CB8AC3E}">
        <p14:creationId xmlns:p14="http://schemas.microsoft.com/office/powerpoint/2010/main" val="3609467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AC794F02-8B6A-E0F3-4549-A792D9C8D3DB}"/>
              </a:ext>
            </a:extLst>
          </p:cNvPr>
          <p:cNvSpPr/>
          <p:nvPr/>
        </p:nvSpPr>
        <p:spPr>
          <a:xfrm>
            <a:off x="1778000" y="1289484"/>
            <a:ext cx="618025" cy="375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44" name="Titel 1">
            <a:extLst>
              <a:ext uri="{FF2B5EF4-FFF2-40B4-BE49-F238E27FC236}">
                <a16:creationId xmlns:a16="http://schemas.microsoft.com/office/drawing/2014/main" id="{584320D6-203A-9A4E-8ED9-C8BE96384E64}"/>
              </a:ext>
            </a:extLst>
          </p:cNvPr>
          <p:cNvSpPr txBox="1">
            <a:spLocks/>
          </p:cNvSpPr>
          <p:nvPr/>
        </p:nvSpPr>
        <p:spPr>
          <a:xfrm>
            <a:off x="299355" y="322608"/>
            <a:ext cx="9129779" cy="644482"/>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Indicaties aanvraag en indicaties plaatsing 2024</a:t>
            </a:r>
          </a:p>
          <a:p>
            <a:endParaRPr lang="nl-NL">
              <a:solidFill>
                <a:srgbClr val="4CB8B1"/>
              </a:solidFill>
            </a:endParaRPr>
          </a:p>
        </p:txBody>
      </p:sp>
      <p:pic>
        <p:nvPicPr>
          <p:cNvPr id="10" name="Afbeelding 9">
            <a:extLst>
              <a:ext uri="{FF2B5EF4-FFF2-40B4-BE49-F238E27FC236}">
                <a16:creationId xmlns:a16="http://schemas.microsoft.com/office/drawing/2014/main" id="{27D6E0EF-BDA6-2FF8-2550-27066AB02D97}"/>
              </a:ext>
            </a:extLst>
          </p:cNvPr>
          <p:cNvPicPr>
            <a:picLocks noChangeAspect="1"/>
          </p:cNvPicPr>
          <p:nvPr/>
        </p:nvPicPr>
        <p:blipFill>
          <a:blip r:embed="rId3"/>
          <a:stretch>
            <a:fillRect/>
          </a:stretch>
        </p:blipFill>
        <p:spPr>
          <a:xfrm>
            <a:off x="10641429" y="102358"/>
            <a:ext cx="1414093" cy="1133475"/>
          </a:xfrm>
          <a:prstGeom prst="rect">
            <a:avLst/>
          </a:prstGeom>
          <a:ln>
            <a:noFill/>
          </a:ln>
        </p:spPr>
      </p:pic>
      <p:sp>
        <p:nvSpPr>
          <p:cNvPr id="2" name="Tijdelijke aanduiding voor dianummer 1">
            <a:extLst>
              <a:ext uri="{FF2B5EF4-FFF2-40B4-BE49-F238E27FC236}">
                <a16:creationId xmlns:a16="http://schemas.microsoft.com/office/drawing/2014/main" id="{4A569418-8A80-B91C-5F02-CB8936BFF407}"/>
              </a:ext>
            </a:extLst>
          </p:cNvPr>
          <p:cNvSpPr>
            <a:spLocks noGrp="1"/>
          </p:cNvSpPr>
          <p:nvPr>
            <p:ph type="sldNum" sz="quarter" idx="12"/>
          </p:nvPr>
        </p:nvSpPr>
        <p:spPr/>
        <p:txBody>
          <a:bodyPr/>
          <a:lstStyle/>
          <a:p>
            <a:fld id="{D68B3F2B-E202-4376-8508-A508ED334532}" type="slidenum">
              <a:rPr lang="nl-NL" smtClean="0"/>
              <a:t>15</a:t>
            </a:fld>
            <a:endParaRPr lang="nl-NL"/>
          </a:p>
        </p:txBody>
      </p:sp>
      <p:sp>
        <p:nvSpPr>
          <p:cNvPr id="7" name="Tekstvak 1">
            <a:extLst>
              <a:ext uri="{FF2B5EF4-FFF2-40B4-BE49-F238E27FC236}">
                <a16:creationId xmlns:a16="http://schemas.microsoft.com/office/drawing/2014/main" id="{923E2073-1025-9DF1-1B6F-75654B001F85}"/>
              </a:ext>
            </a:extLst>
          </p:cNvPr>
          <p:cNvSpPr txBox="1"/>
          <p:nvPr/>
        </p:nvSpPr>
        <p:spPr>
          <a:xfrm>
            <a:off x="6062103" y="1404905"/>
            <a:ext cx="4960764" cy="584775"/>
          </a:xfrm>
          <a:prstGeom prst="rect">
            <a:avLst/>
          </a:prstGeom>
          <a:noFill/>
          <a:ln w="28575">
            <a:solidFill>
              <a:srgbClr val="0070C0"/>
            </a:solidFill>
          </a:ln>
        </p:spPr>
        <p:txBody>
          <a:bodyPr wrap="square" lIns="91440" tIns="45720" rIns="91440" bIns="4572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a:solidFill>
                  <a:srgbClr val="7EC8C4"/>
                </a:solidFill>
                <a:cs typeface="Calibri"/>
              </a:rPr>
              <a:t>In deze tabel is zichtbaar met welke indicatie de cliënten, na triage, zijn geplaatst in 2024</a:t>
            </a:r>
            <a:endParaRPr lang="nl-NL">
              <a:solidFill>
                <a:srgbClr val="7EC8C4"/>
              </a:solidFill>
              <a:cs typeface="Calibri"/>
            </a:endParaRPr>
          </a:p>
        </p:txBody>
      </p:sp>
      <p:sp>
        <p:nvSpPr>
          <p:cNvPr id="8" name="Tekstvak 1">
            <a:extLst>
              <a:ext uri="{FF2B5EF4-FFF2-40B4-BE49-F238E27FC236}">
                <a16:creationId xmlns:a16="http://schemas.microsoft.com/office/drawing/2014/main" id="{923E2073-1025-9DF1-1B6F-75654B001F85}"/>
              </a:ext>
            </a:extLst>
          </p:cNvPr>
          <p:cNvSpPr txBox="1"/>
          <p:nvPr/>
        </p:nvSpPr>
        <p:spPr>
          <a:xfrm>
            <a:off x="262563" y="1429218"/>
            <a:ext cx="4920510" cy="584775"/>
          </a:xfrm>
          <a:prstGeom prst="rect">
            <a:avLst/>
          </a:prstGeom>
          <a:noFill/>
          <a:ln w="28575">
            <a:solidFill>
              <a:srgbClr val="0070C0"/>
            </a:solidFill>
          </a:ln>
        </p:spPr>
        <p:txBody>
          <a:bodyPr wrap="square" lIns="91440" tIns="45720" rIns="91440" bIns="4572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a:solidFill>
                  <a:srgbClr val="7EC8C4"/>
                </a:solidFill>
                <a:cs typeface="Calibri"/>
              </a:rPr>
              <a:t>In deze tabel is zichtbaar met welke indicatie de aanvragen zijn aangemeld bij het ZCC in 2024</a:t>
            </a:r>
            <a:endParaRPr lang="nl-NL">
              <a:cs typeface="Calibri"/>
            </a:endParaRPr>
          </a:p>
        </p:txBody>
      </p:sp>
      <p:sp>
        <p:nvSpPr>
          <p:cNvPr id="18" name="Rechthoek 17">
            <a:extLst>
              <a:ext uri="{FF2B5EF4-FFF2-40B4-BE49-F238E27FC236}">
                <a16:creationId xmlns:a16="http://schemas.microsoft.com/office/drawing/2014/main" id="{5D5A1739-BBB2-0521-D01A-D829495D3CBE}"/>
              </a:ext>
            </a:extLst>
          </p:cNvPr>
          <p:cNvSpPr/>
          <p:nvPr/>
        </p:nvSpPr>
        <p:spPr>
          <a:xfrm>
            <a:off x="473673" y="1032830"/>
            <a:ext cx="1624637" cy="38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9" name="Rechthoek 8">
            <a:extLst>
              <a:ext uri="{FF2B5EF4-FFF2-40B4-BE49-F238E27FC236}">
                <a16:creationId xmlns:a16="http://schemas.microsoft.com/office/drawing/2014/main" id="{0EB6F491-9205-65C0-DBCF-72C31EF2FFDB}"/>
              </a:ext>
            </a:extLst>
          </p:cNvPr>
          <p:cNvSpPr/>
          <p:nvPr/>
        </p:nvSpPr>
        <p:spPr>
          <a:xfrm>
            <a:off x="4313355" y="2128208"/>
            <a:ext cx="226541" cy="26361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CB042808-F89F-6F3E-3C4C-ADDA7BCB00DC}"/>
              </a:ext>
            </a:extLst>
          </p:cNvPr>
          <p:cNvSpPr txBox="1"/>
          <p:nvPr/>
        </p:nvSpPr>
        <p:spPr>
          <a:xfrm>
            <a:off x="7802088" y="2945081"/>
            <a:ext cx="184731" cy="369332"/>
          </a:xfrm>
          <a:prstGeom prst="rect">
            <a:avLst/>
          </a:prstGeom>
          <a:noFill/>
        </p:spPr>
        <p:txBody>
          <a:bodyPr wrap="none" rtlCol="0">
            <a:spAutoFit/>
          </a:bodyPr>
          <a:lstStyle/>
          <a:p>
            <a:endParaRPr lang="nl-NL"/>
          </a:p>
        </p:txBody>
      </p:sp>
      <p:pic>
        <p:nvPicPr>
          <p:cNvPr id="5" name="Afbeelding 4" descr="Afbeelding met tekst, schermopname, nummer, Lettertype&#10;&#10;Automatisch gegenereerde beschrijving">
            <a:extLst>
              <a:ext uri="{FF2B5EF4-FFF2-40B4-BE49-F238E27FC236}">
                <a16:creationId xmlns:a16="http://schemas.microsoft.com/office/drawing/2014/main" id="{F3E81284-79FC-280F-1309-86589DBB9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6" y="2623241"/>
            <a:ext cx="4962757" cy="2890830"/>
          </a:xfrm>
          <a:prstGeom prst="rect">
            <a:avLst/>
          </a:prstGeom>
        </p:spPr>
      </p:pic>
      <p:pic>
        <p:nvPicPr>
          <p:cNvPr id="12" name="Afbeelding 11">
            <a:extLst>
              <a:ext uri="{FF2B5EF4-FFF2-40B4-BE49-F238E27FC236}">
                <a16:creationId xmlns:a16="http://schemas.microsoft.com/office/drawing/2014/main" id="{21D4C986-8EF6-9DF3-0997-FB5E48E32B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47" y="2210253"/>
            <a:ext cx="2172578" cy="302018"/>
          </a:xfrm>
          <a:prstGeom prst="rect">
            <a:avLst/>
          </a:prstGeom>
        </p:spPr>
      </p:pic>
      <p:pic>
        <p:nvPicPr>
          <p:cNvPr id="17" name="Afbeelding 16">
            <a:extLst>
              <a:ext uri="{FF2B5EF4-FFF2-40B4-BE49-F238E27FC236}">
                <a16:creationId xmlns:a16="http://schemas.microsoft.com/office/drawing/2014/main" id="{32193F66-45EC-FC8F-34A8-516EB87054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0286" y="2073727"/>
            <a:ext cx="2414127" cy="335596"/>
          </a:xfrm>
          <a:prstGeom prst="rect">
            <a:avLst/>
          </a:prstGeom>
        </p:spPr>
      </p:pic>
      <p:pic>
        <p:nvPicPr>
          <p:cNvPr id="22" name="Afbeelding 21" descr="Afbeelding met tekst, schermopname, nummer, Lettertype&#10;&#10;Automatisch gegenereerde beschrijving">
            <a:extLst>
              <a:ext uri="{FF2B5EF4-FFF2-40B4-BE49-F238E27FC236}">
                <a16:creationId xmlns:a16="http://schemas.microsoft.com/office/drawing/2014/main" id="{D85C8E9F-47FE-A40D-9E26-76A569D53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4697" y="2559638"/>
            <a:ext cx="5051429" cy="2954433"/>
          </a:xfrm>
          <a:prstGeom prst="rect">
            <a:avLst/>
          </a:prstGeom>
        </p:spPr>
      </p:pic>
    </p:spTree>
    <p:extLst>
      <p:ext uri="{BB962C8B-B14F-4D97-AF65-F5344CB8AC3E}">
        <p14:creationId xmlns:p14="http://schemas.microsoft.com/office/powerpoint/2010/main" val="178833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2685CAE-ED95-191B-F133-7C6538A949AD}"/>
              </a:ext>
            </a:extLst>
          </p:cNvPr>
          <p:cNvSpPr>
            <a:spLocks noGrp="1"/>
          </p:cNvSpPr>
          <p:nvPr>
            <p:ph type="sldNum" sz="quarter" idx="12"/>
          </p:nvPr>
        </p:nvSpPr>
        <p:spPr/>
        <p:txBody>
          <a:bodyPr/>
          <a:lstStyle/>
          <a:p>
            <a:fld id="{D68B3F2B-E202-4376-8508-A508ED334532}" type="slidenum">
              <a:rPr lang="nl-NL" smtClean="0"/>
              <a:t>16</a:t>
            </a:fld>
            <a:endParaRPr lang="nl-NL"/>
          </a:p>
        </p:txBody>
      </p:sp>
      <p:sp>
        <p:nvSpPr>
          <p:cNvPr id="6" name="Titel 1">
            <a:extLst>
              <a:ext uri="{FF2B5EF4-FFF2-40B4-BE49-F238E27FC236}">
                <a16:creationId xmlns:a16="http://schemas.microsoft.com/office/drawing/2014/main" id="{4FBAD4EE-A59B-627D-7202-969A3332C605}"/>
              </a:ext>
            </a:extLst>
          </p:cNvPr>
          <p:cNvSpPr txBox="1">
            <a:spLocks/>
          </p:cNvSpPr>
          <p:nvPr/>
        </p:nvSpPr>
        <p:spPr>
          <a:xfrm>
            <a:off x="299356" y="322607"/>
            <a:ext cx="9103436" cy="952868"/>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rPr>
              <a:t>Overzicht plaatsingen per organisatie </a:t>
            </a:r>
            <a:r>
              <a:rPr lang="nl-NL" sz="3200" u="sng">
                <a:solidFill>
                  <a:srgbClr val="4CB8B1"/>
                </a:solidFill>
                <a:latin typeface="+mn-lt"/>
              </a:rPr>
              <a:t>doordeweeks</a:t>
            </a:r>
          </a:p>
        </p:txBody>
      </p:sp>
      <p:pic>
        <p:nvPicPr>
          <p:cNvPr id="9" name="Afbeelding 5">
            <a:extLst>
              <a:ext uri="{FF2B5EF4-FFF2-40B4-BE49-F238E27FC236}">
                <a16:creationId xmlns:a16="http://schemas.microsoft.com/office/drawing/2014/main" id="{58EC0688-9E26-28CA-1F40-2C5F74BFD37B}"/>
              </a:ext>
            </a:extLst>
          </p:cNvPr>
          <p:cNvPicPr>
            <a:picLocks noChangeAspect="1"/>
          </p:cNvPicPr>
          <p:nvPr/>
        </p:nvPicPr>
        <p:blipFill>
          <a:blip r:embed="rId2"/>
          <a:stretch>
            <a:fillRect/>
          </a:stretch>
        </p:blipFill>
        <p:spPr>
          <a:xfrm>
            <a:off x="10681432" y="166663"/>
            <a:ext cx="1352550" cy="1143000"/>
          </a:xfrm>
          <a:prstGeom prst="rect">
            <a:avLst/>
          </a:prstGeom>
        </p:spPr>
      </p:pic>
      <p:sp>
        <p:nvSpPr>
          <p:cNvPr id="7" name="Tekstvak 6">
            <a:extLst>
              <a:ext uri="{FF2B5EF4-FFF2-40B4-BE49-F238E27FC236}">
                <a16:creationId xmlns:a16="http://schemas.microsoft.com/office/drawing/2014/main" id="{DB5D86B6-41CB-0B1E-33CA-4AF90565F20A}"/>
              </a:ext>
            </a:extLst>
          </p:cNvPr>
          <p:cNvSpPr txBox="1"/>
          <p:nvPr/>
        </p:nvSpPr>
        <p:spPr>
          <a:xfrm>
            <a:off x="472050" y="5465077"/>
            <a:ext cx="10910179" cy="738664"/>
          </a:xfrm>
          <a:prstGeom prst="rect">
            <a:avLst/>
          </a:prstGeom>
          <a:noFill/>
          <a:ln w="28575">
            <a:noFill/>
          </a:ln>
        </p:spPr>
        <p:txBody>
          <a:bodyPr wrap="square" lIns="91440" tIns="45720" rIns="91440" bIns="45720" rtlCol="0" anchor="t">
            <a:spAutoFit/>
          </a:bodyPr>
          <a:lstStyle/>
          <a:p>
            <a:r>
              <a:rPr lang="nl-NL" sz="1400" dirty="0">
                <a:solidFill>
                  <a:srgbClr val="7EC8C4"/>
                </a:solidFill>
              </a:rPr>
              <a:t>Overzicht van alle geplaatste cliënten, niet gefilterd op indicatie, doordeweeks.</a:t>
            </a:r>
          </a:p>
          <a:p>
            <a:r>
              <a:rPr lang="nl-NL" sz="1400" dirty="0">
                <a:solidFill>
                  <a:srgbClr val="7EC8C4"/>
                </a:solidFill>
              </a:rPr>
              <a:t>Naast het plaatsen van cliënten bij de 18 betrokken VVT partners zijn er ook cliënten elders geplaats, zie ‘Anders’. Het gaat hierbij vooral om plaatsingen in een VVT instelling buiten de ROAZ regio Midden-Nederland of in een VVT instelling waar geen samenwerkingsafspraak mee bestaat.</a:t>
            </a:r>
          </a:p>
        </p:txBody>
      </p:sp>
      <p:sp>
        <p:nvSpPr>
          <p:cNvPr id="11" name="Tekstvak 10">
            <a:extLst>
              <a:ext uri="{FF2B5EF4-FFF2-40B4-BE49-F238E27FC236}">
                <a16:creationId xmlns:a16="http://schemas.microsoft.com/office/drawing/2014/main" id="{1C75A06A-4842-BB9E-6CD0-DBF7505CBE14}"/>
              </a:ext>
            </a:extLst>
          </p:cNvPr>
          <p:cNvSpPr txBox="1"/>
          <p:nvPr/>
        </p:nvSpPr>
        <p:spPr>
          <a:xfrm>
            <a:off x="472050" y="1457153"/>
            <a:ext cx="1218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Q4 2024</a:t>
            </a:r>
          </a:p>
        </p:txBody>
      </p:sp>
      <p:sp>
        <p:nvSpPr>
          <p:cNvPr id="4" name="Tekstvak 3">
            <a:extLst>
              <a:ext uri="{FF2B5EF4-FFF2-40B4-BE49-F238E27FC236}">
                <a16:creationId xmlns:a16="http://schemas.microsoft.com/office/drawing/2014/main" id="{70F567D7-C1D0-81F7-9FAF-C202730581A8}"/>
              </a:ext>
            </a:extLst>
          </p:cNvPr>
          <p:cNvSpPr txBox="1"/>
          <p:nvPr/>
        </p:nvSpPr>
        <p:spPr>
          <a:xfrm>
            <a:off x="6244145" y="1350186"/>
            <a:ext cx="2477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 Jaaroverzicht 2024</a:t>
            </a:r>
          </a:p>
        </p:txBody>
      </p:sp>
      <p:pic>
        <p:nvPicPr>
          <p:cNvPr id="13" name="Afbeelding 12" descr="Afbeelding met lijn, diagram, Perceel, ontwerp&#10;&#10;Automatisch gegenereerde beschrijving">
            <a:extLst>
              <a:ext uri="{FF2B5EF4-FFF2-40B4-BE49-F238E27FC236}">
                <a16:creationId xmlns:a16="http://schemas.microsoft.com/office/drawing/2014/main" id="{E9A4E74D-9379-E61A-060D-269289456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6" y="1953903"/>
            <a:ext cx="5296174" cy="3256337"/>
          </a:xfrm>
          <a:prstGeom prst="rect">
            <a:avLst/>
          </a:prstGeom>
          <a:ln>
            <a:noFill/>
          </a:ln>
        </p:spPr>
      </p:pic>
      <p:pic>
        <p:nvPicPr>
          <p:cNvPr id="15" name="Afbeelding 14" descr="Afbeelding met diagram, Perceel, lijn, Lettertype&#10;&#10;Automatisch gegenereerde beschrijving">
            <a:extLst>
              <a:ext uri="{FF2B5EF4-FFF2-40B4-BE49-F238E27FC236}">
                <a16:creationId xmlns:a16="http://schemas.microsoft.com/office/drawing/2014/main" id="{FB41D6F1-C49B-C838-D8DF-337C7AB00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9214" y="1852936"/>
            <a:ext cx="5430807" cy="3338728"/>
          </a:xfrm>
          <a:prstGeom prst="rect">
            <a:avLst/>
          </a:prstGeom>
          <a:ln>
            <a:noFill/>
          </a:ln>
        </p:spPr>
      </p:pic>
      <p:sp>
        <p:nvSpPr>
          <p:cNvPr id="3" name="Tekstvak 2">
            <a:extLst>
              <a:ext uri="{FF2B5EF4-FFF2-40B4-BE49-F238E27FC236}">
                <a16:creationId xmlns:a16="http://schemas.microsoft.com/office/drawing/2014/main" id="{ECC9D04F-8680-3B5E-7A3D-9F75976F1DD2}"/>
              </a:ext>
            </a:extLst>
          </p:cNvPr>
          <p:cNvSpPr txBox="1"/>
          <p:nvPr/>
        </p:nvSpPr>
        <p:spPr>
          <a:xfrm rot="19503183">
            <a:off x="4829861" y="4795938"/>
            <a:ext cx="821916" cy="169277"/>
          </a:xfrm>
          <a:prstGeom prst="rect">
            <a:avLst/>
          </a:prstGeom>
          <a:noFill/>
        </p:spPr>
        <p:txBody>
          <a:bodyPr wrap="square" rtlCol="0">
            <a:spAutoFit/>
          </a:bodyPr>
          <a:lstStyle/>
          <a:p>
            <a:r>
              <a:rPr lang="nl-NL" sz="500" dirty="0">
                <a:solidFill>
                  <a:schemeClr val="bg2">
                    <a:lumMod val="50000"/>
                  </a:schemeClr>
                </a:solidFill>
              </a:rPr>
              <a:t>Wijkverpleging anders</a:t>
            </a:r>
          </a:p>
        </p:txBody>
      </p:sp>
      <p:sp>
        <p:nvSpPr>
          <p:cNvPr id="8" name="Tekstvak 7">
            <a:extLst>
              <a:ext uri="{FF2B5EF4-FFF2-40B4-BE49-F238E27FC236}">
                <a16:creationId xmlns:a16="http://schemas.microsoft.com/office/drawing/2014/main" id="{5D2A565C-AA92-138C-8B41-6A20A483F191}"/>
              </a:ext>
            </a:extLst>
          </p:cNvPr>
          <p:cNvSpPr txBox="1"/>
          <p:nvPr/>
        </p:nvSpPr>
        <p:spPr>
          <a:xfrm rot="19503183">
            <a:off x="9740697" y="4795938"/>
            <a:ext cx="821916" cy="169277"/>
          </a:xfrm>
          <a:prstGeom prst="rect">
            <a:avLst/>
          </a:prstGeom>
          <a:noFill/>
        </p:spPr>
        <p:txBody>
          <a:bodyPr wrap="square" rtlCol="0">
            <a:spAutoFit/>
          </a:bodyPr>
          <a:lstStyle/>
          <a:p>
            <a:r>
              <a:rPr lang="nl-NL" sz="500" dirty="0">
                <a:solidFill>
                  <a:schemeClr val="bg2">
                    <a:lumMod val="50000"/>
                  </a:schemeClr>
                </a:solidFill>
              </a:rPr>
              <a:t>Wijkverpleging anders</a:t>
            </a:r>
          </a:p>
        </p:txBody>
      </p:sp>
    </p:spTree>
    <p:extLst>
      <p:ext uri="{BB962C8B-B14F-4D97-AF65-F5344CB8AC3E}">
        <p14:creationId xmlns:p14="http://schemas.microsoft.com/office/powerpoint/2010/main" val="68661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3DA27-A60E-29D0-FC44-95DBD7975C13}"/>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26FC2B4-D20F-432A-33CE-8C2492BBE2FE}"/>
              </a:ext>
            </a:extLst>
          </p:cNvPr>
          <p:cNvSpPr>
            <a:spLocks noGrp="1"/>
          </p:cNvSpPr>
          <p:nvPr>
            <p:ph type="sldNum" sz="quarter" idx="12"/>
          </p:nvPr>
        </p:nvSpPr>
        <p:spPr/>
        <p:txBody>
          <a:bodyPr/>
          <a:lstStyle/>
          <a:p>
            <a:fld id="{D68B3F2B-E202-4376-8508-A508ED334532}" type="slidenum">
              <a:rPr lang="nl-NL" smtClean="0"/>
              <a:t>17</a:t>
            </a:fld>
            <a:endParaRPr lang="nl-NL"/>
          </a:p>
        </p:txBody>
      </p:sp>
      <p:sp>
        <p:nvSpPr>
          <p:cNvPr id="6" name="Titel 1">
            <a:extLst>
              <a:ext uri="{FF2B5EF4-FFF2-40B4-BE49-F238E27FC236}">
                <a16:creationId xmlns:a16="http://schemas.microsoft.com/office/drawing/2014/main" id="{D2275297-8F90-1595-DC6B-FC563E4EEE6D}"/>
              </a:ext>
            </a:extLst>
          </p:cNvPr>
          <p:cNvSpPr txBox="1">
            <a:spLocks/>
          </p:cNvSpPr>
          <p:nvPr/>
        </p:nvSpPr>
        <p:spPr>
          <a:xfrm>
            <a:off x="299356" y="322607"/>
            <a:ext cx="9103436" cy="952868"/>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rPr>
              <a:t>Overzicht plaatsingen per organisatie </a:t>
            </a:r>
            <a:r>
              <a:rPr lang="nl-NL" sz="3200" u="sng">
                <a:solidFill>
                  <a:srgbClr val="4CB8B1"/>
                </a:solidFill>
                <a:latin typeface="+mn-lt"/>
              </a:rPr>
              <a:t>weekenddagen</a:t>
            </a:r>
          </a:p>
        </p:txBody>
      </p:sp>
      <p:pic>
        <p:nvPicPr>
          <p:cNvPr id="9" name="Afbeelding 5">
            <a:extLst>
              <a:ext uri="{FF2B5EF4-FFF2-40B4-BE49-F238E27FC236}">
                <a16:creationId xmlns:a16="http://schemas.microsoft.com/office/drawing/2014/main" id="{28E4EB19-8CF0-7136-022D-E6FBC8B5E7AC}"/>
              </a:ext>
            </a:extLst>
          </p:cNvPr>
          <p:cNvPicPr>
            <a:picLocks noChangeAspect="1"/>
          </p:cNvPicPr>
          <p:nvPr/>
        </p:nvPicPr>
        <p:blipFill>
          <a:blip r:embed="rId2"/>
          <a:stretch>
            <a:fillRect/>
          </a:stretch>
        </p:blipFill>
        <p:spPr>
          <a:xfrm>
            <a:off x="10681432" y="166663"/>
            <a:ext cx="1352550" cy="1143000"/>
          </a:xfrm>
          <a:prstGeom prst="rect">
            <a:avLst/>
          </a:prstGeom>
        </p:spPr>
      </p:pic>
      <p:sp>
        <p:nvSpPr>
          <p:cNvPr id="7" name="Tekstvak 6">
            <a:extLst>
              <a:ext uri="{FF2B5EF4-FFF2-40B4-BE49-F238E27FC236}">
                <a16:creationId xmlns:a16="http://schemas.microsoft.com/office/drawing/2014/main" id="{B9282623-224D-1B87-A4C6-B26A0C858B29}"/>
              </a:ext>
            </a:extLst>
          </p:cNvPr>
          <p:cNvSpPr txBox="1"/>
          <p:nvPr/>
        </p:nvSpPr>
        <p:spPr>
          <a:xfrm>
            <a:off x="472050" y="5465077"/>
            <a:ext cx="10910179" cy="738664"/>
          </a:xfrm>
          <a:prstGeom prst="rect">
            <a:avLst/>
          </a:prstGeom>
          <a:noFill/>
          <a:ln w="28575">
            <a:noFill/>
          </a:ln>
        </p:spPr>
        <p:txBody>
          <a:bodyPr wrap="square" lIns="91440" tIns="45720" rIns="91440" bIns="45720" rtlCol="0" anchor="t">
            <a:spAutoFit/>
          </a:bodyPr>
          <a:lstStyle/>
          <a:p>
            <a:r>
              <a:rPr lang="nl-NL" sz="1400" dirty="0">
                <a:solidFill>
                  <a:srgbClr val="7EC8C4"/>
                </a:solidFill>
              </a:rPr>
              <a:t>Overzicht van alle geplaatste cliënten, niet gefilterd op indicatie, op weekenddagen.</a:t>
            </a:r>
          </a:p>
          <a:p>
            <a:r>
              <a:rPr lang="nl-NL" sz="1400" dirty="0">
                <a:solidFill>
                  <a:srgbClr val="7EC8C4"/>
                </a:solidFill>
              </a:rPr>
              <a:t>Naast het plaatsen van cliënten bij de 18 betrokken VVT partners zijn er ook cliënten elders geplaats, zie ‘Anders’. Het gaat hierbij vooral om plaatsingen in een VVT instelling buiten de ROAZ regio Midden-Nederland of in een VVT instelling waar geen samenwerkingsafspraak mee bestaat. </a:t>
            </a:r>
          </a:p>
        </p:txBody>
      </p:sp>
      <p:sp>
        <p:nvSpPr>
          <p:cNvPr id="11" name="Tekstvak 10">
            <a:extLst>
              <a:ext uri="{FF2B5EF4-FFF2-40B4-BE49-F238E27FC236}">
                <a16:creationId xmlns:a16="http://schemas.microsoft.com/office/drawing/2014/main" id="{817F71F8-5C55-795F-2B87-E5ED0A22271C}"/>
              </a:ext>
            </a:extLst>
          </p:cNvPr>
          <p:cNvSpPr txBox="1"/>
          <p:nvPr/>
        </p:nvSpPr>
        <p:spPr>
          <a:xfrm>
            <a:off x="472050" y="1354019"/>
            <a:ext cx="13548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Q4 2024</a:t>
            </a:r>
          </a:p>
        </p:txBody>
      </p:sp>
      <p:sp>
        <p:nvSpPr>
          <p:cNvPr id="4" name="Tekstvak 3">
            <a:extLst>
              <a:ext uri="{FF2B5EF4-FFF2-40B4-BE49-F238E27FC236}">
                <a16:creationId xmlns:a16="http://schemas.microsoft.com/office/drawing/2014/main" id="{30052C1D-0309-01F5-A341-9720CDE59F1B}"/>
              </a:ext>
            </a:extLst>
          </p:cNvPr>
          <p:cNvSpPr txBox="1"/>
          <p:nvPr/>
        </p:nvSpPr>
        <p:spPr>
          <a:xfrm>
            <a:off x="6391442" y="1335751"/>
            <a:ext cx="229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 Jaaroverzicht 2024</a:t>
            </a:r>
          </a:p>
        </p:txBody>
      </p:sp>
      <p:pic>
        <p:nvPicPr>
          <p:cNvPr id="10" name="Afbeelding 9" descr="Afbeelding met schermopname, diagram, Rechthoek, Perceel&#10;&#10;Automatisch gegenereerde beschrijving">
            <a:extLst>
              <a:ext uri="{FF2B5EF4-FFF2-40B4-BE49-F238E27FC236}">
                <a16:creationId xmlns:a16="http://schemas.microsoft.com/office/drawing/2014/main" id="{242BBF1B-04A6-E1A3-7D13-9F3B9D350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22" y="1889912"/>
            <a:ext cx="4937762" cy="3223938"/>
          </a:xfrm>
          <a:prstGeom prst="rect">
            <a:avLst/>
          </a:prstGeom>
        </p:spPr>
      </p:pic>
      <p:pic>
        <p:nvPicPr>
          <p:cNvPr id="14" name="Afbeelding 13" descr="Afbeelding met diagram, schermopname, Perceel, lijn&#10;&#10;Automatisch gegenereerde beschrijving">
            <a:extLst>
              <a:ext uri="{FF2B5EF4-FFF2-40B4-BE49-F238E27FC236}">
                <a16:creationId xmlns:a16="http://schemas.microsoft.com/office/drawing/2014/main" id="{1DE851BA-34F1-5952-24A3-8E9569A76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812" y="1907568"/>
            <a:ext cx="5091988" cy="3324634"/>
          </a:xfrm>
          <a:prstGeom prst="rect">
            <a:avLst/>
          </a:prstGeom>
        </p:spPr>
      </p:pic>
      <p:sp>
        <p:nvSpPr>
          <p:cNvPr id="3" name="Tekstvak 2">
            <a:extLst>
              <a:ext uri="{FF2B5EF4-FFF2-40B4-BE49-F238E27FC236}">
                <a16:creationId xmlns:a16="http://schemas.microsoft.com/office/drawing/2014/main" id="{B2A54895-9E82-060B-8EFC-812A68AED8D0}"/>
              </a:ext>
            </a:extLst>
          </p:cNvPr>
          <p:cNvSpPr txBox="1"/>
          <p:nvPr/>
        </p:nvSpPr>
        <p:spPr>
          <a:xfrm>
            <a:off x="10124394" y="4966298"/>
            <a:ext cx="540562" cy="215444"/>
          </a:xfrm>
          <a:prstGeom prst="rect">
            <a:avLst/>
          </a:prstGeom>
          <a:noFill/>
        </p:spPr>
        <p:txBody>
          <a:bodyPr wrap="square" rtlCol="0">
            <a:spAutoFit/>
          </a:bodyPr>
          <a:lstStyle/>
          <a:p>
            <a:pPr algn="ctr"/>
            <a:r>
              <a:rPr lang="nl-NL" sz="400" dirty="0">
                <a:solidFill>
                  <a:schemeClr val="bg2">
                    <a:lumMod val="50000"/>
                  </a:schemeClr>
                </a:solidFill>
              </a:rPr>
              <a:t>Wijkverpleging anders</a:t>
            </a:r>
          </a:p>
        </p:txBody>
      </p:sp>
    </p:spTree>
    <p:extLst>
      <p:ext uri="{BB962C8B-B14F-4D97-AF65-F5344CB8AC3E}">
        <p14:creationId xmlns:p14="http://schemas.microsoft.com/office/powerpoint/2010/main" val="126331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11BF48E-67F0-A1AD-546F-0C6DEB4EC8C9}"/>
              </a:ext>
            </a:extLst>
          </p:cNvPr>
          <p:cNvSpPr/>
          <p:nvPr/>
        </p:nvSpPr>
        <p:spPr>
          <a:xfrm>
            <a:off x="-225706" y="-40224"/>
            <a:ext cx="12465333" cy="7053645"/>
          </a:xfrm>
          <a:prstGeom prst="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644155C7-B6EC-8F54-B847-B204E50562FE}"/>
              </a:ext>
            </a:extLst>
          </p:cNvPr>
          <p:cNvSpPr>
            <a:spLocks noGrp="1"/>
          </p:cNvSpPr>
          <p:nvPr>
            <p:ph type="sldNum" sz="quarter" idx="12"/>
          </p:nvPr>
        </p:nvSpPr>
        <p:spPr/>
        <p:txBody>
          <a:bodyPr/>
          <a:lstStyle/>
          <a:p>
            <a:fld id="{D68B3F2B-E202-4376-8508-A508ED334532}" type="slidenum">
              <a:rPr lang="nl-NL" smtClean="0"/>
              <a:t>18</a:t>
            </a:fld>
            <a:endParaRPr lang="nl-NL"/>
          </a:p>
        </p:txBody>
      </p:sp>
      <p:pic>
        <p:nvPicPr>
          <p:cNvPr id="5" name="Afbeelding 5" descr="Afbeelding met tekst, buiten, lucht, geel&#10;&#10;Automatisch gegenereerde beschrijving">
            <a:extLst>
              <a:ext uri="{FF2B5EF4-FFF2-40B4-BE49-F238E27FC236}">
                <a16:creationId xmlns:a16="http://schemas.microsoft.com/office/drawing/2014/main" id="{EAE55416-7EF9-CD6F-72F8-9BF8FEB8DE3B}"/>
              </a:ext>
            </a:extLst>
          </p:cNvPr>
          <p:cNvPicPr>
            <a:picLocks noChangeAspect="1"/>
          </p:cNvPicPr>
          <p:nvPr/>
        </p:nvPicPr>
        <p:blipFill>
          <a:blip r:embed="rId2"/>
          <a:stretch>
            <a:fillRect/>
          </a:stretch>
        </p:blipFill>
        <p:spPr>
          <a:xfrm>
            <a:off x="-225706" y="-40224"/>
            <a:ext cx="5872973" cy="7057595"/>
          </a:xfrm>
          <a:prstGeom prst="rect">
            <a:avLst/>
          </a:prstGeom>
        </p:spPr>
      </p:pic>
      <p:sp>
        <p:nvSpPr>
          <p:cNvPr id="6" name="object 7">
            <a:extLst>
              <a:ext uri="{FF2B5EF4-FFF2-40B4-BE49-F238E27FC236}">
                <a16:creationId xmlns:a16="http://schemas.microsoft.com/office/drawing/2014/main" id="{FE541F8F-BA1E-B25F-7018-DC5352F3D587}"/>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 name="Afbeelding 2" descr="Afbeelding met tekst, Lettertype, schermopname, Graphics&#10;&#10;Automatisch gegenereerde beschrijving">
            <a:extLst>
              <a:ext uri="{FF2B5EF4-FFF2-40B4-BE49-F238E27FC236}">
                <a16:creationId xmlns:a16="http://schemas.microsoft.com/office/drawing/2014/main" id="{AF4D9EE8-E043-7BEE-618D-0CA0936A3508}"/>
              </a:ext>
            </a:extLst>
          </p:cNvPr>
          <p:cNvPicPr>
            <a:picLocks noChangeAspect="1"/>
          </p:cNvPicPr>
          <p:nvPr/>
        </p:nvPicPr>
        <p:blipFill>
          <a:blip r:embed="rId3"/>
          <a:stretch>
            <a:fillRect/>
          </a:stretch>
        </p:blipFill>
        <p:spPr>
          <a:xfrm>
            <a:off x="5172075" y="4922052"/>
            <a:ext cx="6877050" cy="1616860"/>
          </a:xfrm>
          <a:prstGeom prst="rect">
            <a:avLst/>
          </a:prstGeom>
        </p:spPr>
      </p:pic>
    </p:spTree>
    <p:extLst>
      <p:ext uri="{BB962C8B-B14F-4D97-AF65-F5344CB8AC3E}">
        <p14:creationId xmlns:p14="http://schemas.microsoft.com/office/powerpoint/2010/main" val="237169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D2B7404-4D9C-D643-0E97-093E17A0DFC7}"/>
              </a:ext>
            </a:extLst>
          </p:cNvPr>
          <p:cNvSpPr>
            <a:spLocks noGrp="1"/>
          </p:cNvSpPr>
          <p:nvPr>
            <p:ph type="sldNum" sz="quarter" idx="12"/>
          </p:nvPr>
        </p:nvSpPr>
        <p:spPr/>
        <p:txBody>
          <a:bodyPr/>
          <a:lstStyle/>
          <a:p>
            <a:fld id="{D68B3F2B-E202-4376-8508-A508ED334532}" type="slidenum">
              <a:rPr lang="nl-NL" smtClean="0"/>
              <a:t>19</a:t>
            </a:fld>
            <a:endParaRPr lang="nl-NL"/>
          </a:p>
        </p:txBody>
      </p:sp>
      <p:sp>
        <p:nvSpPr>
          <p:cNvPr id="4" name="Tekstvak 3">
            <a:extLst>
              <a:ext uri="{FF2B5EF4-FFF2-40B4-BE49-F238E27FC236}">
                <a16:creationId xmlns:a16="http://schemas.microsoft.com/office/drawing/2014/main" id="{75E27AFE-A4AB-8A70-03A2-C4E4E4DF772D}"/>
              </a:ext>
            </a:extLst>
          </p:cNvPr>
          <p:cNvSpPr txBox="1"/>
          <p:nvPr/>
        </p:nvSpPr>
        <p:spPr>
          <a:xfrm>
            <a:off x="412595" y="403302"/>
            <a:ext cx="8067906"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nl-NL" sz="3600" b="1" spc="-40">
                <a:solidFill>
                  <a:srgbClr val="4CB8B1"/>
                </a:solidFill>
                <a:ea typeface="+mj-ea"/>
                <a:cs typeface="+mj-cs"/>
              </a:rPr>
              <a:t>Aanvragen vanuit de SEH</a:t>
            </a:r>
          </a:p>
        </p:txBody>
      </p:sp>
      <p:sp>
        <p:nvSpPr>
          <p:cNvPr id="3" name="Tekstvak 2">
            <a:extLst>
              <a:ext uri="{FF2B5EF4-FFF2-40B4-BE49-F238E27FC236}">
                <a16:creationId xmlns:a16="http://schemas.microsoft.com/office/drawing/2014/main" id="{C57BAB25-C8CF-0CB5-4892-2FD2EB2F6310}"/>
              </a:ext>
            </a:extLst>
          </p:cNvPr>
          <p:cNvSpPr txBox="1"/>
          <p:nvPr/>
        </p:nvSpPr>
        <p:spPr>
          <a:xfrm>
            <a:off x="412595" y="1982607"/>
            <a:ext cx="3657836" cy="1477328"/>
          </a:xfrm>
          <a:prstGeom prst="rect">
            <a:avLst/>
          </a:prstGeom>
          <a:solidFill>
            <a:srgbClr val="7EC8C4"/>
          </a:solidFill>
          <a:ln w="28575">
            <a:solidFill>
              <a:srgbClr val="7EC8C4"/>
            </a:solidFill>
          </a:ln>
        </p:spPr>
        <p:txBody>
          <a:bodyPr wrap="square" lIns="91440" tIns="45720" rIns="91440" bIns="45720" rtlCol="0" anchor="t">
            <a:spAutoFit/>
          </a:bodyPr>
          <a:lstStyle/>
          <a:p>
            <a:r>
              <a:rPr lang="nl-NL" b="1">
                <a:solidFill>
                  <a:schemeClr val="bg1"/>
                </a:solidFill>
                <a:ea typeface="+mn-lt"/>
                <a:cs typeface="+mn-lt"/>
              </a:rPr>
              <a:t>Q4 2024:</a:t>
            </a:r>
            <a:r>
              <a:rPr lang="nl-NL" b="1">
                <a:solidFill>
                  <a:schemeClr val="bg1"/>
                </a:solidFill>
              </a:rPr>
              <a:t> 59 aanvragen</a:t>
            </a:r>
          </a:p>
          <a:p>
            <a:r>
              <a:rPr lang="nl-NL">
                <a:solidFill>
                  <a:schemeClr val="bg1"/>
                </a:solidFill>
                <a:ea typeface="+mn-lt"/>
                <a:cs typeface="+mn-lt"/>
              </a:rPr>
              <a:t>24 </a:t>
            </a:r>
            <a:r>
              <a:rPr lang="nl-NL" err="1">
                <a:solidFill>
                  <a:schemeClr val="bg1"/>
                </a:solidFill>
                <a:ea typeface="+mn-lt"/>
                <a:cs typeface="+mn-lt"/>
              </a:rPr>
              <a:t>Diakonessenhuis</a:t>
            </a:r>
            <a:endParaRPr lang="en-US">
              <a:solidFill>
                <a:schemeClr val="bg1"/>
              </a:solidFill>
              <a:ea typeface="+mn-lt"/>
              <a:cs typeface="+mn-lt"/>
            </a:endParaRPr>
          </a:p>
          <a:p>
            <a:r>
              <a:rPr lang="nl-NL">
                <a:solidFill>
                  <a:schemeClr val="bg1"/>
                </a:solidFill>
                <a:ea typeface="+mn-lt"/>
                <a:cs typeface="+mn-lt"/>
              </a:rPr>
              <a:t>29 St. Antonius Ziekenhuis</a:t>
            </a:r>
          </a:p>
          <a:p>
            <a:r>
              <a:rPr lang="nl-NL">
                <a:solidFill>
                  <a:schemeClr val="bg1"/>
                </a:solidFill>
                <a:ea typeface="+mn-lt"/>
                <a:cs typeface="+mn-lt"/>
              </a:rPr>
              <a:t>6 Meander Medisch Centrum</a:t>
            </a:r>
            <a:endParaRPr lang="en-US">
              <a:solidFill>
                <a:schemeClr val="bg1"/>
              </a:solidFill>
              <a:ea typeface="+mn-lt"/>
              <a:cs typeface="+mn-lt"/>
            </a:endParaRPr>
          </a:p>
          <a:p>
            <a:r>
              <a:rPr lang="nl-NL">
                <a:solidFill>
                  <a:schemeClr val="bg1"/>
                </a:solidFill>
                <a:ea typeface="+mn-lt"/>
                <a:cs typeface="+mn-lt"/>
              </a:rPr>
              <a:t>0 UMC Utrecht</a:t>
            </a:r>
            <a:endParaRPr lang="nl-NL" sz="2400">
              <a:solidFill>
                <a:schemeClr val="bg1"/>
              </a:solidFill>
              <a:ea typeface="Calibri" panose="020F0502020204030204"/>
              <a:cs typeface="Calibri" panose="020F0502020204030204"/>
            </a:endParaRPr>
          </a:p>
        </p:txBody>
      </p:sp>
      <p:sp>
        <p:nvSpPr>
          <p:cNvPr id="7" name="Tekstvak 6">
            <a:extLst>
              <a:ext uri="{FF2B5EF4-FFF2-40B4-BE49-F238E27FC236}">
                <a16:creationId xmlns:a16="http://schemas.microsoft.com/office/drawing/2014/main" id="{09DF7274-4022-BF8A-5AC1-EF679C505B7E}"/>
              </a:ext>
            </a:extLst>
          </p:cNvPr>
          <p:cNvSpPr txBox="1"/>
          <p:nvPr/>
        </p:nvSpPr>
        <p:spPr>
          <a:xfrm>
            <a:off x="6177657" y="1979099"/>
            <a:ext cx="3790135" cy="1477328"/>
          </a:xfrm>
          <a:prstGeom prst="rect">
            <a:avLst/>
          </a:prstGeom>
          <a:solidFill>
            <a:schemeClr val="accent1">
              <a:lumMod val="75000"/>
            </a:schemeClr>
          </a:solidFill>
          <a:ln w="28575">
            <a:noFill/>
          </a:ln>
        </p:spPr>
        <p:txBody>
          <a:bodyPr wrap="square" lIns="91440" tIns="45720" rIns="91440" bIns="45720" rtlCol="0" anchor="t">
            <a:spAutoFit/>
          </a:bodyPr>
          <a:lstStyle/>
          <a:p>
            <a:r>
              <a:rPr lang="nl-NL" b="1">
                <a:solidFill>
                  <a:schemeClr val="bg1"/>
                </a:solidFill>
                <a:ea typeface="+mn-lt"/>
                <a:cs typeface="+mn-lt"/>
              </a:rPr>
              <a:t>2024:</a:t>
            </a:r>
            <a:r>
              <a:rPr lang="nl-NL" b="1">
                <a:solidFill>
                  <a:schemeClr val="bg1"/>
                </a:solidFill>
              </a:rPr>
              <a:t>  225 aanvragen</a:t>
            </a:r>
          </a:p>
          <a:p>
            <a:r>
              <a:rPr lang="nl-NL">
                <a:solidFill>
                  <a:schemeClr val="bg1"/>
                </a:solidFill>
                <a:ea typeface="+mn-lt"/>
                <a:cs typeface="+mn-lt"/>
              </a:rPr>
              <a:t>114 </a:t>
            </a:r>
            <a:r>
              <a:rPr lang="nl-NL" err="1">
                <a:solidFill>
                  <a:schemeClr val="bg1"/>
                </a:solidFill>
                <a:ea typeface="+mn-lt"/>
                <a:cs typeface="+mn-lt"/>
              </a:rPr>
              <a:t>Diakonessenhuis</a:t>
            </a:r>
            <a:endParaRPr lang="en-US" err="1">
              <a:solidFill>
                <a:schemeClr val="bg1"/>
              </a:solidFill>
              <a:ea typeface="+mn-lt"/>
              <a:cs typeface="+mn-lt"/>
            </a:endParaRPr>
          </a:p>
          <a:p>
            <a:r>
              <a:rPr lang="nl-NL">
                <a:solidFill>
                  <a:schemeClr val="bg1"/>
                </a:solidFill>
                <a:ea typeface="+mn-lt"/>
                <a:cs typeface="+mn-lt"/>
              </a:rPr>
              <a:t>77 St. Antonius Ziekenhuis</a:t>
            </a:r>
          </a:p>
          <a:p>
            <a:r>
              <a:rPr lang="nl-NL">
                <a:solidFill>
                  <a:schemeClr val="bg1"/>
                </a:solidFill>
                <a:ea typeface="+mn-lt"/>
                <a:cs typeface="+mn-lt"/>
              </a:rPr>
              <a:t>22 Meander Medisch Centrum</a:t>
            </a:r>
            <a:endParaRPr lang="en-US">
              <a:solidFill>
                <a:schemeClr val="bg1"/>
              </a:solidFill>
              <a:ea typeface="+mn-lt"/>
              <a:cs typeface="+mn-lt"/>
            </a:endParaRPr>
          </a:p>
          <a:p>
            <a:r>
              <a:rPr lang="nl-NL">
                <a:solidFill>
                  <a:schemeClr val="bg1"/>
                </a:solidFill>
                <a:ea typeface="+mn-lt"/>
                <a:cs typeface="+mn-lt"/>
              </a:rPr>
              <a:t>12 UMC Utrecht</a:t>
            </a:r>
            <a:endParaRPr lang="nl-NL">
              <a:solidFill>
                <a:schemeClr val="bg1"/>
              </a:solidFill>
              <a:ea typeface="Calibri" panose="020F0502020204030204"/>
              <a:cs typeface="Calibri" panose="020F0502020204030204"/>
            </a:endParaRPr>
          </a:p>
        </p:txBody>
      </p:sp>
      <p:sp>
        <p:nvSpPr>
          <p:cNvPr id="16" name="Tekstvak 15">
            <a:extLst>
              <a:ext uri="{FF2B5EF4-FFF2-40B4-BE49-F238E27FC236}">
                <a16:creationId xmlns:a16="http://schemas.microsoft.com/office/drawing/2014/main" id="{828D209A-952F-F143-03B5-D9E9A641C31C}"/>
              </a:ext>
            </a:extLst>
          </p:cNvPr>
          <p:cNvSpPr txBox="1"/>
          <p:nvPr/>
        </p:nvSpPr>
        <p:spPr>
          <a:xfrm>
            <a:off x="6096000" y="1485189"/>
            <a:ext cx="23028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 Jaaroverzicht 2024</a:t>
            </a:r>
          </a:p>
        </p:txBody>
      </p:sp>
      <p:sp>
        <p:nvSpPr>
          <p:cNvPr id="9" name="Rechthoek 8">
            <a:extLst>
              <a:ext uri="{FF2B5EF4-FFF2-40B4-BE49-F238E27FC236}">
                <a16:creationId xmlns:a16="http://schemas.microsoft.com/office/drawing/2014/main" id="{01EEBB14-DBFF-11C9-2080-846C0224667B}"/>
              </a:ext>
            </a:extLst>
          </p:cNvPr>
          <p:cNvSpPr/>
          <p:nvPr/>
        </p:nvSpPr>
        <p:spPr>
          <a:xfrm>
            <a:off x="3491553" y="1262418"/>
            <a:ext cx="955342" cy="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sz="1400" b="1">
              <a:solidFill>
                <a:srgbClr val="0070C0"/>
              </a:solidFill>
              <a:ea typeface="+mn-lt"/>
              <a:cs typeface="+mn-lt"/>
            </a:endParaRPr>
          </a:p>
          <a:p>
            <a:pPr algn="ctr"/>
            <a:endParaRPr lang="nl-NL" sz="1400" b="1">
              <a:solidFill>
                <a:srgbClr val="0070C0"/>
              </a:solidFill>
              <a:ea typeface="+mn-lt"/>
              <a:cs typeface="+mn-lt"/>
            </a:endParaRPr>
          </a:p>
          <a:p>
            <a:pPr algn="ctr"/>
            <a:endParaRPr lang="nl-NL" sz="1400" b="1">
              <a:solidFill>
                <a:srgbClr val="0070C0"/>
              </a:solidFill>
              <a:ea typeface="+mn-lt"/>
              <a:cs typeface="+mn-lt"/>
            </a:endParaRPr>
          </a:p>
          <a:p>
            <a:endParaRPr lang="nl-NL" sz="1400">
              <a:solidFill>
                <a:srgbClr val="7EC8C4"/>
              </a:solidFill>
              <a:ea typeface="Calibri"/>
              <a:cs typeface="Calibri"/>
            </a:endParaRPr>
          </a:p>
        </p:txBody>
      </p:sp>
      <p:pic>
        <p:nvPicPr>
          <p:cNvPr id="6" name="Afbeelding 5" descr="Afbeelding met grafiek&#10;&#10;Automatisch gegenereerde beschrijving">
            <a:extLst>
              <a:ext uri="{FF2B5EF4-FFF2-40B4-BE49-F238E27FC236}">
                <a16:creationId xmlns:a16="http://schemas.microsoft.com/office/drawing/2014/main" id="{BFFB1FB9-B0E4-608E-93FA-B65464F14EA9}"/>
              </a:ext>
            </a:extLst>
          </p:cNvPr>
          <p:cNvPicPr>
            <a:picLocks noChangeAspect="1"/>
          </p:cNvPicPr>
          <p:nvPr/>
        </p:nvPicPr>
        <p:blipFill>
          <a:blip r:embed="rId2"/>
          <a:stretch>
            <a:fillRect/>
          </a:stretch>
        </p:blipFill>
        <p:spPr>
          <a:xfrm>
            <a:off x="10810875" y="125104"/>
            <a:ext cx="1381125" cy="1133475"/>
          </a:xfrm>
          <a:prstGeom prst="rect">
            <a:avLst/>
          </a:prstGeom>
          <a:ln>
            <a:noFill/>
          </a:ln>
        </p:spPr>
      </p:pic>
      <p:sp>
        <p:nvSpPr>
          <p:cNvPr id="8" name="Tekstvak 7">
            <a:extLst>
              <a:ext uri="{FF2B5EF4-FFF2-40B4-BE49-F238E27FC236}">
                <a16:creationId xmlns:a16="http://schemas.microsoft.com/office/drawing/2014/main" id="{CBD4B0CF-AFED-8096-7792-D1E74D266EE1}"/>
              </a:ext>
            </a:extLst>
          </p:cNvPr>
          <p:cNvSpPr txBox="1"/>
          <p:nvPr/>
        </p:nvSpPr>
        <p:spPr>
          <a:xfrm>
            <a:off x="305758" y="1485189"/>
            <a:ext cx="11849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rPr>
              <a:t>Q4 2024</a:t>
            </a:r>
            <a:endParaRPr lang="nl-NL" sz="2400"/>
          </a:p>
        </p:txBody>
      </p:sp>
    </p:spTree>
    <p:extLst>
      <p:ext uri="{BB962C8B-B14F-4D97-AF65-F5344CB8AC3E}">
        <p14:creationId xmlns:p14="http://schemas.microsoft.com/office/powerpoint/2010/main" val="255395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15BC6-77B6-154B-9696-35443CED7BE4}"/>
              </a:ext>
            </a:extLst>
          </p:cNvPr>
          <p:cNvSpPr>
            <a:spLocks noGrp="1"/>
          </p:cNvSpPr>
          <p:nvPr>
            <p:ph type="title"/>
          </p:nvPr>
        </p:nvSpPr>
        <p:spPr>
          <a:xfrm>
            <a:off x="838200" y="459715"/>
            <a:ext cx="9065964" cy="661449"/>
          </a:xfrm>
        </p:spPr>
        <p:txBody>
          <a:bodyPr/>
          <a:lstStyle/>
          <a:p>
            <a:r>
              <a:rPr lang="nl-NL"/>
              <a:t>Inhoudsopgave</a:t>
            </a:r>
          </a:p>
        </p:txBody>
      </p:sp>
      <p:sp>
        <p:nvSpPr>
          <p:cNvPr id="4" name="Tijdelijke aanduiding voor dianummer 3">
            <a:extLst>
              <a:ext uri="{FF2B5EF4-FFF2-40B4-BE49-F238E27FC236}">
                <a16:creationId xmlns:a16="http://schemas.microsoft.com/office/drawing/2014/main" id="{920F648D-5EF3-8308-37C4-3A6CC4DFB86A}"/>
              </a:ext>
            </a:extLst>
          </p:cNvPr>
          <p:cNvSpPr>
            <a:spLocks noGrp="1"/>
          </p:cNvSpPr>
          <p:nvPr>
            <p:ph type="sldNum" sz="quarter" idx="12"/>
          </p:nvPr>
        </p:nvSpPr>
        <p:spPr/>
        <p:txBody>
          <a:bodyPr/>
          <a:lstStyle/>
          <a:p>
            <a:fld id="{08A73C6A-F6ED-4EAC-9D7A-8884B580580E}" type="slidenum">
              <a:rPr lang="nl-NL" smtClean="0">
                <a:solidFill>
                  <a:srgbClr val="00ADD0"/>
                </a:solidFill>
              </a:rPr>
              <a:pPr/>
              <a:t>2</a:t>
            </a:fld>
            <a:endParaRPr lang="nl-NL">
              <a:solidFill>
                <a:srgbClr val="00ADD0"/>
              </a:solidFill>
            </a:endParaRPr>
          </a:p>
        </p:txBody>
      </p:sp>
      <p:graphicFrame>
        <p:nvGraphicFramePr>
          <p:cNvPr id="3" name="Tabel 5">
            <a:extLst>
              <a:ext uri="{FF2B5EF4-FFF2-40B4-BE49-F238E27FC236}">
                <a16:creationId xmlns:a16="http://schemas.microsoft.com/office/drawing/2014/main" id="{7BD15C2D-ED04-E9E4-63D6-613AA3892A61}"/>
              </a:ext>
            </a:extLst>
          </p:cNvPr>
          <p:cNvGraphicFramePr>
            <a:graphicFrameLocks noGrp="1"/>
          </p:cNvGraphicFramePr>
          <p:nvPr>
            <p:extLst>
              <p:ext uri="{D42A27DB-BD31-4B8C-83A1-F6EECF244321}">
                <p14:modId xmlns:p14="http://schemas.microsoft.com/office/powerpoint/2010/main" val="1178655099"/>
              </p:ext>
            </p:extLst>
          </p:nvPr>
        </p:nvGraphicFramePr>
        <p:xfrm>
          <a:off x="881349" y="1423011"/>
          <a:ext cx="9784467" cy="4554469"/>
        </p:xfrm>
        <a:graphic>
          <a:graphicData uri="http://schemas.openxmlformats.org/drawingml/2006/table">
            <a:tbl>
              <a:tblPr firstRow="1" bandRow="1">
                <a:tableStyleId>{5C22544A-7EE6-4342-B048-85BDC9FD1C3A}</a:tableStyleId>
              </a:tblPr>
              <a:tblGrid>
                <a:gridCol w="8181582">
                  <a:extLst>
                    <a:ext uri="{9D8B030D-6E8A-4147-A177-3AD203B41FA5}">
                      <a16:colId xmlns:a16="http://schemas.microsoft.com/office/drawing/2014/main" val="825572938"/>
                    </a:ext>
                  </a:extLst>
                </a:gridCol>
                <a:gridCol w="1602885">
                  <a:extLst>
                    <a:ext uri="{9D8B030D-6E8A-4147-A177-3AD203B41FA5}">
                      <a16:colId xmlns:a16="http://schemas.microsoft.com/office/drawing/2014/main" val="4229104433"/>
                    </a:ext>
                  </a:extLst>
                </a:gridCol>
              </a:tblGrid>
              <a:tr h="505084">
                <a:tc>
                  <a:txBody>
                    <a:bodyPr/>
                    <a:lstStyle/>
                    <a:p>
                      <a:pPr marL="0" lvl="0" indent="0">
                        <a:buNone/>
                      </a:pPr>
                      <a:endParaRPr lang="nl-NL" sz="1800" b="0" i="0" u="none" strike="noStrike" noProof="0">
                        <a:solidFill>
                          <a:srgbClr val="0070C0"/>
                        </a:solidFill>
                        <a:latin typeface="Calibri"/>
                      </a:endParaRPr>
                    </a:p>
                  </a:txBody>
                  <a:tcPr>
                    <a:noFill/>
                  </a:tcPr>
                </a:tc>
                <a:tc>
                  <a:txBody>
                    <a:bodyPr/>
                    <a:lstStyle/>
                    <a:p>
                      <a:pPr lvl="0">
                        <a:buNone/>
                      </a:pPr>
                      <a:endParaRPr lang="nl-NL" sz="1800" b="0" i="0" u="none" strike="noStrike" noProof="0">
                        <a:solidFill>
                          <a:srgbClr val="0070C0"/>
                        </a:solidFill>
                        <a:latin typeface="Calibri"/>
                      </a:endParaRPr>
                    </a:p>
                  </a:txBody>
                  <a:tcPr>
                    <a:noFill/>
                  </a:tcPr>
                </a:tc>
                <a:extLst>
                  <a:ext uri="{0D108BD9-81ED-4DB2-BD59-A6C34878D82A}">
                    <a16:rowId xmlns:a16="http://schemas.microsoft.com/office/drawing/2014/main" val="846859829"/>
                  </a:ext>
                </a:extLst>
              </a:tr>
              <a:tr h="809877">
                <a:tc>
                  <a:txBody>
                    <a:bodyPr/>
                    <a:lstStyle/>
                    <a:p>
                      <a:pPr marL="285750" lvl="0" indent="-285750">
                        <a:buFont typeface="Arial"/>
                        <a:buChar char="•"/>
                      </a:pPr>
                      <a:r>
                        <a:rPr lang="nl-NL" sz="1800" b="0" i="0" u="none" strike="noStrike" noProof="0">
                          <a:solidFill>
                            <a:srgbClr val="7EC8C4"/>
                          </a:solidFill>
                          <a:latin typeface="Calibri"/>
                        </a:rPr>
                        <a:t>Aanvragen: tijdelijk verblijf</a:t>
                      </a:r>
                      <a:endParaRPr lang="nl-NL">
                        <a:solidFill>
                          <a:srgbClr val="7EC8C4"/>
                        </a:solidFill>
                      </a:endParaRPr>
                    </a:p>
                  </a:txBody>
                  <a:tcPr>
                    <a:noFill/>
                  </a:tcPr>
                </a:tc>
                <a:tc>
                  <a:txBody>
                    <a:bodyPr/>
                    <a:lstStyle/>
                    <a:p>
                      <a:pPr lvl="0">
                        <a:buNone/>
                      </a:pPr>
                      <a:r>
                        <a:rPr lang="nl-NL" sz="1800" b="0" i="0" u="none" strike="noStrike" noProof="0">
                          <a:solidFill>
                            <a:srgbClr val="7EC8C4"/>
                          </a:solidFill>
                          <a:latin typeface="Calibri"/>
                        </a:rPr>
                        <a:t>p.3</a:t>
                      </a:r>
                      <a:endParaRPr lang="nl-NL">
                        <a:solidFill>
                          <a:srgbClr val="7EC8C4"/>
                        </a:solidFill>
                      </a:endParaRPr>
                    </a:p>
                  </a:txBody>
                  <a:tcPr>
                    <a:noFill/>
                  </a:tcPr>
                </a:tc>
                <a:extLst>
                  <a:ext uri="{0D108BD9-81ED-4DB2-BD59-A6C34878D82A}">
                    <a16:rowId xmlns:a16="http://schemas.microsoft.com/office/drawing/2014/main" val="4209218818"/>
                  </a:ext>
                </a:extLst>
              </a:tr>
              <a:tr h="809877">
                <a:tc>
                  <a:txBody>
                    <a:bodyPr/>
                    <a:lstStyle/>
                    <a:p>
                      <a:pPr marL="285750" lvl="0" indent="-285750">
                        <a:buFont typeface="Arial"/>
                        <a:buChar char="•"/>
                      </a:pPr>
                      <a:r>
                        <a:rPr lang="nl-NL" sz="1800" b="0" i="0" u="none" strike="noStrike" noProof="0">
                          <a:solidFill>
                            <a:srgbClr val="7EC8C4"/>
                          </a:solidFill>
                          <a:latin typeface="Calibri"/>
                        </a:rPr>
                        <a:t>Uitstroom/vervolgzorg: waaronder tijdelijk verblijf</a:t>
                      </a:r>
                      <a:endParaRPr lang="nl-NL">
                        <a:solidFill>
                          <a:srgbClr val="7EC8C4"/>
                        </a:solidFill>
                      </a:endParaRPr>
                    </a:p>
                  </a:txBody>
                  <a:tcPr>
                    <a:noFill/>
                  </a:tcPr>
                </a:tc>
                <a:tc>
                  <a:txBody>
                    <a:bodyPr/>
                    <a:lstStyle/>
                    <a:p>
                      <a:pPr lvl="0" algn="l">
                        <a:lnSpc>
                          <a:spcPct val="100000"/>
                        </a:lnSpc>
                        <a:spcBef>
                          <a:spcPts val="0"/>
                        </a:spcBef>
                        <a:spcAft>
                          <a:spcPts val="0"/>
                        </a:spcAft>
                        <a:buNone/>
                      </a:pPr>
                      <a:r>
                        <a:rPr lang="nl-NL" sz="1800" b="0" i="0" u="none" strike="noStrike" noProof="0">
                          <a:solidFill>
                            <a:srgbClr val="7EC8C4"/>
                          </a:solidFill>
                          <a:latin typeface="Calibri"/>
                        </a:rPr>
                        <a:t>p.9</a:t>
                      </a:r>
                    </a:p>
                  </a:txBody>
                  <a:tcPr>
                    <a:noFill/>
                  </a:tcPr>
                </a:tc>
                <a:extLst>
                  <a:ext uri="{0D108BD9-81ED-4DB2-BD59-A6C34878D82A}">
                    <a16:rowId xmlns:a16="http://schemas.microsoft.com/office/drawing/2014/main" val="1067386751"/>
                  </a:ext>
                </a:extLst>
              </a:tr>
              <a:tr h="809877">
                <a:tc>
                  <a:txBody>
                    <a:bodyPr/>
                    <a:lstStyle/>
                    <a:p>
                      <a:pPr marL="285750" lvl="0" indent="-285750">
                        <a:buFont typeface="Arial"/>
                        <a:buChar char="•"/>
                      </a:pPr>
                      <a:r>
                        <a:rPr lang="nl-NL" sz="1800" b="0" i="0" u="none" strike="noStrike" noProof="0">
                          <a:solidFill>
                            <a:srgbClr val="7EC8C4"/>
                          </a:solidFill>
                          <a:latin typeface="Calibri"/>
                        </a:rPr>
                        <a:t>Plaatsingen: tijdelijk verblijf bed</a:t>
                      </a:r>
                      <a:endParaRPr lang="nl-NL">
                        <a:solidFill>
                          <a:srgbClr val="7EC8C4"/>
                        </a:solidFill>
                      </a:endParaRPr>
                    </a:p>
                  </a:txBody>
                  <a:tcPr>
                    <a:noFill/>
                  </a:tcPr>
                </a:tc>
                <a:tc>
                  <a:txBody>
                    <a:bodyPr/>
                    <a:lstStyle/>
                    <a:p>
                      <a:r>
                        <a:rPr lang="nl-NL">
                          <a:solidFill>
                            <a:srgbClr val="7EC8C4"/>
                          </a:solidFill>
                        </a:rPr>
                        <a:t>p.14</a:t>
                      </a:r>
                    </a:p>
                  </a:txBody>
                  <a:tcPr>
                    <a:noFill/>
                  </a:tcPr>
                </a:tc>
                <a:extLst>
                  <a:ext uri="{0D108BD9-81ED-4DB2-BD59-A6C34878D82A}">
                    <a16:rowId xmlns:a16="http://schemas.microsoft.com/office/drawing/2014/main" val="2163182035"/>
                  </a:ext>
                </a:extLst>
              </a:tr>
              <a:tr h="809877">
                <a:tc>
                  <a:txBody>
                    <a:bodyPr/>
                    <a:lstStyle/>
                    <a:p>
                      <a:pPr marL="285750" lvl="0" indent="-285750">
                        <a:buFont typeface="Arial"/>
                        <a:buChar char="•"/>
                      </a:pPr>
                      <a:r>
                        <a:rPr lang="nl-NL" sz="1800" b="0" i="0" u="none" strike="noStrike" noProof="0">
                          <a:solidFill>
                            <a:srgbClr val="7EC8C4"/>
                          </a:solidFill>
                          <a:latin typeface="Calibri"/>
                        </a:rPr>
                        <a:t>Aanvragen vanuit SEH’s: tijdelijk verblijf bed</a:t>
                      </a:r>
                      <a:endParaRPr lang="nl-NL">
                        <a:solidFill>
                          <a:srgbClr val="7EC8C4"/>
                        </a:solidFill>
                      </a:endParaRPr>
                    </a:p>
                  </a:txBody>
                  <a:tcPr>
                    <a:noFill/>
                  </a:tcPr>
                </a:tc>
                <a:tc>
                  <a:txBody>
                    <a:bodyPr/>
                    <a:lstStyle/>
                    <a:p>
                      <a:pPr lvl="0">
                        <a:buNone/>
                      </a:pPr>
                      <a:r>
                        <a:rPr lang="nl-NL" sz="1800" b="0" i="0" u="none" strike="noStrike" noProof="0">
                          <a:solidFill>
                            <a:srgbClr val="7EC8C4"/>
                          </a:solidFill>
                          <a:latin typeface="Calibri"/>
                        </a:rPr>
                        <a:t>p.18</a:t>
                      </a:r>
                      <a:endParaRPr lang="nl-NL">
                        <a:solidFill>
                          <a:srgbClr val="7EC8C4"/>
                        </a:solidFill>
                      </a:endParaRPr>
                    </a:p>
                  </a:txBody>
                  <a:tcPr>
                    <a:noFill/>
                  </a:tcPr>
                </a:tc>
                <a:extLst>
                  <a:ext uri="{0D108BD9-81ED-4DB2-BD59-A6C34878D82A}">
                    <a16:rowId xmlns:a16="http://schemas.microsoft.com/office/drawing/2014/main" val="2021170661"/>
                  </a:ext>
                </a:extLst>
              </a:tr>
              <a:tr h="809877">
                <a:tc>
                  <a:txBody>
                    <a:bodyPr/>
                    <a:lstStyle/>
                    <a:p>
                      <a:pPr marL="285750" lvl="0" indent="-285750">
                        <a:buFont typeface="Arial"/>
                        <a:buChar char="•"/>
                      </a:pPr>
                      <a:r>
                        <a:rPr lang="nl-NL" sz="1800" b="0" i="0" u="none" strike="noStrike" noProof="0">
                          <a:solidFill>
                            <a:srgbClr val="7EC8C4"/>
                          </a:solidFill>
                          <a:latin typeface="Calibri"/>
                        </a:rPr>
                        <a:t>Kwaliteit </a:t>
                      </a:r>
                      <a:endParaRPr lang="nl-NL">
                        <a:solidFill>
                          <a:srgbClr val="7EC8C4"/>
                        </a:solidFill>
                      </a:endParaRPr>
                    </a:p>
                  </a:txBody>
                  <a:tcPr>
                    <a:noFill/>
                  </a:tcPr>
                </a:tc>
                <a:tc>
                  <a:txBody>
                    <a:bodyPr/>
                    <a:lstStyle/>
                    <a:p>
                      <a:pPr lvl="0">
                        <a:buNone/>
                      </a:pPr>
                      <a:r>
                        <a:rPr lang="nl-NL" sz="1800" b="0" i="0" u="none" strike="noStrike" noProof="0">
                          <a:solidFill>
                            <a:srgbClr val="7EC8C4"/>
                          </a:solidFill>
                          <a:latin typeface="Calibri"/>
                        </a:rPr>
                        <a:t>p.24</a:t>
                      </a:r>
                      <a:endParaRPr lang="nl-NL">
                        <a:solidFill>
                          <a:srgbClr val="7EC8C4"/>
                        </a:solidFill>
                      </a:endParaRPr>
                    </a:p>
                  </a:txBody>
                  <a:tcPr>
                    <a:noFill/>
                  </a:tcPr>
                </a:tc>
                <a:extLst>
                  <a:ext uri="{0D108BD9-81ED-4DB2-BD59-A6C34878D82A}">
                    <a16:rowId xmlns:a16="http://schemas.microsoft.com/office/drawing/2014/main" val="4184417237"/>
                  </a:ext>
                </a:extLst>
              </a:tr>
            </a:tbl>
          </a:graphicData>
        </a:graphic>
      </p:graphicFrame>
    </p:spTree>
    <p:extLst>
      <p:ext uri="{BB962C8B-B14F-4D97-AF65-F5344CB8AC3E}">
        <p14:creationId xmlns:p14="http://schemas.microsoft.com/office/powerpoint/2010/main" val="16484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20</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338466"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Aanvraag en uitstroom vanuit de SEH </a:t>
            </a:r>
          </a:p>
          <a:p>
            <a:r>
              <a:rPr lang="nl-NL" sz="3200" b="0">
                <a:solidFill>
                  <a:srgbClr val="4CB8B1"/>
                </a:solidFill>
                <a:latin typeface="+mn-lt"/>
                <a:cs typeface="Calibri"/>
              </a:rPr>
              <a:t>Diakonessenhuis</a:t>
            </a:r>
            <a:endParaRPr lang="nl-NL" sz="3200" b="0"/>
          </a:p>
          <a:p>
            <a:endParaRPr lang="nl-NL">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3"/>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9524194" y="1714381"/>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a:solidFill>
                  <a:schemeClr val="bg1"/>
                </a:solidFill>
              </a:rPr>
              <a:t>Totaal  2024</a:t>
            </a:r>
          </a:p>
          <a:p>
            <a:pPr algn="ctr"/>
            <a:r>
              <a:rPr lang="nl-NL" b="1">
                <a:solidFill>
                  <a:schemeClr val="bg1"/>
                </a:solidFill>
                <a:cs typeface="Calibri"/>
              </a:rPr>
              <a:t>114 </a:t>
            </a:r>
            <a:r>
              <a:rPr lang="nl-NL" b="1">
                <a:solidFill>
                  <a:schemeClr val="bg1"/>
                </a:solidFill>
              </a:rPr>
              <a:t>aanvragen</a:t>
            </a:r>
            <a:endParaRPr lang="nl-NL" b="1">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6196747" y="1687986"/>
            <a:ext cx="1889828" cy="873598"/>
          </a:xfrm>
          <a:prstGeom prst="rect">
            <a:avLst/>
          </a:prstGeom>
          <a:solidFill>
            <a:srgbClr val="7EC8C4"/>
          </a:solidFill>
        </p:spPr>
        <p:txBody>
          <a:bodyPr wrap="square" lIns="91440" tIns="45720" rIns="91440" bIns="45720" rtlCol="0" anchor="ctr">
            <a:noAutofit/>
          </a:bodyPr>
          <a:lstStyle/>
          <a:p>
            <a:pPr algn="ctr"/>
            <a:r>
              <a:rPr lang="nl-NL">
                <a:solidFill>
                  <a:schemeClr val="bg1"/>
                </a:solidFill>
              </a:rPr>
              <a:t>Totaal Q4 2024</a:t>
            </a:r>
            <a:endParaRPr lang="nl-NL">
              <a:solidFill>
                <a:schemeClr val="bg1"/>
              </a:solidFill>
              <a:cs typeface="Calibri"/>
            </a:endParaRPr>
          </a:p>
          <a:p>
            <a:pPr algn="ctr"/>
            <a:r>
              <a:rPr lang="nl-NL">
                <a:solidFill>
                  <a:schemeClr val="bg1"/>
                </a:solidFill>
              </a:rPr>
              <a:t>24 aanvragen</a:t>
            </a:r>
            <a:endParaRPr lang="nl-NL">
              <a:solidFill>
                <a:schemeClr val="bg1"/>
              </a:solidFill>
              <a:ea typeface="Calibri" panose="020F0502020204030204"/>
              <a:cs typeface="Calibri" panose="020F0502020204030204"/>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294581" y="5304516"/>
            <a:ext cx="5124583" cy="954107"/>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rPr>
              <a:t>Samenwerkingsafspraak </a:t>
            </a:r>
            <a:r>
              <a:rPr lang="nl-NL" sz="1400" b="1" err="1">
                <a:solidFill>
                  <a:srgbClr val="7EC8C4"/>
                </a:solidFill>
              </a:rPr>
              <a:t>Diakonessenhuis</a:t>
            </a:r>
            <a:endParaRPr lang="nl-NL" sz="1400" b="1">
              <a:solidFill>
                <a:srgbClr val="7EC8C4"/>
              </a:solidFill>
            </a:endParaRPr>
          </a:p>
          <a:p>
            <a:r>
              <a:rPr lang="nl-NL" sz="1400">
                <a:solidFill>
                  <a:srgbClr val="7EC8C4"/>
                </a:solidFill>
              </a:rPr>
              <a:t>Inzet ZCC binnen en buiten kantooruren. Tijdens kantooruren levert het transferbureau de triage aan. Buiten kantooruren komt de aanvraag via de SEH. </a:t>
            </a:r>
            <a:endParaRPr lang="nl-NL" sz="1400">
              <a:solidFill>
                <a:srgbClr val="7EC8C4"/>
              </a:solidFill>
              <a:cs typeface="Calibri"/>
            </a:endParaRPr>
          </a:p>
        </p:txBody>
      </p:sp>
      <p:sp>
        <p:nvSpPr>
          <p:cNvPr id="20" name="Tekstvak 19">
            <a:extLst>
              <a:ext uri="{FF2B5EF4-FFF2-40B4-BE49-F238E27FC236}">
                <a16:creationId xmlns:a16="http://schemas.microsoft.com/office/drawing/2014/main" id="{54D68A8C-7128-2F7C-A1C1-6DA52B371295}"/>
              </a:ext>
            </a:extLst>
          </p:cNvPr>
          <p:cNvSpPr txBox="1"/>
          <p:nvPr/>
        </p:nvSpPr>
        <p:spPr>
          <a:xfrm>
            <a:off x="8953264" y="2689018"/>
            <a:ext cx="3051630" cy="1199058"/>
          </a:xfrm>
          <a:prstGeom prst="rect">
            <a:avLst/>
          </a:prstGeom>
          <a:solidFill>
            <a:srgbClr val="2F5597"/>
          </a:solidFill>
        </p:spPr>
        <p:txBody>
          <a:bodyPr wrap="square" lIns="91440" tIns="45720" rIns="91440" bIns="45720" rtlCol="0" anchor="ctr">
            <a:noAutofit/>
          </a:bodyPr>
          <a:lstStyle/>
          <a:p>
            <a:endParaRPr lang="nl-NL" sz="1400" b="1">
              <a:solidFill>
                <a:schemeClr val="bg1"/>
              </a:solidFill>
              <a:ea typeface="+mn-lt"/>
              <a:cs typeface="+mn-lt"/>
            </a:endParaRPr>
          </a:p>
          <a:p>
            <a:endParaRPr lang="nl-NL" sz="1400" b="1">
              <a:solidFill>
                <a:schemeClr val="bg1"/>
              </a:solidFill>
              <a:ea typeface="+mn-lt"/>
              <a:cs typeface="+mn-lt"/>
            </a:endParaRPr>
          </a:p>
          <a:p>
            <a:r>
              <a:rPr lang="nl-NL" sz="1400" b="1">
                <a:solidFill>
                  <a:schemeClr val="bg1"/>
                </a:solidFill>
                <a:ea typeface="+mn-lt"/>
                <a:cs typeface="+mn-lt"/>
              </a:rPr>
              <a:t>Plaatsingen (74)</a:t>
            </a:r>
          </a:p>
          <a:p>
            <a:r>
              <a:rPr lang="nl-NL" sz="1400">
                <a:solidFill>
                  <a:schemeClr val="bg1"/>
                </a:solidFill>
                <a:ea typeface="+mn-lt"/>
                <a:cs typeface="+mn-lt"/>
              </a:rPr>
              <a:t>ELV-hoog (49)                  </a:t>
            </a:r>
          </a:p>
          <a:p>
            <a:r>
              <a:rPr lang="nl-NL" sz="1400">
                <a:solidFill>
                  <a:schemeClr val="bg1"/>
                </a:solidFill>
              </a:rPr>
              <a:t>E</a:t>
            </a:r>
            <a:r>
              <a:rPr lang="nl-NL" sz="1400">
                <a:solidFill>
                  <a:schemeClr val="bg1"/>
                </a:solidFill>
                <a:ea typeface="+mn-lt"/>
                <a:cs typeface="+mn-lt"/>
              </a:rPr>
              <a:t>LV-laag (20) </a:t>
            </a:r>
          </a:p>
          <a:p>
            <a:r>
              <a:rPr lang="nl-NL" sz="1400">
                <a:solidFill>
                  <a:schemeClr val="bg1"/>
                </a:solidFill>
                <a:ea typeface="+mn-lt"/>
                <a:cs typeface="+mn-lt"/>
              </a:rPr>
              <a:t>ELV-P (1)</a:t>
            </a:r>
          </a:p>
          <a:p>
            <a:r>
              <a:rPr lang="nl-NL" sz="1400">
                <a:solidFill>
                  <a:schemeClr val="bg1"/>
                </a:solidFill>
                <a:ea typeface="+mn-lt"/>
                <a:cs typeface="+mn-lt"/>
              </a:rPr>
              <a:t>WLZ crisis PG-IBS(4)</a:t>
            </a:r>
            <a:endParaRPr lang="nl-NL" sz="1400">
              <a:solidFill>
                <a:schemeClr val="bg1"/>
              </a:solidFill>
            </a:endParaRPr>
          </a:p>
          <a:p>
            <a:r>
              <a:rPr lang="nl-NL" sz="1400">
                <a:solidFill>
                  <a:schemeClr val="bg1"/>
                </a:solidFill>
                <a:ea typeface="+mn-lt"/>
                <a:cs typeface="+mn-lt"/>
              </a:rPr>
              <a:t>   </a:t>
            </a:r>
          </a:p>
          <a:p>
            <a:endParaRPr lang="nl-NL" sz="1400">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8953264" y="4224162"/>
            <a:ext cx="3051631" cy="1715770"/>
          </a:xfrm>
          <a:prstGeom prst="rect">
            <a:avLst/>
          </a:prstGeom>
          <a:solidFill>
            <a:schemeClr val="accent1">
              <a:lumMod val="75000"/>
            </a:schemeClr>
          </a:solidFill>
        </p:spPr>
        <p:txBody>
          <a:bodyPr wrap="square" lIns="91440" tIns="45720" rIns="91440" bIns="45720" rtlCol="0" anchor="ctr">
            <a:noAutofit/>
          </a:bodyPr>
          <a:lstStyle/>
          <a:p>
            <a:endParaRPr lang="nl-NL" sz="1400" b="1">
              <a:solidFill>
                <a:schemeClr val="bg1"/>
              </a:solidFill>
              <a:latin typeface="Calibri" panose="020F0502020204030204" pitchFamily="34" charset="0"/>
              <a:ea typeface="+mn-lt"/>
              <a:cs typeface="Calibri" panose="020F0502020204030204" pitchFamily="34" charset="0"/>
            </a:endParaRPr>
          </a:p>
          <a:p>
            <a:r>
              <a:rPr lang="nl-NL" sz="1400" b="1">
                <a:solidFill>
                  <a:schemeClr val="bg1"/>
                </a:solidFill>
                <a:latin typeface="Calibri" panose="020F0502020204030204" pitchFamily="34" charset="0"/>
                <a:ea typeface="+mn-lt"/>
                <a:cs typeface="Calibri" panose="020F0502020204030204" pitchFamily="34" charset="0"/>
              </a:rPr>
              <a:t>Teruggegeven/ geannuleerd (40)</a:t>
            </a:r>
            <a:endParaRPr lang="nl-NL" sz="1400" b="1">
              <a:solidFill>
                <a:schemeClr val="bg1"/>
              </a:solidFill>
              <a:latin typeface="Calibri" panose="020F0502020204030204" pitchFamily="34" charset="0"/>
              <a:cs typeface="Calibri" panose="020F0502020204030204" pitchFamily="34" charset="0"/>
            </a:endParaRPr>
          </a:p>
          <a:p>
            <a:r>
              <a:rPr lang="nl-NL" sz="1400">
                <a:solidFill>
                  <a:schemeClr val="bg1"/>
                </a:solidFill>
                <a:latin typeface="Calibri" panose="020F0502020204030204" pitchFamily="34" charset="0"/>
                <a:ea typeface="+mn-lt"/>
                <a:cs typeface="Calibri" panose="020F0502020204030204" pitchFamily="34" charset="0"/>
              </a:rPr>
              <a:t>Geen bed beschikbaar (24)</a:t>
            </a:r>
          </a:p>
          <a:p>
            <a:r>
              <a:rPr lang="nl-NL" sz="1400">
                <a:solidFill>
                  <a:schemeClr val="bg1"/>
                </a:solidFill>
                <a:latin typeface="Calibri" panose="020F0502020204030204" pitchFamily="34" charset="0"/>
                <a:ea typeface="+mn-lt"/>
                <a:cs typeface="Calibri" panose="020F0502020204030204" pitchFamily="34" charset="0"/>
              </a:rPr>
              <a:t>Annulering door verwijzer of cliënt (7)</a:t>
            </a:r>
          </a:p>
          <a:p>
            <a:r>
              <a:rPr lang="nl-NL" sz="1400">
                <a:solidFill>
                  <a:schemeClr val="bg1"/>
                </a:solidFill>
                <a:latin typeface="Calibri" panose="020F0502020204030204" pitchFamily="34" charset="0"/>
                <a:ea typeface="+mn-lt"/>
                <a:cs typeface="Calibri" panose="020F0502020204030204" pitchFamily="34" charset="0"/>
              </a:rPr>
              <a:t>Advies gegeven (8)</a:t>
            </a:r>
            <a:endParaRPr lang="nl-NL" sz="1400">
              <a:solidFill>
                <a:schemeClr val="bg1"/>
              </a:solidFill>
              <a:latin typeface="Calibri" panose="020F0502020204030204" pitchFamily="34" charset="0"/>
              <a:cs typeface="Calibri" panose="020F0502020204030204" pitchFamily="34" charset="0"/>
            </a:endParaRPr>
          </a:p>
          <a:p>
            <a:r>
              <a:rPr lang="nl-NL" sz="1400">
                <a:solidFill>
                  <a:schemeClr val="bg1"/>
                </a:solidFill>
                <a:latin typeface="Calibri" panose="020F0502020204030204" pitchFamily="34" charset="0"/>
                <a:ea typeface="+mn-lt"/>
                <a:cs typeface="Calibri" panose="020F0502020204030204" pitchFamily="34" charset="0"/>
              </a:rPr>
              <a:t>Terug aan transfer ziekenhuis (1)</a:t>
            </a:r>
          </a:p>
          <a:p>
            <a:endParaRPr lang="nl-NL" sz="1400">
              <a:solidFill>
                <a:schemeClr val="bg1"/>
              </a:solidFill>
              <a:ea typeface="+mn-lt"/>
              <a:cs typeface="+mn-lt"/>
            </a:endParaRPr>
          </a:p>
          <a:p>
            <a:endParaRPr lang="nl-NL" sz="1400">
              <a:solidFill>
                <a:schemeClr val="bg1"/>
              </a:solidFill>
              <a:ea typeface="+mn-lt"/>
              <a:cs typeface="+mn-lt"/>
            </a:endParaRPr>
          </a:p>
          <a:p>
            <a:endParaRPr lang="nl-NL" sz="140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5797418" y="2662621"/>
            <a:ext cx="2952793" cy="1199058"/>
          </a:xfrm>
          <a:prstGeom prst="rect">
            <a:avLst/>
          </a:prstGeom>
          <a:solidFill>
            <a:srgbClr val="7EC8C4"/>
          </a:solidFill>
        </p:spPr>
        <p:txBody>
          <a:bodyPr wrap="square" lIns="91440" tIns="45720" rIns="91440" bIns="45720" rtlCol="0" anchor="ctr">
            <a:noAutofit/>
          </a:bodyPr>
          <a:lstStyle/>
          <a:p>
            <a:r>
              <a:rPr lang="nl-NL" sz="1400" b="1">
                <a:solidFill>
                  <a:schemeClr val="bg1"/>
                </a:solidFill>
                <a:ea typeface="+mn-lt"/>
                <a:cs typeface="+mn-lt"/>
              </a:rPr>
              <a:t>Plaatsingen (18)</a:t>
            </a:r>
            <a:endParaRPr lang="en-US" sz="1400">
              <a:solidFill>
                <a:schemeClr val="bg1"/>
              </a:solidFill>
              <a:ea typeface="+mn-lt"/>
              <a:cs typeface="+mn-lt"/>
            </a:endParaRPr>
          </a:p>
          <a:p>
            <a:r>
              <a:rPr lang="nl-NL" sz="1400">
                <a:solidFill>
                  <a:schemeClr val="bg1"/>
                </a:solidFill>
                <a:ea typeface="+mn-lt"/>
                <a:cs typeface="+mn-lt"/>
              </a:rPr>
              <a:t>ELV-hoog (12)                  </a:t>
            </a:r>
            <a:endParaRPr lang="en-US" sz="1400">
              <a:solidFill>
                <a:schemeClr val="bg1"/>
              </a:solidFill>
              <a:ea typeface="+mn-lt"/>
              <a:cs typeface="+mn-lt"/>
            </a:endParaRPr>
          </a:p>
          <a:p>
            <a:r>
              <a:rPr lang="nl-NL" sz="1400">
                <a:solidFill>
                  <a:schemeClr val="bg1"/>
                </a:solidFill>
                <a:ea typeface="+mn-lt"/>
                <a:cs typeface="+mn-lt"/>
              </a:rPr>
              <a:t>ELV-laag (6) </a:t>
            </a:r>
          </a:p>
          <a:p>
            <a:endParaRPr lang="nl-NL" sz="1400">
              <a:solidFill>
                <a:schemeClr val="bg1"/>
              </a:solidFill>
              <a:ea typeface="+mn-lt"/>
              <a:cs typeface="+mn-lt"/>
            </a:endParaRPr>
          </a:p>
          <a:p>
            <a:endParaRPr lang="nl-NL" sz="1400">
              <a:solidFill>
                <a:schemeClr val="bg1"/>
              </a:solidFill>
              <a:ea typeface="+mn-lt"/>
              <a:cs typeface="+mn-lt"/>
            </a:endParaRPr>
          </a:p>
        </p:txBody>
      </p:sp>
      <p:sp>
        <p:nvSpPr>
          <p:cNvPr id="23" name="Tekstvak 22">
            <a:extLst>
              <a:ext uri="{FF2B5EF4-FFF2-40B4-BE49-F238E27FC236}">
                <a16:creationId xmlns:a16="http://schemas.microsoft.com/office/drawing/2014/main" id="{A90D49FD-0B91-9AD6-B648-5E5711DC1292}"/>
              </a:ext>
            </a:extLst>
          </p:cNvPr>
          <p:cNvSpPr txBox="1"/>
          <p:nvPr/>
        </p:nvSpPr>
        <p:spPr>
          <a:xfrm>
            <a:off x="5797418" y="4197765"/>
            <a:ext cx="2952793" cy="1660589"/>
          </a:xfrm>
          <a:prstGeom prst="rect">
            <a:avLst/>
          </a:prstGeom>
          <a:solidFill>
            <a:srgbClr val="7EC8C4"/>
          </a:solidFill>
        </p:spPr>
        <p:txBody>
          <a:bodyPr wrap="square" lIns="91440" tIns="45720" rIns="91440" bIns="45720" rtlCol="0" anchor="ctr">
            <a:noAutofit/>
          </a:bodyPr>
          <a:lstStyle/>
          <a:p>
            <a:pPr rtl="0"/>
            <a:endParaRPr lang="nl-NL" sz="1400" b="1" baseline="0">
              <a:solidFill>
                <a:srgbClr val="FFFFFF"/>
              </a:solidFill>
              <a:latin typeface="Calibri"/>
              <a:ea typeface="Segoe UI"/>
              <a:cs typeface="Segoe UI"/>
            </a:endParaRPr>
          </a:p>
          <a:p>
            <a:pPr rtl="0"/>
            <a:r>
              <a:rPr lang="nl-NL" sz="1400" b="1" baseline="0">
                <a:solidFill>
                  <a:srgbClr val="FFFFFF"/>
                </a:solidFill>
                <a:latin typeface="Calibri"/>
                <a:ea typeface="Segoe UI"/>
                <a:cs typeface="Segoe UI"/>
              </a:rPr>
              <a:t>Teruggegeven/ geannuleerd (</a:t>
            </a:r>
            <a:r>
              <a:rPr lang="nl-NL" sz="1400" b="1">
                <a:solidFill>
                  <a:srgbClr val="FFFFFF"/>
                </a:solidFill>
                <a:latin typeface="Calibri"/>
                <a:ea typeface="Segoe UI"/>
                <a:cs typeface="Segoe UI"/>
              </a:rPr>
              <a:t>6</a:t>
            </a:r>
            <a:r>
              <a:rPr lang="nl-NL" sz="1400" b="1" baseline="0">
                <a:solidFill>
                  <a:srgbClr val="FFFFFF"/>
                </a:solidFill>
                <a:latin typeface="Calibri"/>
                <a:ea typeface="Segoe UI"/>
                <a:cs typeface="Segoe UI"/>
              </a:rPr>
              <a:t>)</a:t>
            </a:r>
            <a:r>
              <a:rPr lang="nl-NL" sz="1400">
                <a:latin typeface="Calibri"/>
                <a:ea typeface="Segoe UI"/>
                <a:cs typeface="Segoe UI"/>
              </a:rPr>
              <a:t>​</a:t>
            </a:r>
          </a:p>
          <a:p>
            <a:pPr rtl="0"/>
            <a:r>
              <a:rPr lang="nl-NL" sz="1400" baseline="0">
                <a:solidFill>
                  <a:srgbClr val="FFFFFF"/>
                </a:solidFill>
                <a:latin typeface="Calibri"/>
                <a:ea typeface="Segoe UI"/>
                <a:cs typeface="Segoe UI"/>
              </a:rPr>
              <a:t>Geen bed beschikbaar (</a:t>
            </a:r>
            <a:r>
              <a:rPr lang="nl-NL" sz="1400">
                <a:solidFill>
                  <a:srgbClr val="FFFFFF"/>
                </a:solidFill>
                <a:latin typeface="Calibri"/>
                <a:ea typeface="Segoe UI"/>
                <a:cs typeface="Segoe UI"/>
              </a:rPr>
              <a:t>6</a:t>
            </a:r>
            <a:r>
              <a:rPr lang="nl-NL" sz="1400" baseline="0">
                <a:solidFill>
                  <a:srgbClr val="FFFFFF"/>
                </a:solidFill>
                <a:latin typeface="Calibri"/>
                <a:ea typeface="Segoe UI"/>
                <a:cs typeface="Segoe UI"/>
              </a:rPr>
              <a:t>)</a:t>
            </a:r>
            <a:r>
              <a:rPr lang="en-US" sz="1400">
                <a:latin typeface="Calibri"/>
                <a:ea typeface="Segoe UI"/>
                <a:cs typeface="Segoe UI"/>
              </a:rPr>
              <a:t>​</a:t>
            </a:r>
          </a:p>
          <a:p>
            <a:pPr rtl="0"/>
            <a:endParaRPr lang="en-US" sz="1400">
              <a:latin typeface="Calibri"/>
              <a:ea typeface="Segoe UI"/>
              <a:cs typeface="Segoe UI"/>
            </a:endParaRPr>
          </a:p>
          <a:p>
            <a:pPr rtl="0"/>
            <a:endParaRPr lang="en-US" sz="1400">
              <a:latin typeface="Calibri"/>
              <a:ea typeface="Segoe UI"/>
              <a:cs typeface="Segoe UI"/>
            </a:endParaRPr>
          </a:p>
          <a:p>
            <a:pPr rtl="0"/>
            <a:r>
              <a:rPr lang="en-US" sz="1400">
                <a:latin typeface="Calibri"/>
                <a:ea typeface="Segoe UI"/>
                <a:cs typeface="Segoe UI"/>
              </a:rPr>
              <a:t>​</a:t>
            </a:r>
          </a:p>
          <a:p>
            <a:pPr rtl="0"/>
            <a:endParaRPr lang="en-US" sz="1400">
              <a:latin typeface="Calibri"/>
              <a:ea typeface="Segoe UI"/>
              <a:cs typeface="Segoe UI"/>
            </a:endParaRPr>
          </a:p>
          <a:p>
            <a:pPr rtl="0"/>
            <a:endParaRPr lang="en-US" sz="1400">
              <a:latin typeface="Calibri"/>
              <a:ea typeface="Segoe UI"/>
              <a:cs typeface="Segoe UI"/>
            </a:endParaRPr>
          </a:p>
          <a:p>
            <a:pPr rtl="0"/>
            <a:endParaRPr lang="en-US" sz="1400">
              <a:latin typeface="Calibri"/>
              <a:ea typeface="Segoe UI"/>
              <a:cs typeface="Segoe UI"/>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schermopname, Lettertype, cirkel&#10;&#10;Automatisch gegenereerde beschrijving">
            <a:extLst>
              <a:ext uri="{FF2B5EF4-FFF2-40B4-BE49-F238E27FC236}">
                <a16:creationId xmlns:a16="http://schemas.microsoft.com/office/drawing/2014/main" id="{FD061078-7775-2A56-FB1D-F8F5BE9F2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52" y="1610250"/>
            <a:ext cx="4150367" cy="1955461"/>
          </a:xfrm>
          <a:prstGeom prst="rect">
            <a:avLst/>
          </a:prstGeom>
        </p:spPr>
      </p:pic>
      <p:pic>
        <p:nvPicPr>
          <p:cNvPr id="8" name="Afbeelding 7" descr="Afbeelding met tekst, Lettertype, schermopname, lijn&#10;&#10;Automatisch gegenereerde beschrijving">
            <a:extLst>
              <a:ext uri="{FF2B5EF4-FFF2-40B4-BE49-F238E27FC236}">
                <a16:creationId xmlns:a16="http://schemas.microsoft.com/office/drawing/2014/main" id="{3E80B259-00FF-25E0-E341-DC65843FB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052" y="4001645"/>
            <a:ext cx="4814910" cy="954106"/>
          </a:xfrm>
          <a:prstGeom prst="rect">
            <a:avLst/>
          </a:prstGeom>
        </p:spPr>
      </p:pic>
      <p:sp>
        <p:nvSpPr>
          <p:cNvPr id="10" name="Tekstvak 9">
            <a:extLst>
              <a:ext uri="{FF2B5EF4-FFF2-40B4-BE49-F238E27FC236}">
                <a16:creationId xmlns:a16="http://schemas.microsoft.com/office/drawing/2014/main" id="{74D528DD-D342-05A5-0A6B-0B59985E8666}"/>
              </a:ext>
            </a:extLst>
          </p:cNvPr>
          <p:cNvSpPr txBox="1"/>
          <p:nvPr/>
        </p:nvSpPr>
        <p:spPr>
          <a:xfrm>
            <a:off x="2504235" y="1594012"/>
            <a:ext cx="882777" cy="307777"/>
          </a:xfrm>
          <a:prstGeom prst="rect">
            <a:avLst/>
          </a:prstGeom>
          <a:noFill/>
        </p:spPr>
        <p:txBody>
          <a:bodyPr wrap="square" rtlCol="0">
            <a:spAutoFit/>
          </a:bodyPr>
          <a:lstStyle/>
          <a:p>
            <a:r>
              <a:rPr lang="nl-NL" sz="1400" b="1">
                <a:solidFill>
                  <a:srgbClr val="0070C0"/>
                </a:solidFill>
              </a:rPr>
              <a:t>Q4 2024</a:t>
            </a:r>
          </a:p>
        </p:txBody>
      </p:sp>
    </p:spTree>
    <p:extLst>
      <p:ext uri="{BB962C8B-B14F-4D97-AF65-F5344CB8AC3E}">
        <p14:creationId xmlns:p14="http://schemas.microsoft.com/office/powerpoint/2010/main" val="9648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21</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67344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Aanvraag en uitstroom vanuit de SEH</a:t>
            </a:r>
          </a:p>
          <a:p>
            <a:r>
              <a:rPr lang="nl-NL" sz="3200" b="0">
                <a:solidFill>
                  <a:srgbClr val="4CB8B1"/>
                </a:solidFill>
                <a:latin typeface="+mn-lt"/>
                <a:cs typeface="Calibri"/>
              </a:rPr>
              <a:t>St. Antonius ziekenhuis</a:t>
            </a:r>
            <a:endParaRPr lang="nl-NL" sz="3200" b="0"/>
          </a:p>
          <a:p>
            <a:endParaRPr lang="nl-NL">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9302976" y="1634337"/>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a:solidFill>
                  <a:schemeClr val="bg1"/>
                </a:solidFill>
              </a:rPr>
              <a:t>Totaal  2024</a:t>
            </a:r>
            <a:endParaRPr lang="nl-NL">
              <a:solidFill>
                <a:schemeClr val="bg1"/>
              </a:solidFill>
              <a:cs typeface="Calibri"/>
            </a:endParaRPr>
          </a:p>
          <a:p>
            <a:pPr algn="ctr"/>
            <a:r>
              <a:rPr lang="nl-NL" b="1">
                <a:solidFill>
                  <a:schemeClr val="bg1"/>
                </a:solidFill>
              </a:rPr>
              <a:t>77 aanvragen</a:t>
            </a:r>
            <a:endParaRPr lang="nl-NL" b="1">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6216289" y="1668343"/>
            <a:ext cx="1703173" cy="858033"/>
          </a:xfrm>
          <a:prstGeom prst="rect">
            <a:avLst/>
          </a:prstGeom>
          <a:solidFill>
            <a:srgbClr val="7EC8C4"/>
          </a:solidFill>
        </p:spPr>
        <p:txBody>
          <a:bodyPr wrap="square" lIns="91440" tIns="45720" rIns="91440" bIns="45720" rtlCol="0" anchor="ctr">
            <a:noAutofit/>
          </a:bodyPr>
          <a:lstStyle/>
          <a:p>
            <a:pPr algn="ctr"/>
            <a:endParaRPr lang="nl-NL">
              <a:solidFill>
                <a:schemeClr val="bg1"/>
              </a:solidFill>
              <a:ea typeface="+mn-lt"/>
              <a:cs typeface="+mn-lt"/>
            </a:endParaRPr>
          </a:p>
          <a:p>
            <a:pPr algn="ctr"/>
            <a:r>
              <a:rPr lang="nl-NL">
                <a:solidFill>
                  <a:schemeClr val="bg1"/>
                </a:solidFill>
                <a:ea typeface="+mn-lt"/>
                <a:cs typeface="+mn-lt"/>
              </a:rPr>
              <a:t>Totaal Q4 2024</a:t>
            </a:r>
          </a:p>
          <a:p>
            <a:pPr algn="ctr"/>
            <a:r>
              <a:rPr lang="nl-NL">
                <a:solidFill>
                  <a:schemeClr val="bg1"/>
                </a:solidFill>
                <a:ea typeface="+mn-lt"/>
                <a:cs typeface="+mn-lt"/>
              </a:rPr>
              <a:t>29 aanvragen</a:t>
            </a:r>
          </a:p>
          <a:p>
            <a:pPr algn="ctr"/>
            <a:endParaRPr lang="nl-NL">
              <a:solidFill>
                <a:schemeClr val="bg1"/>
              </a:solidFill>
              <a:ea typeface="Calibri" panose="020F0502020204030204"/>
              <a:cs typeface="Calibri" panose="020F0502020204030204"/>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436648" y="5576975"/>
            <a:ext cx="4567971" cy="523220"/>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rPr>
              <a:t>Samenwerkingsafspraak St. Antonius ziekenhuis</a:t>
            </a:r>
          </a:p>
          <a:p>
            <a:r>
              <a:rPr lang="nl-NL" sz="1400">
                <a:solidFill>
                  <a:srgbClr val="7EC8C4"/>
                </a:solidFill>
              </a:rPr>
              <a:t>Inzet ZCC in weekenden en op feestdagen. </a:t>
            </a:r>
            <a:endParaRPr lang="nl-NL" sz="1400">
              <a:solidFill>
                <a:srgbClr val="7EC8C4"/>
              </a:solidFill>
              <a:cs typeface="Calibri"/>
            </a:endParaRPr>
          </a:p>
        </p:txBody>
      </p:sp>
      <p:sp>
        <p:nvSpPr>
          <p:cNvPr id="20" name="Tekstvak 19">
            <a:extLst>
              <a:ext uri="{FF2B5EF4-FFF2-40B4-BE49-F238E27FC236}">
                <a16:creationId xmlns:a16="http://schemas.microsoft.com/office/drawing/2014/main" id="{54D68A8C-7128-2F7C-A1C1-6DA52B371295}"/>
              </a:ext>
            </a:extLst>
          </p:cNvPr>
          <p:cNvSpPr txBox="1"/>
          <p:nvPr/>
        </p:nvSpPr>
        <p:spPr>
          <a:xfrm>
            <a:off x="8732046" y="2658079"/>
            <a:ext cx="3051630" cy="1479963"/>
          </a:xfrm>
          <a:prstGeom prst="rect">
            <a:avLst/>
          </a:prstGeom>
          <a:solidFill>
            <a:srgbClr val="2F5597"/>
          </a:solidFill>
        </p:spPr>
        <p:txBody>
          <a:bodyPr wrap="square" lIns="91440" tIns="45720" rIns="91440" bIns="45720" rtlCol="0" anchor="ctr">
            <a:noAutofit/>
          </a:bodyPr>
          <a:lstStyle/>
          <a:p>
            <a:r>
              <a:rPr lang="nl-NL" sz="1400" b="1">
                <a:solidFill>
                  <a:schemeClr val="bg1"/>
                </a:solidFill>
                <a:ea typeface="+mn-lt"/>
                <a:cs typeface="+mn-lt"/>
              </a:rPr>
              <a:t>Plaatsingen (33)</a:t>
            </a:r>
            <a:endParaRPr lang="nl-NL">
              <a:solidFill>
                <a:schemeClr val="bg1"/>
              </a:solidFill>
            </a:endParaRPr>
          </a:p>
          <a:p>
            <a:r>
              <a:rPr lang="nl-NL" sz="1400">
                <a:solidFill>
                  <a:schemeClr val="bg1"/>
                </a:solidFill>
                <a:ea typeface="+mn-lt"/>
                <a:cs typeface="+mn-lt"/>
              </a:rPr>
              <a:t>ELV-hoog (17)                  </a:t>
            </a:r>
          </a:p>
          <a:p>
            <a:r>
              <a:rPr lang="nl-NL" sz="1400">
                <a:solidFill>
                  <a:schemeClr val="bg1"/>
                </a:solidFill>
                <a:ea typeface="+mn-lt"/>
                <a:cs typeface="+mn-lt"/>
              </a:rPr>
              <a:t>ELV-laag  (8)</a:t>
            </a:r>
          </a:p>
          <a:p>
            <a:r>
              <a:rPr lang="nl-NL" sz="1400">
                <a:solidFill>
                  <a:schemeClr val="bg1"/>
                </a:solidFill>
                <a:ea typeface="+mn-lt"/>
                <a:cs typeface="+mn-lt"/>
              </a:rPr>
              <a:t>ELV-P (1)</a:t>
            </a:r>
          </a:p>
          <a:p>
            <a:r>
              <a:rPr lang="nl-NL" sz="1400">
                <a:solidFill>
                  <a:schemeClr val="bg1"/>
                </a:solidFill>
                <a:ea typeface="+mn-lt"/>
                <a:cs typeface="+mn-lt"/>
              </a:rPr>
              <a:t>Wijkverpleging (1)</a:t>
            </a:r>
          </a:p>
          <a:p>
            <a:r>
              <a:rPr lang="nl-NL" sz="1400">
                <a:solidFill>
                  <a:schemeClr val="bg1"/>
                </a:solidFill>
                <a:ea typeface="+mn-lt"/>
                <a:cs typeface="+mn-lt"/>
              </a:rPr>
              <a:t>WLZ crisis PG-IBS (6) </a:t>
            </a:r>
          </a:p>
          <a:p>
            <a:endParaRPr lang="nl-NL" sz="1400">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8732046" y="4227679"/>
            <a:ext cx="3051630" cy="1793280"/>
          </a:xfrm>
          <a:prstGeom prst="rect">
            <a:avLst/>
          </a:prstGeom>
          <a:solidFill>
            <a:schemeClr val="accent1">
              <a:lumMod val="75000"/>
            </a:schemeClr>
          </a:solidFill>
        </p:spPr>
        <p:txBody>
          <a:bodyPr wrap="square" lIns="91440" tIns="45720" rIns="91440" bIns="45720" rtlCol="0" anchor="ctr">
            <a:noAutofit/>
          </a:bodyPr>
          <a:lstStyle/>
          <a:p>
            <a:endParaRPr lang="nl-NL" sz="1400" b="1">
              <a:solidFill>
                <a:schemeClr val="bg1"/>
              </a:solidFill>
              <a:ea typeface="+mn-lt"/>
              <a:cs typeface="+mn-lt"/>
            </a:endParaRPr>
          </a:p>
          <a:p>
            <a:r>
              <a:rPr lang="nl-NL" sz="1400" b="1">
                <a:solidFill>
                  <a:schemeClr val="bg1"/>
                </a:solidFill>
                <a:ea typeface="+mn-lt"/>
                <a:cs typeface="+mn-lt"/>
              </a:rPr>
              <a:t>Teruggegeven/ geannuleerd (44)</a:t>
            </a:r>
            <a:endParaRPr lang="nl-NL" sz="1400" b="1">
              <a:solidFill>
                <a:schemeClr val="bg1"/>
              </a:solidFill>
              <a:cs typeface="Calibri"/>
            </a:endParaRPr>
          </a:p>
          <a:p>
            <a:r>
              <a:rPr lang="nl-NL" sz="1400">
                <a:solidFill>
                  <a:schemeClr val="bg1"/>
                </a:solidFill>
                <a:ea typeface="+mn-lt"/>
                <a:cs typeface="+mn-lt"/>
              </a:rPr>
              <a:t>Geen bed beschikbaar (23)</a:t>
            </a:r>
          </a:p>
          <a:p>
            <a:r>
              <a:rPr lang="nl-NL" sz="1400">
                <a:solidFill>
                  <a:schemeClr val="bg1"/>
                </a:solidFill>
                <a:ea typeface="+mn-lt"/>
                <a:cs typeface="+mn-lt"/>
              </a:rPr>
              <a:t>Advies gegeven (5)</a:t>
            </a:r>
          </a:p>
          <a:p>
            <a:r>
              <a:rPr lang="nl-NL" sz="1400">
                <a:solidFill>
                  <a:schemeClr val="bg1"/>
                </a:solidFill>
                <a:ea typeface="+mn-lt"/>
                <a:cs typeface="+mn-lt"/>
              </a:rPr>
              <a:t>IBS niet afgegeven (4)</a:t>
            </a:r>
          </a:p>
          <a:p>
            <a:r>
              <a:rPr lang="nl-NL" sz="1400">
                <a:solidFill>
                  <a:schemeClr val="bg1"/>
                </a:solidFill>
                <a:ea typeface="+mn-lt"/>
                <a:cs typeface="+mn-lt"/>
              </a:rPr>
              <a:t>Annulering door verwijzer of cliënt (8)</a:t>
            </a:r>
          </a:p>
          <a:p>
            <a:r>
              <a:rPr lang="nl-NL" sz="1400">
                <a:solidFill>
                  <a:schemeClr val="bg1"/>
                </a:solidFill>
                <a:ea typeface="+mn-lt"/>
                <a:cs typeface="+mn-lt"/>
              </a:rPr>
              <a:t>Terug aan transfer ziekenhuis (2)</a:t>
            </a:r>
          </a:p>
          <a:p>
            <a:r>
              <a:rPr lang="nl-NL" sz="1400">
                <a:solidFill>
                  <a:schemeClr val="bg1"/>
                </a:solidFill>
                <a:ea typeface="+mn-lt"/>
                <a:cs typeface="+mn-lt"/>
              </a:rPr>
              <a:t>Opname ziekenhuis (1)</a:t>
            </a:r>
          </a:p>
          <a:p>
            <a:r>
              <a:rPr lang="nl-NL" sz="1400">
                <a:solidFill>
                  <a:schemeClr val="bg1"/>
                </a:solidFill>
                <a:ea typeface="+mn-lt"/>
                <a:cs typeface="+mn-lt"/>
              </a:rPr>
              <a:t>Wijkverpleging niet beschikbaar (1)</a:t>
            </a:r>
          </a:p>
          <a:p>
            <a:endParaRPr lang="nl-NL" sz="140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5617764" y="2627414"/>
            <a:ext cx="2952793" cy="1341160"/>
          </a:xfrm>
          <a:prstGeom prst="rect">
            <a:avLst/>
          </a:prstGeom>
          <a:solidFill>
            <a:srgbClr val="7EC8C4"/>
          </a:solidFill>
        </p:spPr>
        <p:txBody>
          <a:bodyPr wrap="square" lIns="91440" tIns="45720" rIns="91440" bIns="45720" rtlCol="0" anchor="ctr">
            <a:noAutofit/>
          </a:bodyPr>
          <a:lstStyle/>
          <a:p>
            <a:endParaRPr lang="nl-NL" sz="1400" b="1">
              <a:solidFill>
                <a:schemeClr val="bg1"/>
              </a:solidFill>
              <a:ea typeface="+mn-lt"/>
              <a:cs typeface="+mn-lt"/>
            </a:endParaRPr>
          </a:p>
          <a:p>
            <a:r>
              <a:rPr lang="nl-NL" sz="1400" b="1">
                <a:solidFill>
                  <a:schemeClr val="bg1"/>
                </a:solidFill>
                <a:ea typeface="+mn-lt"/>
                <a:cs typeface="+mn-lt"/>
              </a:rPr>
              <a:t>Plaatsingen (12)</a:t>
            </a:r>
            <a:endParaRPr lang="en-US" sz="1400">
              <a:solidFill>
                <a:schemeClr val="bg1"/>
              </a:solidFill>
              <a:ea typeface="+mn-lt"/>
              <a:cs typeface="+mn-lt"/>
            </a:endParaRPr>
          </a:p>
          <a:p>
            <a:r>
              <a:rPr lang="nl-NL" sz="1400">
                <a:solidFill>
                  <a:schemeClr val="bg1"/>
                </a:solidFill>
                <a:ea typeface="+mn-lt"/>
                <a:cs typeface="+mn-lt"/>
              </a:rPr>
              <a:t>ELV-hoog (7)                  </a:t>
            </a:r>
            <a:endParaRPr lang="en-US" sz="1400">
              <a:solidFill>
                <a:schemeClr val="bg1"/>
              </a:solidFill>
              <a:ea typeface="+mn-lt"/>
              <a:cs typeface="+mn-lt"/>
            </a:endParaRPr>
          </a:p>
          <a:p>
            <a:r>
              <a:rPr lang="nl-NL" sz="1400">
                <a:solidFill>
                  <a:schemeClr val="bg1"/>
                </a:solidFill>
                <a:ea typeface="+mn-lt"/>
                <a:cs typeface="+mn-lt"/>
              </a:rPr>
              <a:t>ELV –laag (4)</a:t>
            </a:r>
          </a:p>
          <a:p>
            <a:r>
              <a:rPr lang="nl-NL" sz="1400">
                <a:solidFill>
                  <a:schemeClr val="bg1"/>
                </a:solidFill>
                <a:ea typeface="+mn-lt"/>
                <a:cs typeface="+mn-lt"/>
              </a:rPr>
              <a:t>ELV-P (1)</a:t>
            </a:r>
          </a:p>
          <a:p>
            <a:endParaRPr lang="nl-NL" sz="1400">
              <a:solidFill>
                <a:srgbClr val="000000"/>
              </a:solidFill>
              <a:ea typeface="+mn-lt"/>
              <a:cs typeface="+mn-lt"/>
            </a:endParaRPr>
          </a:p>
          <a:p>
            <a:endParaRPr lang="nl-NL" sz="1400" b="1">
              <a:solidFill>
                <a:schemeClr val="bg1"/>
              </a:solidFill>
              <a:ea typeface="+mn-lt"/>
              <a:cs typeface="+mn-lt"/>
            </a:endParaRPr>
          </a:p>
          <a:p>
            <a:endParaRPr lang="nl-NL" sz="1400" b="1">
              <a:solidFill>
                <a:schemeClr val="bg1"/>
              </a:solidFill>
              <a:ea typeface="Calibri"/>
              <a:cs typeface="Calibri"/>
            </a:endParaRPr>
          </a:p>
        </p:txBody>
      </p:sp>
      <p:sp>
        <p:nvSpPr>
          <p:cNvPr id="23" name="Tekstvak 22">
            <a:extLst>
              <a:ext uri="{FF2B5EF4-FFF2-40B4-BE49-F238E27FC236}">
                <a16:creationId xmlns:a16="http://schemas.microsoft.com/office/drawing/2014/main" id="{A90D49FD-0B91-9AD6-B648-5E5711DC1292}"/>
              </a:ext>
            </a:extLst>
          </p:cNvPr>
          <p:cNvSpPr txBox="1"/>
          <p:nvPr/>
        </p:nvSpPr>
        <p:spPr>
          <a:xfrm>
            <a:off x="5617763" y="4246120"/>
            <a:ext cx="2952793" cy="1793280"/>
          </a:xfrm>
          <a:prstGeom prst="rect">
            <a:avLst/>
          </a:prstGeom>
          <a:solidFill>
            <a:srgbClr val="7EC8C4"/>
          </a:solidFill>
        </p:spPr>
        <p:txBody>
          <a:bodyPr wrap="square" lIns="91440" tIns="45720" rIns="91440" bIns="45720" rtlCol="0" anchor="ctr">
            <a:noAutofit/>
          </a:bodyPr>
          <a:lstStyle/>
          <a:p>
            <a:endParaRPr lang="nl-NL" sz="1400" b="1">
              <a:solidFill>
                <a:schemeClr val="bg1"/>
              </a:solidFill>
              <a:ea typeface="+mn-lt"/>
              <a:cs typeface="+mn-lt"/>
            </a:endParaRPr>
          </a:p>
          <a:p>
            <a:r>
              <a:rPr lang="nl-NL" sz="1400" b="1">
                <a:solidFill>
                  <a:schemeClr val="bg1"/>
                </a:solidFill>
                <a:ea typeface="+mn-lt"/>
                <a:cs typeface="+mn-lt"/>
              </a:rPr>
              <a:t>Teruggegeven/ geannuleerd (17)</a:t>
            </a:r>
            <a:endParaRPr lang="nl-NL" sz="1400">
              <a:solidFill>
                <a:schemeClr val="bg1"/>
              </a:solidFill>
              <a:ea typeface="+mn-lt"/>
              <a:cs typeface="+mn-lt"/>
            </a:endParaRPr>
          </a:p>
          <a:p>
            <a:r>
              <a:rPr lang="nl-NL" sz="1400">
                <a:solidFill>
                  <a:schemeClr val="bg1"/>
                </a:solidFill>
                <a:ea typeface="+mn-lt"/>
                <a:cs typeface="+mn-lt"/>
              </a:rPr>
              <a:t>Geen bed beschikbaar (11)</a:t>
            </a:r>
            <a:endParaRPr lang="en-US" sz="1400">
              <a:solidFill>
                <a:schemeClr val="bg1"/>
              </a:solidFill>
              <a:ea typeface="+mn-lt"/>
              <a:cs typeface="+mn-lt"/>
            </a:endParaRPr>
          </a:p>
          <a:p>
            <a:r>
              <a:rPr lang="nl-NL" sz="1400">
                <a:solidFill>
                  <a:schemeClr val="bg1"/>
                </a:solidFill>
                <a:ea typeface="+mn-lt"/>
                <a:cs typeface="+mn-lt"/>
              </a:rPr>
              <a:t>Annulering door verwijzer of cliënt (2)</a:t>
            </a:r>
          </a:p>
          <a:p>
            <a:r>
              <a:rPr lang="nl-NL" sz="1400">
                <a:solidFill>
                  <a:schemeClr val="bg1"/>
                </a:solidFill>
                <a:ea typeface="+mn-lt"/>
                <a:cs typeface="+mn-lt"/>
              </a:rPr>
              <a:t>Terug transfer ziekenhuis (1)</a:t>
            </a:r>
          </a:p>
          <a:p>
            <a:r>
              <a:rPr lang="nl-NL" sz="1400">
                <a:solidFill>
                  <a:schemeClr val="bg1"/>
                </a:solidFill>
                <a:ea typeface="+mn-lt"/>
                <a:cs typeface="+mn-lt"/>
              </a:rPr>
              <a:t>Advies gegeven (1)</a:t>
            </a:r>
          </a:p>
          <a:p>
            <a:r>
              <a:rPr lang="nl-NL" sz="1400">
                <a:solidFill>
                  <a:schemeClr val="bg1"/>
                </a:solidFill>
                <a:ea typeface="+mn-lt"/>
                <a:cs typeface="+mn-lt"/>
              </a:rPr>
              <a:t>Wijkverpleging niet beschikbaar (1)</a:t>
            </a:r>
          </a:p>
          <a:p>
            <a:r>
              <a:rPr lang="nl-NL" sz="1400">
                <a:solidFill>
                  <a:schemeClr val="bg1"/>
                </a:solidFill>
                <a:ea typeface="+mn-lt"/>
                <a:cs typeface="+mn-lt"/>
              </a:rPr>
              <a:t>IBS niet afgegeven (1)</a:t>
            </a:r>
          </a:p>
          <a:p>
            <a:endParaRPr lang="nl-NL" sz="1400">
              <a:solidFill>
                <a:schemeClr val="bg1"/>
              </a:solidFill>
              <a:ea typeface="+mn-lt"/>
              <a:cs typeface="+mn-lt"/>
            </a:endParaRPr>
          </a:p>
          <a:p>
            <a:endParaRPr lang="nl-NL" sz="1400">
              <a:solidFill>
                <a:schemeClr val="bg1"/>
              </a:solidFill>
              <a:ea typeface="+mn-lt"/>
              <a:cs typeface="+mn-lt"/>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 schermopname, Lettertype, diagram&#10;&#10;Automatisch gegenereerde beschrijving">
            <a:extLst>
              <a:ext uri="{FF2B5EF4-FFF2-40B4-BE49-F238E27FC236}">
                <a16:creationId xmlns:a16="http://schemas.microsoft.com/office/drawing/2014/main" id="{AE5671F2-28C4-D6C4-F3D7-D5FAA8F3E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24" y="1877028"/>
            <a:ext cx="4087715" cy="1943864"/>
          </a:xfrm>
          <a:prstGeom prst="rect">
            <a:avLst/>
          </a:prstGeom>
        </p:spPr>
      </p:pic>
      <p:sp>
        <p:nvSpPr>
          <p:cNvPr id="8" name="Tekstvak 7">
            <a:extLst>
              <a:ext uri="{FF2B5EF4-FFF2-40B4-BE49-F238E27FC236}">
                <a16:creationId xmlns:a16="http://schemas.microsoft.com/office/drawing/2014/main" id="{C05A32E0-69D5-8945-8091-D9DB1F07AE93}"/>
              </a:ext>
            </a:extLst>
          </p:cNvPr>
          <p:cNvSpPr txBox="1"/>
          <p:nvPr/>
        </p:nvSpPr>
        <p:spPr>
          <a:xfrm>
            <a:off x="2452181" y="1603552"/>
            <a:ext cx="901937" cy="307777"/>
          </a:xfrm>
          <a:prstGeom prst="rect">
            <a:avLst/>
          </a:prstGeom>
          <a:noFill/>
        </p:spPr>
        <p:txBody>
          <a:bodyPr wrap="square" rtlCol="0">
            <a:spAutoFit/>
          </a:bodyPr>
          <a:lstStyle/>
          <a:p>
            <a:r>
              <a:rPr lang="nl-NL" sz="1400" b="1">
                <a:solidFill>
                  <a:srgbClr val="0070C0"/>
                </a:solidFill>
              </a:rPr>
              <a:t>Q4 2024</a:t>
            </a:r>
          </a:p>
        </p:txBody>
      </p:sp>
      <p:pic>
        <p:nvPicPr>
          <p:cNvPr id="11" name="Afbeelding 10" descr="Afbeelding met tekst, schermopname, Lettertype, lijn&#10;&#10;Automatisch gegenereerde beschrijving">
            <a:extLst>
              <a:ext uri="{FF2B5EF4-FFF2-40B4-BE49-F238E27FC236}">
                <a16:creationId xmlns:a16="http://schemas.microsoft.com/office/drawing/2014/main" id="{4A42B3B7-B427-5B67-05A0-CA5BF3C2B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440" y="4227679"/>
            <a:ext cx="4201817" cy="970652"/>
          </a:xfrm>
          <a:prstGeom prst="rect">
            <a:avLst/>
          </a:prstGeom>
        </p:spPr>
      </p:pic>
    </p:spTree>
    <p:extLst>
      <p:ext uri="{BB962C8B-B14F-4D97-AF65-F5344CB8AC3E}">
        <p14:creationId xmlns:p14="http://schemas.microsoft.com/office/powerpoint/2010/main" val="60679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22</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67344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Aanvraag en uitstroom vanuit de SEH</a:t>
            </a:r>
          </a:p>
          <a:p>
            <a:r>
              <a:rPr lang="nl-NL" sz="3200" b="0">
                <a:solidFill>
                  <a:srgbClr val="4CB8B1"/>
                </a:solidFill>
                <a:latin typeface="+mn-lt"/>
                <a:cs typeface="Calibri"/>
              </a:rPr>
              <a:t>Meander Medisch Centrum</a:t>
            </a:r>
            <a:endParaRPr lang="nl-NL" sz="3200" b="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9350508" y="1699272"/>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a:solidFill>
                  <a:schemeClr val="bg1"/>
                </a:solidFill>
              </a:rPr>
              <a:t>Totaal 2024</a:t>
            </a:r>
            <a:endParaRPr lang="nl-NL">
              <a:solidFill>
                <a:schemeClr val="bg1"/>
              </a:solidFill>
              <a:cs typeface="Calibri"/>
            </a:endParaRPr>
          </a:p>
          <a:p>
            <a:pPr algn="ctr"/>
            <a:r>
              <a:rPr lang="nl-NL" b="1">
                <a:solidFill>
                  <a:schemeClr val="bg1"/>
                </a:solidFill>
              </a:rPr>
              <a:t>22 aanvragen</a:t>
            </a:r>
            <a:endParaRPr lang="nl-NL" b="1">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5866631" y="1729947"/>
            <a:ext cx="1727702" cy="858033"/>
          </a:xfrm>
          <a:prstGeom prst="rect">
            <a:avLst/>
          </a:prstGeom>
          <a:solidFill>
            <a:srgbClr val="7EC8C4"/>
          </a:solidFill>
        </p:spPr>
        <p:txBody>
          <a:bodyPr wrap="square" lIns="91440" tIns="45720" rIns="91440" bIns="45720" rtlCol="0" anchor="ctr">
            <a:noAutofit/>
          </a:bodyPr>
          <a:lstStyle/>
          <a:p>
            <a:pPr algn="ctr"/>
            <a:r>
              <a:rPr lang="nl-NL">
                <a:solidFill>
                  <a:schemeClr val="bg1"/>
                </a:solidFill>
                <a:ea typeface="+mn-lt"/>
                <a:cs typeface="+mn-lt"/>
              </a:rPr>
              <a:t>Totaal Q4 2024</a:t>
            </a:r>
          </a:p>
          <a:p>
            <a:pPr algn="ctr"/>
            <a:r>
              <a:rPr lang="nl-NL" b="1">
                <a:solidFill>
                  <a:schemeClr val="bg1"/>
                </a:solidFill>
                <a:ea typeface="+mn-lt"/>
                <a:cs typeface="+mn-lt"/>
              </a:rPr>
              <a:t>6 </a:t>
            </a:r>
            <a:r>
              <a:rPr lang="nl-NL">
                <a:solidFill>
                  <a:schemeClr val="bg1"/>
                </a:solidFill>
                <a:ea typeface="+mn-lt"/>
                <a:cs typeface="+mn-lt"/>
              </a:rPr>
              <a:t> aanvragen</a:t>
            </a:r>
            <a:endParaRPr lang="nl-NL">
              <a:solidFill>
                <a:schemeClr val="bg1"/>
              </a:solidFill>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436649" y="5576975"/>
            <a:ext cx="4253338" cy="523220"/>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rPr>
              <a:t>Samenwerkingsafspraak Meander Medisch Centrum</a:t>
            </a:r>
          </a:p>
          <a:p>
            <a:r>
              <a:rPr lang="nl-NL" sz="1400">
                <a:solidFill>
                  <a:srgbClr val="7EC8C4"/>
                </a:solidFill>
              </a:rPr>
              <a:t>Inzet ZCC buiten kantooruren.</a:t>
            </a:r>
            <a:endParaRPr lang="nl-NL" sz="1400">
              <a:solidFill>
                <a:srgbClr val="7EC8C4"/>
              </a:solidFill>
              <a:cs typeface="Calibri"/>
            </a:endParaRPr>
          </a:p>
        </p:txBody>
      </p:sp>
      <p:sp>
        <p:nvSpPr>
          <p:cNvPr id="20" name="Tekstvak 19">
            <a:extLst>
              <a:ext uri="{FF2B5EF4-FFF2-40B4-BE49-F238E27FC236}">
                <a16:creationId xmlns:a16="http://schemas.microsoft.com/office/drawing/2014/main" id="{54D68A8C-7128-2F7C-A1C1-6DA52B371295}"/>
              </a:ext>
            </a:extLst>
          </p:cNvPr>
          <p:cNvSpPr txBox="1"/>
          <p:nvPr/>
        </p:nvSpPr>
        <p:spPr>
          <a:xfrm>
            <a:off x="8603944" y="2822973"/>
            <a:ext cx="3138938" cy="1181833"/>
          </a:xfrm>
          <a:prstGeom prst="rect">
            <a:avLst/>
          </a:prstGeom>
          <a:solidFill>
            <a:srgbClr val="2F5597"/>
          </a:solidFill>
        </p:spPr>
        <p:txBody>
          <a:bodyPr wrap="square" lIns="91440" tIns="45720" rIns="91440" bIns="45720" rtlCol="0" anchor="ctr">
            <a:noAutofit/>
          </a:bodyPr>
          <a:lstStyle/>
          <a:p>
            <a:endParaRPr lang="nl-NL" sz="1400" b="1">
              <a:solidFill>
                <a:schemeClr val="bg1"/>
              </a:solidFill>
              <a:ea typeface="+mn-lt"/>
              <a:cs typeface="+mn-lt"/>
            </a:endParaRPr>
          </a:p>
          <a:p>
            <a:r>
              <a:rPr lang="nl-NL" sz="1400" b="1">
                <a:solidFill>
                  <a:schemeClr val="bg1"/>
                </a:solidFill>
                <a:ea typeface="+mn-lt"/>
                <a:cs typeface="+mn-lt"/>
              </a:rPr>
              <a:t>Plaatsingen (13)</a:t>
            </a:r>
            <a:endParaRPr lang="nl-NL">
              <a:solidFill>
                <a:schemeClr val="bg1"/>
              </a:solidFill>
            </a:endParaRPr>
          </a:p>
          <a:p>
            <a:r>
              <a:rPr lang="nl-NL" sz="1400">
                <a:solidFill>
                  <a:schemeClr val="bg1"/>
                </a:solidFill>
                <a:ea typeface="+mn-lt"/>
                <a:cs typeface="+mn-lt"/>
              </a:rPr>
              <a:t>ELV-hoog (8)</a:t>
            </a:r>
            <a:endParaRPr lang="nl-NL">
              <a:solidFill>
                <a:schemeClr val="bg1"/>
              </a:solidFill>
            </a:endParaRPr>
          </a:p>
          <a:p>
            <a:r>
              <a:rPr lang="nl-NL" sz="1400">
                <a:solidFill>
                  <a:schemeClr val="bg1"/>
                </a:solidFill>
                <a:ea typeface="+mn-lt"/>
                <a:cs typeface="+mn-lt"/>
              </a:rPr>
              <a:t>ELV-Laag (3)</a:t>
            </a:r>
          </a:p>
          <a:p>
            <a:r>
              <a:rPr lang="nl-NL" sz="1400">
                <a:solidFill>
                  <a:schemeClr val="bg1"/>
                </a:solidFill>
                <a:ea typeface="+mn-lt"/>
                <a:cs typeface="+mn-lt"/>
              </a:rPr>
              <a:t>Wijkverpleging (1)</a:t>
            </a:r>
          </a:p>
          <a:p>
            <a:r>
              <a:rPr lang="nl-NL" sz="1400">
                <a:solidFill>
                  <a:schemeClr val="bg1"/>
                </a:solidFill>
                <a:ea typeface="+mn-lt"/>
                <a:cs typeface="+mn-lt"/>
              </a:rPr>
              <a:t>WLZ crisis PG-IBS</a:t>
            </a:r>
          </a:p>
          <a:p>
            <a:endParaRPr lang="nl-NL" sz="1400" b="1">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8603944" y="4348213"/>
            <a:ext cx="3138938" cy="1417737"/>
          </a:xfrm>
          <a:prstGeom prst="rect">
            <a:avLst/>
          </a:prstGeom>
          <a:solidFill>
            <a:schemeClr val="accent1">
              <a:lumMod val="75000"/>
            </a:schemeClr>
          </a:solidFill>
        </p:spPr>
        <p:txBody>
          <a:bodyPr wrap="square" lIns="91440" tIns="45720" rIns="91440" bIns="45720" rtlCol="0" anchor="ctr">
            <a:noAutofit/>
          </a:bodyPr>
          <a:lstStyle/>
          <a:p>
            <a:r>
              <a:rPr lang="nl-NL" sz="1400" b="1">
                <a:solidFill>
                  <a:schemeClr val="bg1"/>
                </a:solidFill>
                <a:ea typeface="+mn-lt"/>
                <a:cs typeface="+mn-lt"/>
              </a:rPr>
              <a:t>Teruggegeven/ geannuleerd (9)</a:t>
            </a:r>
          </a:p>
          <a:p>
            <a:r>
              <a:rPr lang="nl-NL" sz="1400">
                <a:solidFill>
                  <a:schemeClr val="bg1"/>
                </a:solidFill>
                <a:ea typeface="+mn-lt"/>
                <a:cs typeface="+mn-lt"/>
              </a:rPr>
              <a:t>Geen bed beschikbaar (5)</a:t>
            </a:r>
          </a:p>
          <a:p>
            <a:r>
              <a:rPr lang="nl-NL" sz="1400">
                <a:solidFill>
                  <a:schemeClr val="bg1"/>
                </a:solidFill>
                <a:ea typeface="+mn-lt"/>
                <a:cs typeface="+mn-lt"/>
              </a:rPr>
              <a:t>Advies gegeven (2)</a:t>
            </a:r>
          </a:p>
          <a:p>
            <a:r>
              <a:rPr lang="nl-NL" sz="1400">
                <a:solidFill>
                  <a:schemeClr val="bg1"/>
                </a:solidFill>
                <a:ea typeface="+mn-lt"/>
                <a:cs typeface="+mn-lt"/>
              </a:rPr>
              <a:t>IBS niet afgegeven (1)</a:t>
            </a:r>
          </a:p>
          <a:p>
            <a:r>
              <a:rPr lang="nl-NL" sz="1400">
                <a:solidFill>
                  <a:schemeClr val="bg1"/>
                </a:solidFill>
                <a:ea typeface="+mn-lt"/>
                <a:cs typeface="+mn-lt"/>
              </a:rPr>
              <a:t>Verwijzing eigen regio (1)</a:t>
            </a:r>
          </a:p>
          <a:p>
            <a:endParaRPr lang="nl-NL" sz="140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5254084" y="2861896"/>
            <a:ext cx="2952793" cy="1158020"/>
          </a:xfrm>
          <a:prstGeom prst="rect">
            <a:avLst/>
          </a:prstGeom>
          <a:solidFill>
            <a:srgbClr val="7EC8C4"/>
          </a:solidFill>
        </p:spPr>
        <p:txBody>
          <a:bodyPr wrap="square" lIns="91440" tIns="45720" rIns="91440" bIns="45720" rtlCol="0" anchor="ctr">
            <a:noAutofit/>
          </a:bodyPr>
          <a:lstStyle/>
          <a:p>
            <a:endParaRPr lang="nl-NL" sz="1400" b="1">
              <a:solidFill>
                <a:schemeClr val="bg1"/>
              </a:solidFill>
              <a:ea typeface="+mn-lt"/>
              <a:cs typeface="+mn-lt"/>
            </a:endParaRPr>
          </a:p>
          <a:p>
            <a:r>
              <a:rPr lang="nl-NL" sz="1400" b="1">
                <a:solidFill>
                  <a:schemeClr val="bg1"/>
                </a:solidFill>
                <a:ea typeface="+mn-lt"/>
                <a:cs typeface="+mn-lt"/>
              </a:rPr>
              <a:t>Plaatsingen (3)</a:t>
            </a:r>
            <a:endParaRPr lang="nl-NL"/>
          </a:p>
          <a:p>
            <a:r>
              <a:rPr lang="nl-NL" sz="1400">
                <a:solidFill>
                  <a:schemeClr val="bg1"/>
                </a:solidFill>
                <a:ea typeface="+mn-lt"/>
                <a:cs typeface="+mn-lt"/>
              </a:rPr>
              <a:t>ELV-hoog (3)</a:t>
            </a:r>
            <a:endParaRPr lang="nl-NL" sz="1400">
              <a:solidFill>
                <a:schemeClr val="bg1"/>
              </a:solidFill>
            </a:endParaRPr>
          </a:p>
          <a:p>
            <a:endParaRPr lang="nl-NL" sz="1400">
              <a:solidFill>
                <a:schemeClr val="bg1"/>
              </a:solidFill>
              <a:ea typeface="+mn-lt"/>
              <a:cs typeface="+mn-lt"/>
            </a:endParaRPr>
          </a:p>
          <a:p>
            <a:endParaRPr lang="nl-NL" sz="1400">
              <a:solidFill>
                <a:schemeClr val="bg1"/>
              </a:solidFill>
              <a:ea typeface="+mn-lt"/>
              <a:cs typeface="+mn-lt"/>
            </a:endParaRPr>
          </a:p>
          <a:p>
            <a:endParaRPr lang="nl-NL" sz="1400">
              <a:solidFill>
                <a:schemeClr val="bg1"/>
              </a:solidFill>
              <a:ea typeface="+mn-lt"/>
              <a:cs typeface="+mn-lt"/>
            </a:endParaRPr>
          </a:p>
          <a:p>
            <a:r>
              <a:rPr lang="nl-NL" sz="1400">
                <a:solidFill>
                  <a:schemeClr val="bg1"/>
                </a:solidFill>
                <a:ea typeface="+mn-lt"/>
                <a:cs typeface="+mn-lt"/>
              </a:rPr>
              <a:t>                 </a:t>
            </a:r>
          </a:p>
        </p:txBody>
      </p:sp>
      <p:sp>
        <p:nvSpPr>
          <p:cNvPr id="23" name="Tekstvak 22">
            <a:extLst>
              <a:ext uri="{FF2B5EF4-FFF2-40B4-BE49-F238E27FC236}">
                <a16:creationId xmlns:a16="http://schemas.microsoft.com/office/drawing/2014/main" id="{A90D49FD-0B91-9AD6-B648-5E5711DC1292}"/>
              </a:ext>
            </a:extLst>
          </p:cNvPr>
          <p:cNvSpPr txBox="1"/>
          <p:nvPr/>
        </p:nvSpPr>
        <p:spPr>
          <a:xfrm>
            <a:off x="5254085" y="4363323"/>
            <a:ext cx="2952793" cy="1379880"/>
          </a:xfrm>
          <a:prstGeom prst="rect">
            <a:avLst/>
          </a:prstGeom>
          <a:solidFill>
            <a:srgbClr val="7EC8C4"/>
          </a:solidFill>
        </p:spPr>
        <p:txBody>
          <a:bodyPr wrap="square" lIns="91440" tIns="45720" rIns="91440" bIns="45720" rtlCol="0" anchor="ctr">
            <a:noAutofit/>
          </a:bodyPr>
          <a:lstStyle/>
          <a:p>
            <a:r>
              <a:rPr lang="nl-NL" sz="1400" b="1">
                <a:solidFill>
                  <a:schemeClr val="bg1"/>
                </a:solidFill>
                <a:ea typeface="+mn-lt"/>
                <a:cs typeface="+mn-lt"/>
              </a:rPr>
              <a:t>Teruggegeven/ geannuleerd (3)</a:t>
            </a:r>
            <a:endParaRPr lang="nl-NL" sz="1400">
              <a:solidFill>
                <a:schemeClr val="bg1"/>
              </a:solidFill>
              <a:ea typeface="+mn-lt"/>
              <a:cs typeface="+mn-lt"/>
            </a:endParaRPr>
          </a:p>
          <a:p>
            <a:r>
              <a:rPr lang="nl-NL" sz="1400">
                <a:solidFill>
                  <a:schemeClr val="bg1"/>
                </a:solidFill>
                <a:ea typeface="+mn-lt"/>
                <a:cs typeface="+mn-lt"/>
              </a:rPr>
              <a:t>Geen bed beschikbaar (1)</a:t>
            </a:r>
          </a:p>
          <a:p>
            <a:r>
              <a:rPr lang="nl-NL" sz="1400">
                <a:solidFill>
                  <a:schemeClr val="bg1"/>
                </a:solidFill>
                <a:ea typeface="+mn-lt"/>
                <a:cs typeface="+mn-lt"/>
              </a:rPr>
              <a:t>Advies gegeven (1</a:t>
            </a:r>
            <a:r>
              <a:rPr lang="nl-NL">
                <a:solidFill>
                  <a:schemeClr val="bg1"/>
                </a:solidFill>
                <a:ea typeface="+mn-lt"/>
                <a:cs typeface="+mn-lt"/>
              </a:rPr>
              <a:t>)</a:t>
            </a:r>
          </a:p>
          <a:p>
            <a:r>
              <a:rPr lang="nl-NL" sz="1400">
                <a:solidFill>
                  <a:schemeClr val="bg1"/>
                </a:solidFill>
                <a:ea typeface="+mn-lt"/>
                <a:cs typeface="+mn-lt"/>
              </a:rPr>
              <a:t>Verwijzing eigen regio (1)</a:t>
            </a:r>
            <a:endParaRPr lang="nl-NL" sz="1400">
              <a:solidFill>
                <a:schemeClr val="bg1"/>
              </a:solidFill>
            </a:endParaRPr>
          </a:p>
          <a:p>
            <a:endParaRPr lang="nl-NL" sz="1400">
              <a:solidFill>
                <a:schemeClr val="bg1"/>
              </a:solidFill>
              <a:ea typeface="+mn-lt"/>
              <a:cs typeface="+mn-lt"/>
            </a:endParaRPr>
          </a:p>
          <a:p>
            <a:endParaRPr lang="nl-NL" sz="1400">
              <a:solidFill>
                <a:schemeClr val="bg1"/>
              </a:solidFill>
              <a:ea typeface="+mn-lt"/>
              <a:cs typeface="+mn-lt"/>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tekst, schermopname, Lettertype, diagram&#10;&#10;Automatisch gegenereerde beschrijving">
            <a:extLst>
              <a:ext uri="{FF2B5EF4-FFF2-40B4-BE49-F238E27FC236}">
                <a16:creationId xmlns:a16="http://schemas.microsoft.com/office/drawing/2014/main" id="{4DB3ED38-58CE-7E30-AE74-771323D52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49" y="1729947"/>
            <a:ext cx="4347860" cy="1989982"/>
          </a:xfrm>
          <a:prstGeom prst="rect">
            <a:avLst/>
          </a:prstGeom>
        </p:spPr>
      </p:pic>
      <p:sp>
        <p:nvSpPr>
          <p:cNvPr id="8" name="Tekstvak 7">
            <a:extLst>
              <a:ext uri="{FF2B5EF4-FFF2-40B4-BE49-F238E27FC236}">
                <a16:creationId xmlns:a16="http://schemas.microsoft.com/office/drawing/2014/main" id="{01DDEEC9-3B2B-B820-3BCE-428EE0537359}"/>
              </a:ext>
            </a:extLst>
          </p:cNvPr>
          <p:cNvSpPr txBox="1"/>
          <p:nvPr/>
        </p:nvSpPr>
        <p:spPr>
          <a:xfrm>
            <a:off x="2571096" y="1480917"/>
            <a:ext cx="931348" cy="307777"/>
          </a:xfrm>
          <a:prstGeom prst="rect">
            <a:avLst/>
          </a:prstGeom>
          <a:noFill/>
        </p:spPr>
        <p:txBody>
          <a:bodyPr wrap="square" rtlCol="0">
            <a:spAutoFit/>
          </a:bodyPr>
          <a:lstStyle/>
          <a:p>
            <a:r>
              <a:rPr lang="nl-NL" sz="1400" b="1">
                <a:solidFill>
                  <a:srgbClr val="0070C0"/>
                </a:solidFill>
              </a:rPr>
              <a:t>Q4 2024</a:t>
            </a:r>
          </a:p>
        </p:txBody>
      </p:sp>
      <p:pic>
        <p:nvPicPr>
          <p:cNvPr id="11" name="Afbeelding 10" descr="Afbeelding met tekst, schermopname, Lettertype, lijn&#10;&#10;Automatisch gegenereerde beschrijving">
            <a:extLst>
              <a:ext uri="{FF2B5EF4-FFF2-40B4-BE49-F238E27FC236}">
                <a16:creationId xmlns:a16="http://schemas.microsoft.com/office/drawing/2014/main" id="{ED4B5AE5-99CB-4AE4-56D1-CAF235640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49" y="4302808"/>
            <a:ext cx="3726775" cy="1000382"/>
          </a:xfrm>
          <a:prstGeom prst="rect">
            <a:avLst/>
          </a:prstGeom>
        </p:spPr>
      </p:pic>
    </p:spTree>
    <p:extLst>
      <p:ext uri="{BB962C8B-B14F-4D97-AF65-F5344CB8AC3E}">
        <p14:creationId xmlns:p14="http://schemas.microsoft.com/office/powerpoint/2010/main" val="64776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23</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67344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Aanvraag en uitstroom vanuit de SEH</a:t>
            </a:r>
          </a:p>
          <a:p>
            <a:r>
              <a:rPr lang="nl-NL" sz="3200" b="0">
                <a:solidFill>
                  <a:srgbClr val="4CB8B1"/>
                </a:solidFill>
                <a:latin typeface="+mn-lt"/>
                <a:cs typeface="Calibri"/>
              </a:rPr>
              <a:t>UMC Utrecht</a:t>
            </a:r>
            <a:endParaRPr lang="nl-NL" sz="3200" b="0">
              <a:solidFill>
                <a:srgbClr val="4CB8B1"/>
              </a:solidFill>
              <a:latin typeface="Calibri Light" panose="020F0302020204030204"/>
              <a:ea typeface="Calibri Light" panose="020F0302020204030204"/>
              <a:cs typeface="Calibri Light" panose="020F0302020204030204"/>
            </a:endParaRPr>
          </a:p>
          <a:p>
            <a:endParaRPr lang="nl-NL" sz="3200" b="0">
              <a:solidFill>
                <a:srgbClr val="4CB8B1"/>
              </a:solidFill>
              <a:latin typeface="Calibri"/>
              <a:ea typeface="Calibri"/>
              <a:cs typeface="Calibri"/>
            </a:endParaRPr>
          </a:p>
          <a:p>
            <a:r>
              <a:rPr lang="nl-NL" sz="3200" b="0">
                <a:solidFill>
                  <a:srgbClr val="4CB8B1"/>
                </a:solidFill>
                <a:latin typeface="Calibri"/>
                <a:ea typeface="Calibri"/>
                <a:cs typeface="Calibri"/>
              </a:rPr>
              <a:t>Dit </a:t>
            </a: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9106178" y="1711519"/>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a:solidFill>
                  <a:schemeClr val="bg1"/>
                </a:solidFill>
              </a:rPr>
              <a:t>Totaal 2024</a:t>
            </a:r>
            <a:endParaRPr lang="nl-NL">
              <a:solidFill>
                <a:schemeClr val="bg1"/>
              </a:solidFill>
              <a:cs typeface="Calibri"/>
            </a:endParaRPr>
          </a:p>
          <a:p>
            <a:pPr algn="ctr"/>
            <a:r>
              <a:rPr lang="nl-NL" b="1">
                <a:solidFill>
                  <a:schemeClr val="bg1"/>
                </a:solidFill>
              </a:rPr>
              <a:t>12 </a:t>
            </a:r>
            <a:r>
              <a:rPr lang="nl-NL">
                <a:solidFill>
                  <a:schemeClr val="bg1"/>
                </a:solidFill>
              </a:rPr>
              <a:t>aanvragen</a:t>
            </a:r>
            <a:endParaRPr lang="nl-NL">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5930889" y="1680740"/>
            <a:ext cx="1770249" cy="858033"/>
          </a:xfrm>
          <a:prstGeom prst="rect">
            <a:avLst/>
          </a:prstGeom>
          <a:solidFill>
            <a:srgbClr val="7EC8C4"/>
          </a:solidFill>
        </p:spPr>
        <p:txBody>
          <a:bodyPr wrap="square" lIns="91440" tIns="45720" rIns="91440" bIns="45720" rtlCol="0" anchor="ctr">
            <a:noAutofit/>
          </a:bodyPr>
          <a:lstStyle/>
          <a:p>
            <a:pPr algn="ctr"/>
            <a:r>
              <a:rPr lang="nl-NL">
                <a:solidFill>
                  <a:schemeClr val="bg1"/>
                </a:solidFill>
                <a:ea typeface="+mn-lt"/>
                <a:cs typeface="+mn-lt"/>
              </a:rPr>
              <a:t>Totaal Q4 2024</a:t>
            </a:r>
          </a:p>
          <a:p>
            <a:pPr algn="ctr"/>
            <a:r>
              <a:rPr lang="nl-NL">
                <a:solidFill>
                  <a:schemeClr val="bg1"/>
                </a:solidFill>
                <a:ea typeface="+mn-lt"/>
                <a:cs typeface="+mn-lt"/>
              </a:rPr>
              <a:t> </a:t>
            </a:r>
            <a:r>
              <a:rPr lang="nl-NL" b="1">
                <a:solidFill>
                  <a:schemeClr val="bg1"/>
                </a:solidFill>
                <a:ea typeface="+mn-lt"/>
                <a:cs typeface="+mn-lt"/>
              </a:rPr>
              <a:t>0</a:t>
            </a:r>
            <a:r>
              <a:rPr lang="nl-NL">
                <a:solidFill>
                  <a:schemeClr val="bg1"/>
                </a:solidFill>
                <a:ea typeface="+mn-lt"/>
                <a:cs typeface="+mn-lt"/>
              </a:rPr>
              <a:t> aanvragen</a:t>
            </a:r>
            <a:endParaRPr lang="nl-NL">
              <a:solidFill>
                <a:schemeClr val="bg1"/>
              </a:solidFill>
              <a:ea typeface="Calibri" panose="020F0502020204030204"/>
              <a:cs typeface="Calibri" panose="020F0502020204030204"/>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436649" y="5576975"/>
            <a:ext cx="4152130" cy="954107"/>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cs typeface="Calibri"/>
              </a:rPr>
              <a:t>Samenwerkingsafspraak UMC Utrecht</a:t>
            </a:r>
          </a:p>
          <a:p>
            <a:r>
              <a:rPr lang="nl-NL" sz="1400">
                <a:solidFill>
                  <a:srgbClr val="7EC8C4"/>
                </a:solidFill>
                <a:cs typeface="Calibri"/>
              </a:rPr>
              <a:t>Inzet ZCC binnen en buiten kantooruren. Tijdens kantooruren levert het transferbureau de triage aan. Buiten kantooruren komt de aanvraag via de SEH. </a:t>
            </a:r>
          </a:p>
        </p:txBody>
      </p:sp>
      <p:sp>
        <p:nvSpPr>
          <p:cNvPr id="20" name="Tekstvak 19">
            <a:extLst>
              <a:ext uri="{FF2B5EF4-FFF2-40B4-BE49-F238E27FC236}">
                <a16:creationId xmlns:a16="http://schemas.microsoft.com/office/drawing/2014/main" id="{54D68A8C-7128-2F7C-A1C1-6DA52B371295}"/>
              </a:ext>
            </a:extLst>
          </p:cNvPr>
          <p:cNvSpPr txBox="1"/>
          <p:nvPr/>
        </p:nvSpPr>
        <p:spPr>
          <a:xfrm>
            <a:off x="8535246" y="2686154"/>
            <a:ext cx="3051630" cy="858033"/>
          </a:xfrm>
          <a:prstGeom prst="rect">
            <a:avLst/>
          </a:prstGeom>
          <a:solidFill>
            <a:srgbClr val="2F5597"/>
          </a:solidFill>
        </p:spPr>
        <p:txBody>
          <a:bodyPr wrap="square" lIns="91440" tIns="45720" rIns="91440" bIns="45720" rtlCol="0" anchor="ctr">
            <a:noAutofit/>
          </a:bodyPr>
          <a:lstStyle/>
          <a:p>
            <a:endParaRPr lang="nl-NL" sz="1400" b="1">
              <a:solidFill>
                <a:schemeClr val="bg1"/>
              </a:solidFill>
              <a:ea typeface="+mn-lt"/>
              <a:cs typeface="+mn-lt"/>
            </a:endParaRPr>
          </a:p>
          <a:p>
            <a:r>
              <a:rPr lang="nl-NL" sz="1400" b="1">
                <a:solidFill>
                  <a:schemeClr val="bg1"/>
                </a:solidFill>
                <a:ea typeface="+mn-lt"/>
                <a:cs typeface="+mn-lt"/>
              </a:rPr>
              <a:t>Plaatsingen (4)</a:t>
            </a:r>
          </a:p>
          <a:p>
            <a:r>
              <a:rPr lang="nl-NL" sz="1400">
                <a:solidFill>
                  <a:schemeClr val="bg1"/>
                </a:solidFill>
                <a:ea typeface="+mn-lt"/>
                <a:cs typeface="+mn-lt"/>
              </a:rPr>
              <a:t>ELV-hoog  (1)</a:t>
            </a:r>
          </a:p>
          <a:p>
            <a:r>
              <a:rPr lang="nl-NL" sz="1400">
                <a:solidFill>
                  <a:schemeClr val="bg1"/>
                </a:solidFill>
                <a:ea typeface="+mn-lt"/>
                <a:cs typeface="+mn-lt"/>
              </a:rPr>
              <a:t>ELV-laag (1)</a:t>
            </a:r>
            <a:endParaRPr lang="nl-NL" sz="1400">
              <a:solidFill>
                <a:schemeClr val="bg1"/>
              </a:solidFill>
            </a:endParaRPr>
          </a:p>
          <a:p>
            <a:r>
              <a:rPr lang="nl-NL" sz="1400">
                <a:solidFill>
                  <a:schemeClr val="bg1"/>
                </a:solidFill>
                <a:ea typeface="+mn-lt"/>
                <a:cs typeface="+mn-lt"/>
              </a:rPr>
              <a:t>WLZ Crisis-PG (2)</a:t>
            </a:r>
          </a:p>
          <a:p>
            <a:endParaRPr lang="nl-NL" sz="1400" b="1">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8535246" y="3905579"/>
            <a:ext cx="3051631" cy="1133475"/>
          </a:xfrm>
          <a:prstGeom prst="rect">
            <a:avLst/>
          </a:prstGeom>
          <a:solidFill>
            <a:schemeClr val="accent1">
              <a:lumMod val="75000"/>
            </a:schemeClr>
          </a:solidFill>
        </p:spPr>
        <p:txBody>
          <a:bodyPr wrap="square" lIns="91440" tIns="45720" rIns="91440" bIns="45720" rtlCol="0" anchor="ctr">
            <a:noAutofit/>
          </a:bodyPr>
          <a:lstStyle/>
          <a:p>
            <a:r>
              <a:rPr lang="nl-NL" sz="1400" b="1">
                <a:solidFill>
                  <a:schemeClr val="bg1"/>
                </a:solidFill>
                <a:ea typeface="+mn-lt"/>
                <a:cs typeface="+mn-lt"/>
              </a:rPr>
              <a:t>Teruggegeven/ geannuleerd (8)</a:t>
            </a:r>
            <a:endParaRPr lang="nl-NL" sz="1400" b="1">
              <a:solidFill>
                <a:schemeClr val="bg1"/>
              </a:solidFill>
              <a:cs typeface="Calibri"/>
            </a:endParaRPr>
          </a:p>
          <a:p>
            <a:r>
              <a:rPr lang="nl-NL" sz="1400">
                <a:solidFill>
                  <a:schemeClr val="bg1"/>
                </a:solidFill>
                <a:ea typeface="+mn-lt"/>
                <a:cs typeface="+mn-lt"/>
              </a:rPr>
              <a:t>Geen bed beschikbaar (3)</a:t>
            </a:r>
          </a:p>
          <a:p>
            <a:r>
              <a:rPr lang="nl-NL" sz="1400">
                <a:solidFill>
                  <a:schemeClr val="bg1"/>
                </a:solidFill>
                <a:ea typeface="+mn-lt"/>
                <a:cs typeface="+mn-lt"/>
              </a:rPr>
              <a:t>Advies gegeven (4)</a:t>
            </a:r>
            <a:endParaRPr lang="nl-NL">
              <a:solidFill>
                <a:schemeClr val="bg1"/>
              </a:solidFill>
            </a:endParaRPr>
          </a:p>
          <a:p>
            <a:r>
              <a:rPr lang="nl-NL" sz="1400">
                <a:solidFill>
                  <a:schemeClr val="bg1"/>
                </a:solidFill>
                <a:ea typeface="+mn-lt"/>
                <a:cs typeface="+mn-lt"/>
              </a:rPr>
              <a:t>Annulering door verwijzer of cliënt (1)</a:t>
            </a:r>
            <a:endParaRPr lang="nl-NL">
              <a:solidFill>
                <a:schemeClr val="bg1"/>
              </a:solidFill>
            </a:endParaRPr>
          </a:p>
          <a:p>
            <a:endParaRPr lang="nl-NL" sz="1400">
              <a:solidFill>
                <a:schemeClr val="bg1"/>
              </a:solidFill>
              <a:ea typeface="+mn-lt"/>
              <a:cs typeface="+mn-lt"/>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1714212"/>
            <a:ext cx="2358024" cy="723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ea typeface="Calibri"/>
                <a:cs typeface="Calibri"/>
              </a:rPr>
              <a:t>In</a:t>
            </a:r>
          </a:p>
        </p:txBody>
      </p:sp>
      <p:sp>
        <p:nvSpPr>
          <p:cNvPr id="3" name="Tekstvak 2">
            <a:extLst>
              <a:ext uri="{FF2B5EF4-FFF2-40B4-BE49-F238E27FC236}">
                <a16:creationId xmlns:a16="http://schemas.microsoft.com/office/drawing/2014/main" id="{5B585549-5A43-D069-C0E6-BC77881EB77C}"/>
              </a:ext>
            </a:extLst>
          </p:cNvPr>
          <p:cNvSpPr txBox="1"/>
          <p:nvPr/>
        </p:nvSpPr>
        <p:spPr>
          <a:xfrm>
            <a:off x="605124" y="268615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7EC8C4"/>
                </a:solidFill>
                <a:ea typeface="Calibri"/>
                <a:cs typeface="Calibri"/>
              </a:rPr>
              <a:t>Geen aanvragen in Q4</a:t>
            </a:r>
            <a:endParaRPr lang="nl-NL" b="1">
              <a:solidFill>
                <a:srgbClr val="7EC8C4"/>
              </a:solidFill>
            </a:endParaRPr>
          </a:p>
        </p:txBody>
      </p:sp>
    </p:spTree>
    <p:extLst>
      <p:ext uri="{BB962C8B-B14F-4D97-AF65-F5344CB8AC3E}">
        <p14:creationId xmlns:p14="http://schemas.microsoft.com/office/powerpoint/2010/main" val="236110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17F0BA5-1227-FB72-460F-755AA8C087BF}"/>
              </a:ext>
            </a:extLst>
          </p:cNvPr>
          <p:cNvSpPr>
            <a:spLocks noGrp="1"/>
          </p:cNvSpPr>
          <p:nvPr>
            <p:ph type="sldNum" sz="quarter" idx="12"/>
          </p:nvPr>
        </p:nvSpPr>
        <p:spPr/>
        <p:txBody>
          <a:bodyPr/>
          <a:lstStyle/>
          <a:p>
            <a:fld id="{D68B3F2B-E202-4376-8508-A508ED334532}" type="slidenum">
              <a:rPr lang="nl-NL" smtClean="0"/>
              <a:t>24</a:t>
            </a:fld>
            <a:endParaRPr lang="nl-NL"/>
          </a:p>
        </p:txBody>
      </p:sp>
      <p:sp>
        <p:nvSpPr>
          <p:cNvPr id="3" name="object 3">
            <a:extLst>
              <a:ext uri="{FF2B5EF4-FFF2-40B4-BE49-F238E27FC236}">
                <a16:creationId xmlns:a16="http://schemas.microsoft.com/office/drawing/2014/main" id="{1AD8A972-9F1C-EB5A-76C9-E1F4601936D5}"/>
              </a:ext>
            </a:extLst>
          </p:cNvPr>
          <p:cNvSpPr/>
          <p:nvPr/>
        </p:nvSpPr>
        <p:spPr>
          <a:xfrm>
            <a:off x="1" y="0"/>
            <a:ext cx="12191999" cy="6937694"/>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a:solidFill>
                <a:srgbClr val="50B3AD"/>
              </a:solidFill>
              <a:cs typeface="Calibri" panose="020F0502020204030204"/>
            </a:endParaRPr>
          </a:p>
        </p:txBody>
      </p:sp>
      <p:sp>
        <p:nvSpPr>
          <p:cNvPr id="4" name="Tekstvak 1">
            <a:extLst>
              <a:ext uri="{FF2B5EF4-FFF2-40B4-BE49-F238E27FC236}">
                <a16:creationId xmlns:a16="http://schemas.microsoft.com/office/drawing/2014/main" id="{235931DF-23C1-195D-395C-2422C9F97C3C}"/>
              </a:ext>
            </a:extLst>
          </p:cNvPr>
          <p:cNvSpPr txBox="1"/>
          <p:nvPr/>
        </p:nvSpPr>
        <p:spPr>
          <a:xfrm>
            <a:off x="6923721" y="5493800"/>
            <a:ext cx="4661647" cy="646331"/>
          </a:xfrm>
          <a:prstGeom prst="rect">
            <a:avLst/>
          </a:prstGeom>
          <a:noFill/>
          <a:ln w="28575">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00400" lvl="8" indent="-914400"/>
            <a:r>
              <a:rPr lang="en-US" sz="3600" b="1">
                <a:solidFill>
                  <a:srgbClr val="50B3AD"/>
                </a:solidFill>
                <a:latin typeface="Calibri"/>
                <a:cs typeface="Calibri"/>
              </a:rPr>
              <a:t>Kwaliteit</a:t>
            </a:r>
          </a:p>
        </p:txBody>
      </p:sp>
      <p:sp>
        <p:nvSpPr>
          <p:cNvPr id="5" name="object 5">
            <a:extLst>
              <a:ext uri="{FF2B5EF4-FFF2-40B4-BE49-F238E27FC236}">
                <a16:creationId xmlns:a16="http://schemas.microsoft.com/office/drawing/2014/main" id="{C543FD7A-AB1A-6493-4E56-D494D325B7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ijdelijke aanduiding voor dianummer 1">
            <a:extLst>
              <a:ext uri="{FF2B5EF4-FFF2-40B4-BE49-F238E27FC236}">
                <a16:creationId xmlns:a16="http://schemas.microsoft.com/office/drawing/2014/main" id="{C7B1FCE7-973D-4807-ED41-81843266B641}"/>
              </a:ext>
            </a:extLst>
          </p:cNvPr>
          <p:cNvSpPr txBox="1">
            <a:spLocks/>
          </p:cNvSpPr>
          <p:nvPr/>
        </p:nvSpPr>
        <p:spPr>
          <a:xfrm>
            <a:off x="8842168" y="6429581"/>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24</a:t>
            </a:fld>
            <a:endParaRPr lang="nl-NL"/>
          </a:p>
        </p:txBody>
      </p:sp>
    </p:spTree>
    <p:extLst>
      <p:ext uri="{BB962C8B-B14F-4D97-AF65-F5344CB8AC3E}">
        <p14:creationId xmlns:p14="http://schemas.microsoft.com/office/powerpoint/2010/main" val="112323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5" y="322607"/>
            <a:ext cx="10250112"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Specialisten Ouderengeneeskunde (SO) achterwacht </a:t>
            </a:r>
            <a:endParaRPr lang="nl-NL">
              <a:solidFill>
                <a:srgbClr val="4CB8B1"/>
              </a:solidFill>
              <a:latin typeface="+mn-lt"/>
              <a:ea typeface="Calibri"/>
              <a:cs typeface="Calibri"/>
            </a:endParaRPr>
          </a:p>
          <a:p>
            <a:endParaRPr lang="nl-NL">
              <a:solidFill>
                <a:srgbClr val="4CB8B1"/>
              </a:solidFill>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3"/>
          <a:stretch>
            <a:fillRect/>
          </a:stretch>
        </p:blipFill>
        <p:spPr>
          <a:xfrm>
            <a:off x="10810875" y="0"/>
            <a:ext cx="1381125" cy="1133475"/>
          </a:xfrm>
          <a:prstGeom prst="rect">
            <a:avLst/>
          </a:prstGeom>
          <a:ln>
            <a:noFill/>
          </a:ln>
        </p:spPr>
      </p:pic>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25</a:t>
            </a:fld>
            <a:endParaRPr lang="nl-NL"/>
          </a:p>
        </p:txBody>
      </p:sp>
      <p:sp>
        <p:nvSpPr>
          <p:cNvPr id="12" name="Tekstvak 11">
            <a:extLst>
              <a:ext uri="{FF2B5EF4-FFF2-40B4-BE49-F238E27FC236}">
                <a16:creationId xmlns:a16="http://schemas.microsoft.com/office/drawing/2014/main" id="{F8ED9B2D-74ED-0E37-6894-DE3D205E7E0E}"/>
              </a:ext>
            </a:extLst>
          </p:cNvPr>
          <p:cNvSpPr txBox="1"/>
          <p:nvPr/>
        </p:nvSpPr>
        <p:spPr>
          <a:xfrm>
            <a:off x="457872" y="3063983"/>
            <a:ext cx="3605347" cy="738664"/>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ea typeface="Calibri"/>
                <a:cs typeface="Calibri"/>
              </a:rPr>
              <a:t>Q2 2024</a:t>
            </a:r>
          </a:p>
          <a:p>
            <a:r>
              <a:rPr lang="nl-NL" sz="1400">
                <a:solidFill>
                  <a:srgbClr val="7EC8C4"/>
                </a:solidFill>
                <a:ea typeface="Calibri"/>
                <a:cs typeface="Calibri"/>
              </a:rPr>
              <a:t>SO achterwacht geraadpleegd: 19</a:t>
            </a:r>
          </a:p>
          <a:p>
            <a:r>
              <a:rPr lang="nl-NL" sz="1400">
                <a:solidFill>
                  <a:srgbClr val="7EC8C4"/>
                </a:solidFill>
                <a:ea typeface="Calibri"/>
                <a:cs typeface="Calibri"/>
              </a:rPr>
              <a:t>Consult huisarts met SO:     4</a:t>
            </a:r>
          </a:p>
        </p:txBody>
      </p:sp>
      <p:sp>
        <p:nvSpPr>
          <p:cNvPr id="3" name="Rechthoek 2">
            <a:extLst>
              <a:ext uri="{FF2B5EF4-FFF2-40B4-BE49-F238E27FC236}">
                <a16:creationId xmlns:a16="http://schemas.microsoft.com/office/drawing/2014/main" id="{CF93D95A-9114-DF04-F22D-0396B81F4C4C}"/>
              </a:ext>
            </a:extLst>
          </p:cNvPr>
          <p:cNvSpPr/>
          <p:nvPr/>
        </p:nvSpPr>
        <p:spPr>
          <a:xfrm>
            <a:off x="4254500" y="3543300"/>
            <a:ext cx="5715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kleding, overdekt&#10;&#10;Automatisch gegenereerde beschrijving">
            <a:extLst>
              <a:ext uri="{FF2B5EF4-FFF2-40B4-BE49-F238E27FC236}">
                <a16:creationId xmlns:a16="http://schemas.microsoft.com/office/drawing/2014/main" id="{4C90C193-F487-14B5-4760-824BBF4F9894}"/>
              </a:ext>
            </a:extLst>
          </p:cNvPr>
          <p:cNvPicPr>
            <a:picLocks noChangeAspect="1"/>
          </p:cNvPicPr>
          <p:nvPr/>
        </p:nvPicPr>
        <p:blipFill>
          <a:blip r:embed="rId4"/>
          <a:stretch>
            <a:fillRect/>
          </a:stretch>
        </p:blipFill>
        <p:spPr>
          <a:xfrm>
            <a:off x="4915694" y="1882613"/>
            <a:ext cx="5786438" cy="3821908"/>
          </a:xfrm>
          <a:prstGeom prst="rect">
            <a:avLst/>
          </a:prstGeom>
        </p:spPr>
      </p:pic>
      <p:sp>
        <p:nvSpPr>
          <p:cNvPr id="4" name="Tekstvak 3">
            <a:extLst>
              <a:ext uri="{FF2B5EF4-FFF2-40B4-BE49-F238E27FC236}">
                <a16:creationId xmlns:a16="http://schemas.microsoft.com/office/drawing/2014/main" id="{7D7B78BE-524E-02AD-04EA-D0EF61FD6339}"/>
              </a:ext>
            </a:extLst>
          </p:cNvPr>
          <p:cNvSpPr txBox="1"/>
          <p:nvPr/>
        </p:nvSpPr>
        <p:spPr>
          <a:xfrm>
            <a:off x="457873" y="4024791"/>
            <a:ext cx="3605347" cy="738664"/>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ea typeface="Calibri"/>
                <a:cs typeface="Calibri"/>
              </a:rPr>
              <a:t>Q1 2024</a:t>
            </a:r>
          </a:p>
          <a:p>
            <a:r>
              <a:rPr lang="nl-NL" sz="1400">
                <a:solidFill>
                  <a:srgbClr val="7EC8C4"/>
                </a:solidFill>
                <a:ea typeface="Calibri"/>
                <a:cs typeface="Calibri"/>
              </a:rPr>
              <a:t>SO achterwacht geraadpleegd: 7</a:t>
            </a:r>
          </a:p>
          <a:p>
            <a:r>
              <a:rPr lang="nl-NL" sz="1400">
                <a:solidFill>
                  <a:srgbClr val="7EC8C4"/>
                </a:solidFill>
                <a:ea typeface="Calibri"/>
                <a:cs typeface="Calibri"/>
              </a:rPr>
              <a:t>Consult huisarts met SO:     0</a:t>
            </a:r>
          </a:p>
        </p:txBody>
      </p:sp>
      <p:sp>
        <p:nvSpPr>
          <p:cNvPr id="6" name="Tekstvak 5">
            <a:extLst>
              <a:ext uri="{FF2B5EF4-FFF2-40B4-BE49-F238E27FC236}">
                <a16:creationId xmlns:a16="http://schemas.microsoft.com/office/drawing/2014/main" id="{95FEEE03-670B-E2FC-B3C4-AC904024D531}"/>
              </a:ext>
            </a:extLst>
          </p:cNvPr>
          <p:cNvSpPr txBox="1"/>
          <p:nvPr/>
        </p:nvSpPr>
        <p:spPr>
          <a:xfrm>
            <a:off x="457873" y="5013379"/>
            <a:ext cx="3605347" cy="1600438"/>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cs typeface="Calibri"/>
              </a:rPr>
              <a:t>In Q1 is er binnen het team aandacht gevraagd voor het laagdrempelig consulteren van de achterwacht SO. Dit heeft tot een toename van het aantal consulten geleid in Q2 en Q3. In Q4 was een daling zichtbaar ten opzichte van Q3. Het aantal consulten van de huisarts met de SO was het hoogst in Q3.</a:t>
            </a:r>
          </a:p>
        </p:txBody>
      </p:sp>
      <p:sp>
        <p:nvSpPr>
          <p:cNvPr id="7" name="Tekstvak 6">
            <a:extLst>
              <a:ext uri="{FF2B5EF4-FFF2-40B4-BE49-F238E27FC236}">
                <a16:creationId xmlns:a16="http://schemas.microsoft.com/office/drawing/2014/main" id="{D4D7397D-A8C6-4D8B-A61D-EE7C3E779A29}"/>
              </a:ext>
            </a:extLst>
          </p:cNvPr>
          <p:cNvSpPr txBox="1"/>
          <p:nvPr/>
        </p:nvSpPr>
        <p:spPr>
          <a:xfrm>
            <a:off x="457871" y="1159160"/>
            <a:ext cx="3605347" cy="738664"/>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ea typeface="Calibri"/>
                <a:cs typeface="Calibri"/>
              </a:rPr>
              <a:t>Q4 2024</a:t>
            </a:r>
          </a:p>
          <a:p>
            <a:r>
              <a:rPr lang="nl-NL" sz="1400">
                <a:solidFill>
                  <a:srgbClr val="7EC8C4"/>
                </a:solidFill>
                <a:ea typeface="Calibri"/>
                <a:cs typeface="Calibri"/>
              </a:rPr>
              <a:t>SO achterwacht geraadpleegd: 17</a:t>
            </a:r>
          </a:p>
          <a:p>
            <a:r>
              <a:rPr lang="nl-NL" sz="1400">
                <a:solidFill>
                  <a:srgbClr val="7EC8C4"/>
                </a:solidFill>
                <a:ea typeface="Calibri"/>
                <a:cs typeface="Calibri"/>
              </a:rPr>
              <a:t>Consult huisarts met SO:     2</a:t>
            </a:r>
          </a:p>
        </p:txBody>
      </p:sp>
      <p:sp>
        <p:nvSpPr>
          <p:cNvPr id="9" name="Tekstvak 8">
            <a:extLst>
              <a:ext uri="{FF2B5EF4-FFF2-40B4-BE49-F238E27FC236}">
                <a16:creationId xmlns:a16="http://schemas.microsoft.com/office/drawing/2014/main" id="{4AC96C8C-793E-196F-8905-C7672911C277}"/>
              </a:ext>
            </a:extLst>
          </p:cNvPr>
          <p:cNvSpPr txBox="1"/>
          <p:nvPr/>
        </p:nvSpPr>
        <p:spPr>
          <a:xfrm>
            <a:off x="457871" y="2124065"/>
            <a:ext cx="3605347" cy="738664"/>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ea typeface="Calibri"/>
                <a:cs typeface="Calibri"/>
              </a:rPr>
              <a:t>Q3 2024</a:t>
            </a:r>
          </a:p>
          <a:p>
            <a:r>
              <a:rPr lang="nl-NL" sz="1400">
                <a:solidFill>
                  <a:srgbClr val="7EC8C4"/>
                </a:solidFill>
                <a:ea typeface="Calibri"/>
                <a:cs typeface="Calibri"/>
              </a:rPr>
              <a:t>SO achterwacht geraadpleegd: 26</a:t>
            </a:r>
          </a:p>
          <a:p>
            <a:r>
              <a:rPr lang="nl-NL" sz="1400">
                <a:solidFill>
                  <a:srgbClr val="7EC8C4"/>
                </a:solidFill>
                <a:ea typeface="Calibri"/>
                <a:cs typeface="Calibri"/>
              </a:rPr>
              <a:t>Consult huisarts met SO:     12</a:t>
            </a:r>
          </a:p>
        </p:txBody>
      </p:sp>
    </p:spTree>
    <p:extLst>
      <p:ext uri="{BB962C8B-B14F-4D97-AF65-F5344CB8AC3E}">
        <p14:creationId xmlns:p14="http://schemas.microsoft.com/office/powerpoint/2010/main" val="176379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BC9ECFC0-6452-DBCC-4049-CAAE840B4DD7}"/>
              </a:ext>
            </a:extLst>
          </p:cNvPr>
          <p:cNvPicPr>
            <a:picLocks noChangeAspect="1"/>
          </p:cNvPicPr>
          <p:nvPr/>
        </p:nvPicPr>
        <p:blipFill rotWithShape="1">
          <a:blip r:embed="rId2"/>
          <a:srcRect t="19"/>
          <a:stretch/>
        </p:blipFill>
        <p:spPr>
          <a:xfrm>
            <a:off x="0" y="1282"/>
            <a:ext cx="12198685" cy="6856718"/>
          </a:xfrm>
          <a:prstGeom prst="rect">
            <a:avLst/>
          </a:prstGeom>
        </p:spPr>
      </p:pic>
      <p:sp>
        <p:nvSpPr>
          <p:cNvPr id="2" name="Tijdelijke aanduiding voor dianummer 1">
            <a:extLst>
              <a:ext uri="{FF2B5EF4-FFF2-40B4-BE49-F238E27FC236}">
                <a16:creationId xmlns:a16="http://schemas.microsoft.com/office/drawing/2014/main" id="{6D34D74C-862E-C70D-5323-BB90CA8A820A}"/>
              </a:ext>
            </a:extLst>
          </p:cNvPr>
          <p:cNvSpPr>
            <a:spLocks noGrp="1"/>
          </p:cNvSpPr>
          <p:nvPr>
            <p:ph type="sldNum" sz="quarter" idx="12"/>
          </p:nvPr>
        </p:nvSpPr>
        <p:spPr>
          <a:xfrm>
            <a:off x="8610600" y="6356350"/>
            <a:ext cx="2743200" cy="365125"/>
          </a:xfrm>
        </p:spPr>
        <p:txBody>
          <a:bodyPr>
            <a:normAutofit/>
          </a:bodyPr>
          <a:lstStyle/>
          <a:p>
            <a:pPr>
              <a:spcAft>
                <a:spcPts val="600"/>
              </a:spcAft>
            </a:pPr>
            <a:fld id="{D68B3F2B-E202-4376-8508-A508ED334532}" type="slidenum">
              <a:rPr lang="nl-NL">
                <a:solidFill>
                  <a:srgbClr val="FFFFFF"/>
                </a:solidFill>
              </a:rPr>
              <a:pPr>
                <a:spcAft>
                  <a:spcPts val="600"/>
                </a:spcAft>
              </a:pPr>
              <a:t>26</a:t>
            </a:fld>
            <a:endParaRPr lang="nl-NL">
              <a:solidFill>
                <a:srgbClr val="FFFFFF"/>
              </a:solidFill>
            </a:endParaRPr>
          </a:p>
        </p:txBody>
      </p:sp>
      <p:sp>
        <p:nvSpPr>
          <p:cNvPr id="6" name="Tekstvak 5">
            <a:extLst>
              <a:ext uri="{FF2B5EF4-FFF2-40B4-BE49-F238E27FC236}">
                <a16:creationId xmlns:a16="http://schemas.microsoft.com/office/drawing/2014/main" id="{7EA57ABA-1119-3809-9D78-FF5BF0A3C837}"/>
              </a:ext>
            </a:extLst>
          </p:cNvPr>
          <p:cNvSpPr txBox="1"/>
          <p:nvPr/>
        </p:nvSpPr>
        <p:spPr>
          <a:xfrm>
            <a:off x="5155871" y="207817"/>
            <a:ext cx="57722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b="1">
                <a:solidFill>
                  <a:srgbClr val="4CB8B1"/>
                </a:solidFill>
                <a:cs typeface="Calibri"/>
              </a:rPr>
              <a:t>Continu verbeteren</a:t>
            </a:r>
          </a:p>
        </p:txBody>
      </p:sp>
      <p:pic>
        <p:nvPicPr>
          <p:cNvPr id="7" name="Afbeelding 8">
            <a:extLst>
              <a:ext uri="{FF2B5EF4-FFF2-40B4-BE49-F238E27FC236}">
                <a16:creationId xmlns:a16="http://schemas.microsoft.com/office/drawing/2014/main" id="{02A48CF3-2715-43E9-A1BF-DCBED6710985}"/>
              </a:ext>
            </a:extLst>
          </p:cNvPr>
          <p:cNvPicPr>
            <a:picLocks noChangeAspect="1"/>
          </p:cNvPicPr>
          <p:nvPr/>
        </p:nvPicPr>
        <p:blipFill>
          <a:blip r:embed="rId3"/>
          <a:stretch>
            <a:fillRect/>
          </a:stretch>
        </p:blipFill>
        <p:spPr>
          <a:xfrm>
            <a:off x="10821953" y="-2474"/>
            <a:ext cx="1381125" cy="1143000"/>
          </a:xfrm>
          <a:prstGeom prst="rect">
            <a:avLst/>
          </a:prstGeom>
        </p:spPr>
      </p:pic>
      <p:sp>
        <p:nvSpPr>
          <p:cNvPr id="5" name="Tijdelijke aanduiding voor dianummer 1">
            <a:extLst>
              <a:ext uri="{FF2B5EF4-FFF2-40B4-BE49-F238E27FC236}">
                <a16:creationId xmlns:a16="http://schemas.microsoft.com/office/drawing/2014/main" id="{A9F2964D-9C6A-C8B7-63AC-91BF3DEDF817}"/>
              </a:ext>
            </a:extLst>
          </p:cNvPr>
          <p:cNvSpPr txBox="1">
            <a:spLocks/>
          </p:cNvSpPr>
          <p:nvPr/>
        </p:nvSpPr>
        <p:spPr>
          <a:xfrm>
            <a:off x="8673935" y="636030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26</a:t>
            </a:fld>
            <a:endParaRPr lang="nl-NL"/>
          </a:p>
        </p:txBody>
      </p:sp>
      <p:sp>
        <p:nvSpPr>
          <p:cNvPr id="10" name="Tekstvak 9">
            <a:extLst>
              <a:ext uri="{FF2B5EF4-FFF2-40B4-BE49-F238E27FC236}">
                <a16:creationId xmlns:a16="http://schemas.microsoft.com/office/drawing/2014/main" id="{CD9AE667-E8A4-C935-7D7C-DAC632E7B0BA}"/>
              </a:ext>
            </a:extLst>
          </p:cNvPr>
          <p:cNvSpPr txBox="1"/>
          <p:nvPr/>
        </p:nvSpPr>
        <p:spPr>
          <a:xfrm>
            <a:off x="5591662" y="971756"/>
            <a:ext cx="5516033"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400">
              <a:solidFill>
                <a:srgbClr val="0070C0"/>
              </a:solidFill>
              <a:cs typeface="Calibri"/>
            </a:endParaRPr>
          </a:p>
          <a:p>
            <a:pPr marL="285750" indent="-285750">
              <a:buFont typeface="Arial"/>
              <a:buChar char="•"/>
            </a:pPr>
            <a:r>
              <a:rPr lang="nl-NL" sz="1400">
                <a:solidFill>
                  <a:srgbClr val="0070C0"/>
                </a:solidFill>
                <a:ea typeface="Calibri"/>
                <a:cs typeface="Calibri"/>
              </a:rPr>
              <a:t>Er zijn een aantal werkbezoeken geweest bij VVT partners om de samenwerking te evalueren. Bezoek aan ZCC door VVT partners wordt gepland.</a:t>
            </a:r>
          </a:p>
          <a:p>
            <a:endParaRPr lang="nl-NL" sz="14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400">
                <a:solidFill>
                  <a:srgbClr val="0070C0"/>
                </a:solidFill>
                <a:latin typeface="Calibri"/>
                <a:ea typeface="Calibri"/>
                <a:cs typeface="Times New Roman"/>
              </a:rPr>
              <a:t>De zorgbemiddelaars hebben hun stage in een huisartsenpraktijk in IJsselstein afgerond.</a:t>
            </a:r>
            <a:endParaRPr lang="nl-NL" sz="1400">
              <a:solidFill>
                <a:srgbClr val="0070C0"/>
              </a:solidFill>
              <a:latin typeface="Calibri" panose="020F0502020204030204" pitchFamily="34" charset="0"/>
              <a:ea typeface="Calibri" panose="020F0502020204030204" pitchFamily="34" charset="0"/>
              <a:cs typeface="Times New Roman"/>
            </a:endParaRPr>
          </a:p>
          <a:p>
            <a:pPr marL="285750" indent="-285750">
              <a:buFont typeface="Arial" panose="020B0604020202020204" pitchFamily="34" charset="0"/>
              <a:buChar char="•"/>
            </a:pPr>
            <a:endParaRPr lang="nl-NL" sz="1400">
              <a:solidFill>
                <a:srgbClr val="0070C0"/>
              </a:solidFill>
              <a:latin typeface="Calibri" panose="020F0502020204030204" pitchFamily="34" charset="0"/>
              <a:ea typeface="Calibri" panose="020F0502020204030204" pitchFamily="34" charset="0"/>
              <a:cs typeface="Times New Roman"/>
            </a:endParaRPr>
          </a:p>
          <a:p>
            <a:pPr marL="285750" indent="-285750">
              <a:buFont typeface="Arial" panose="020B0604020202020204" pitchFamily="34" charset="0"/>
              <a:buChar char="•"/>
            </a:pPr>
            <a:r>
              <a:rPr lang="nl-NL" sz="1400">
                <a:solidFill>
                  <a:srgbClr val="0070C0"/>
                </a:solidFill>
                <a:latin typeface="Calibri"/>
                <a:ea typeface="Calibri"/>
                <a:cs typeface="Times New Roman"/>
              </a:rPr>
              <a:t>In Q4 2024 is volgens afspraak een multidisciplinaire casuïstiekavond georganiseerd vanuit het ZCC Midden-Nederland, waarbij onder meer team Zorgbemiddeling, huisartsen, centralisten van de meldkamer ambulancezorg en Specialisten Ouderengeneeskunde aanwezig waren.</a:t>
            </a:r>
          </a:p>
        </p:txBody>
      </p:sp>
    </p:spTree>
    <p:extLst>
      <p:ext uri="{BB962C8B-B14F-4D97-AF65-F5344CB8AC3E}">
        <p14:creationId xmlns:p14="http://schemas.microsoft.com/office/powerpoint/2010/main" val="1060222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0C5FB344-2359-345E-9575-DF0EE6845B09}"/>
              </a:ext>
            </a:extLst>
          </p:cNvPr>
          <p:cNvSpPr/>
          <p:nvPr/>
        </p:nvSpPr>
        <p:spPr>
          <a:xfrm>
            <a:off x="0" y="0"/>
            <a:ext cx="12192000" cy="6858000"/>
          </a:xfrm>
          <a:custGeom>
            <a:avLst/>
            <a:gdLst/>
            <a:ahLst/>
            <a:cxnLst/>
            <a:rect l="l" t="t" r="r" b="b"/>
            <a:pathLst>
              <a:path w="12192000" h="6857998">
                <a:moveTo>
                  <a:pt x="12192000" y="6857998"/>
                </a:moveTo>
                <a:lnTo>
                  <a:pt x="12192000" y="0"/>
                </a:lnTo>
                <a:lnTo>
                  <a:pt x="0" y="0"/>
                </a:lnTo>
                <a:lnTo>
                  <a:pt x="0" y="6857998"/>
                </a:lnTo>
                <a:lnTo>
                  <a:pt x="12192000" y="6857998"/>
                </a:lnTo>
                <a:close/>
              </a:path>
            </a:pathLst>
          </a:custGeom>
          <a:solidFill>
            <a:srgbClr val="12499B"/>
          </a:solid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4" name="object 5">
            <a:extLst>
              <a:ext uri="{FF2B5EF4-FFF2-40B4-BE49-F238E27FC236}">
                <a16:creationId xmlns:a16="http://schemas.microsoft.com/office/drawing/2014/main" id="{794943EA-823C-D2FB-E552-662F07BC0E27}"/>
              </a:ext>
            </a:extLst>
          </p:cNvPr>
          <p:cNvSpPr/>
          <p:nvPr/>
        </p:nvSpPr>
        <p:spPr>
          <a:xfrm>
            <a:off x="10420350" y="476250"/>
            <a:ext cx="933450" cy="933450"/>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4">
            <a:extLst>
              <a:ext uri="{FF2B5EF4-FFF2-40B4-BE49-F238E27FC236}">
                <a16:creationId xmlns:a16="http://schemas.microsoft.com/office/drawing/2014/main" id="{1BF89027-40C7-626E-A120-E0B26494C4E6}"/>
              </a:ext>
            </a:extLst>
          </p:cNvPr>
          <p:cNvSpPr/>
          <p:nvPr/>
        </p:nvSpPr>
        <p:spPr>
          <a:xfrm>
            <a:off x="2905125" y="4819090"/>
            <a:ext cx="6381750" cy="1362075"/>
          </a:xfrm>
          <a:prstGeom prst="rect">
            <a:avLst/>
          </a:prstGeom>
          <a:blipFill>
            <a:blip r:embed="rId3"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kstvak 6">
            <a:extLst>
              <a:ext uri="{FF2B5EF4-FFF2-40B4-BE49-F238E27FC236}">
                <a16:creationId xmlns:a16="http://schemas.microsoft.com/office/drawing/2014/main" id="{D1BE70D6-79AF-02D5-A281-D4E6A05E9DF5}"/>
              </a:ext>
            </a:extLst>
          </p:cNvPr>
          <p:cNvSpPr txBox="1"/>
          <p:nvPr/>
        </p:nvSpPr>
        <p:spPr>
          <a:xfrm>
            <a:off x="1560286" y="2648857"/>
            <a:ext cx="87897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cs typeface="Calibri"/>
              </a:rPr>
              <a:t>Samen voor de juiste zorg op de juiste plek!</a:t>
            </a:r>
            <a:endParaRPr lang="nl-NL" sz="3600"/>
          </a:p>
        </p:txBody>
      </p:sp>
      <p:sp>
        <p:nvSpPr>
          <p:cNvPr id="5" name="Tijdelijke aanduiding voor dianummer 4">
            <a:extLst>
              <a:ext uri="{FF2B5EF4-FFF2-40B4-BE49-F238E27FC236}">
                <a16:creationId xmlns:a16="http://schemas.microsoft.com/office/drawing/2014/main" id="{93E0C38A-C33C-26FB-69B0-6F1A70A68376}"/>
              </a:ext>
            </a:extLst>
          </p:cNvPr>
          <p:cNvSpPr>
            <a:spLocks noGrp="1"/>
          </p:cNvSpPr>
          <p:nvPr>
            <p:ph type="sldNum" sz="quarter" idx="12"/>
          </p:nvPr>
        </p:nvSpPr>
        <p:spPr/>
        <p:txBody>
          <a:bodyPr/>
          <a:lstStyle/>
          <a:p>
            <a:fld id="{D68B3F2B-E202-4376-8508-A508ED334532}" type="slidenum">
              <a:rPr lang="nl-NL" smtClean="0"/>
              <a:t>27</a:t>
            </a:fld>
            <a:endParaRPr lang="nl-NL"/>
          </a:p>
        </p:txBody>
      </p:sp>
    </p:spTree>
    <p:extLst>
      <p:ext uri="{BB962C8B-B14F-4D97-AF65-F5344CB8AC3E}">
        <p14:creationId xmlns:p14="http://schemas.microsoft.com/office/powerpoint/2010/main" val="402032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1440940-9C09-3D4B-40C8-046A69BC41E0}"/>
              </a:ext>
            </a:extLst>
          </p:cNvPr>
          <p:cNvSpPr/>
          <p:nvPr/>
        </p:nvSpPr>
        <p:spPr>
          <a:xfrm>
            <a:off x="1" y="-36284"/>
            <a:ext cx="12191999" cy="6930567"/>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6" name="object 4">
            <a:extLst>
              <a:ext uri="{FF2B5EF4-FFF2-40B4-BE49-F238E27FC236}">
                <a16:creationId xmlns:a16="http://schemas.microsoft.com/office/drawing/2014/main" id="{185FF736-2465-B724-AE4F-BB3110DEED18}"/>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57AE9C6E-90B7-EFD1-5DA8-3A72569573D6}"/>
              </a:ext>
            </a:extLst>
          </p:cNvPr>
          <p:cNvSpPr>
            <a:spLocks noGrp="1"/>
          </p:cNvSpPr>
          <p:nvPr>
            <p:ph type="sldNum" sz="quarter" idx="12"/>
          </p:nvPr>
        </p:nvSpPr>
        <p:spPr/>
        <p:txBody>
          <a:bodyPr/>
          <a:lstStyle/>
          <a:p>
            <a:r>
              <a:rPr lang="nl-NL"/>
              <a:t>3</a:t>
            </a:r>
          </a:p>
        </p:txBody>
      </p:sp>
      <p:pic>
        <p:nvPicPr>
          <p:cNvPr id="4" name="Afbeelding 3" descr="Afbeelding met tekst, Lettertype, schermopname, Graphics&#10;&#10;Automatisch gegenereerde beschrijving">
            <a:extLst>
              <a:ext uri="{FF2B5EF4-FFF2-40B4-BE49-F238E27FC236}">
                <a16:creationId xmlns:a16="http://schemas.microsoft.com/office/drawing/2014/main" id="{F1496B70-66B4-F5D6-3047-6ED105CB01BA}"/>
              </a:ext>
            </a:extLst>
          </p:cNvPr>
          <p:cNvPicPr>
            <a:picLocks noChangeAspect="1"/>
          </p:cNvPicPr>
          <p:nvPr/>
        </p:nvPicPr>
        <p:blipFill>
          <a:blip r:embed="rId3"/>
          <a:stretch>
            <a:fillRect/>
          </a:stretch>
        </p:blipFill>
        <p:spPr>
          <a:xfrm>
            <a:off x="4772025" y="4734524"/>
            <a:ext cx="7219950" cy="1703778"/>
          </a:xfrm>
          <a:prstGeom prst="rect">
            <a:avLst/>
          </a:prstGeom>
        </p:spPr>
      </p:pic>
    </p:spTree>
    <p:extLst>
      <p:ext uri="{BB962C8B-B14F-4D97-AF65-F5344CB8AC3E}">
        <p14:creationId xmlns:p14="http://schemas.microsoft.com/office/powerpoint/2010/main" val="31553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aantallen &amp; indicaties </a:t>
            </a:r>
          </a:p>
        </p:txBody>
      </p:sp>
      <p:pic>
        <p:nvPicPr>
          <p:cNvPr id="10" name="Afbeelding 9">
            <a:extLst>
              <a:ext uri="{FF2B5EF4-FFF2-40B4-BE49-F238E27FC236}">
                <a16:creationId xmlns:a16="http://schemas.microsoft.com/office/drawing/2014/main" id="{51AB8B25-789A-50F8-5743-373C53280728}"/>
              </a:ext>
            </a:extLst>
          </p:cNvPr>
          <p:cNvPicPr>
            <a:picLocks noChangeAspect="1"/>
          </p:cNvPicPr>
          <p:nvPr/>
        </p:nvPicPr>
        <p:blipFill>
          <a:blip r:embed="rId3"/>
          <a:stretch>
            <a:fillRect/>
          </a:stretch>
        </p:blipFill>
        <p:spPr>
          <a:xfrm>
            <a:off x="10607147" y="94519"/>
            <a:ext cx="1381125" cy="1133475"/>
          </a:xfrm>
          <a:prstGeom prst="rect">
            <a:avLst/>
          </a:prstGeom>
          <a:ln>
            <a:noFill/>
          </a:ln>
        </p:spPr>
      </p:pic>
      <p:sp>
        <p:nvSpPr>
          <p:cNvPr id="4" name="Tijdelijke aanduiding voor dianummer 3">
            <a:extLst>
              <a:ext uri="{FF2B5EF4-FFF2-40B4-BE49-F238E27FC236}">
                <a16:creationId xmlns:a16="http://schemas.microsoft.com/office/drawing/2014/main" id="{4AAD1759-F8F5-AFEC-4773-62EB3E84A23A}"/>
              </a:ext>
            </a:extLst>
          </p:cNvPr>
          <p:cNvSpPr>
            <a:spLocks noGrp="1"/>
          </p:cNvSpPr>
          <p:nvPr>
            <p:ph type="sldNum" sz="quarter" idx="12"/>
          </p:nvPr>
        </p:nvSpPr>
        <p:spPr>
          <a:xfrm>
            <a:off x="8525933" y="6345767"/>
            <a:ext cx="2743200" cy="365125"/>
          </a:xfrm>
        </p:spPr>
        <p:txBody>
          <a:bodyPr/>
          <a:lstStyle/>
          <a:p>
            <a:fld id="{D68B3F2B-E202-4376-8508-A508ED334532}" type="slidenum">
              <a:rPr lang="nl-NL" smtClean="0"/>
              <a:t>4</a:t>
            </a:fld>
            <a:endParaRPr lang="nl-NL"/>
          </a:p>
        </p:txBody>
      </p:sp>
      <p:sp>
        <p:nvSpPr>
          <p:cNvPr id="13" name="Tekstvak 12">
            <a:extLst>
              <a:ext uri="{FF2B5EF4-FFF2-40B4-BE49-F238E27FC236}">
                <a16:creationId xmlns:a16="http://schemas.microsoft.com/office/drawing/2014/main" id="{92A975AB-10E7-33D6-1AAA-274473D7D2F5}"/>
              </a:ext>
            </a:extLst>
          </p:cNvPr>
          <p:cNvSpPr txBox="1"/>
          <p:nvPr/>
        </p:nvSpPr>
        <p:spPr>
          <a:xfrm>
            <a:off x="8408233" y="1705916"/>
            <a:ext cx="2127052" cy="858033"/>
          </a:xfrm>
          <a:prstGeom prst="rect">
            <a:avLst/>
          </a:prstGeom>
          <a:solidFill>
            <a:schemeClr val="accent1">
              <a:lumMod val="75000"/>
            </a:schemeClr>
          </a:solidFill>
        </p:spPr>
        <p:txBody>
          <a:bodyPr wrap="square" lIns="91440" tIns="45720" rIns="91440" bIns="45720" rtlCol="0" anchor="ctr">
            <a:noAutofit/>
          </a:bodyPr>
          <a:lstStyle/>
          <a:p>
            <a:pPr algn="ctr"/>
            <a:r>
              <a:rPr lang="nl-NL">
                <a:solidFill>
                  <a:schemeClr val="bg1"/>
                </a:solidFill>
              </a:rPr>
              <a:t>Totaal Q4 2024</a:t>
            </a:r>
            <a:endParaRPr lang="nl-NL">
              <a:solidFill>
                <a:schemeClr val="bg1"/>
              </a:solidFill>
              <a:cs typeface="Calibri"/>
            </a:endParaRPr>
          </a:p>
          <a:p>
            <a:pPr algn="ctr"/>
            <a:r>
              <a:rPr lang="nl-NL" b="1">
                <a:solidFill>
                  <a:schemeClr val="bg1"/>
                </a:solidFill>
              </a:rPr>
              <a:t>519 aanvragen</a:t>
            </a:r>
            <a:endParaRPr lang="nl-NL" b="1">
              <a:solidFill>
                <a:schemeClr val="bg1"/>
              </a:solidFill>
              <a:ea typeface="Calibri" panose="020F0502020204030204"/>
              <a:cs typeface="Calibri" panose="020F0502020204030204"/>
            </a:endParaRPr>
          </a:p>
        </p:txBody>
      </p:sp>
      <p:sp>
        <p:nvSpPr>
          <p:cNvPr id="14" name="Tekstvak 13">
            <a:extLst>
              <a:ext uri="{FF2B5EF4-FFF2-40B4-BE49-F238E27FC236}">
                <a16:creationId xmlns:a16="http://schemas.microsoft.com/office/drawing/2014/main" id="{96E3B469-FA6C-965C-D81B-84777F1BB2CE}"/>
              </a:ext>
            </a:extLst>
          </p:cNvPr>
          <p:cNvSpPr txBox="1"/>
          <p:nvPr/>
        </p:nvSpPr>
        <p:spPr>
          <a:xfrm>
            <a:off x="6024138" y="1723413"/>
            <a:ext cx="2127052" cy="858033"/>
          </a:xfrm>
          <a:prstGeom prst="rect">
            <a:avLst/>
          </a:prstGeom>
          <a:solidFill>
            <a:srgbClr val="7EC8C4"/>
          </a:solidFill>
        </p:spPr>
        <p:txBody>
          <a:bodyPr wrap="square" lIns="91440" tIns="45720" rIns="91440" bIns="45720" rtlCol="0" anchor="ctr">
            <a:noAutofit/>
          </a:bodyPr>
          <a:lstStyle/>
          <a:p>
            <a:pPr algn="ctr"/>
            <a:r>
              <a:rPr lang="nl-NL">
                <a:solidFill>
                  <a:schemeClr val="bg1"/>
                </a:solidFill>
              </a:rPr>
              <a:t>Totaal Q3 2024</a:t>
            </a:r>
            <a:endParaRPr lang="nl-NL">
              <a:solidFill>
                <a:schemeClr val="bg1"/>
              </a:solidFill>
              <a:cs typeface="Calibri"/>
            </a:endParaRPr>
          </a:p>
          <a:p>
            <a:pPr algn="ctr"/>
            <a:r>
              <a:rPr lang="nl-NL">
                <a:solidFill>
                  <a:schemeClr val="bg1"/>
                </a:solidFill>
              </a:rPr>
              <a:t>467 aanvragen</a:t>
            </a:r>
            <a:endParaRPr lang="nl-NL">
              <a:solidFill>
                <a:schemeClr val="bg1"/>
              </a:solidFill>
              <a:ea typeface="Calibri" panose="020F0502020204030204"/>
              <a:cs typeface="Calibri" panose="020F0502020204030204"/>
            </a:endParaRPr>
          </a:p>
        </p:txBody>
      </p:sp>
      <p:sp>
        <p:nvSpPr>
          <p:cNvPr id="18" name="Rechthoek 17">
            <a:extLst>
              <a:ext uri="{FF2B5EF4-FFF2-40B4-BE49-F238E27FC236}">
                <a16:creationId xmlns:a16="http://schemas.microsoft.com/office/drawing/2014/main" id="{BC010B47-FB65-E094-1F66-090CD87F1701}"/>
              </a:ext>
            </a:extLst>
          </p:cNvPr>
          <p:cNvSpPr/>
          <p:nvPr/>
        </p:nvSpPr>
        <p:spPr>
          <a:xfrm>
            <a:off x="566441" y="1474435"/>
            <a:ext cx="3811349" cy="483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schermopname, nummer, Lettertype&#10;&#10;Automatisch gegenereerde beschrijving">
            <a:extLst>
              <a:ext uri="{FF2B5EF4-FFF2-40B4-BE49-F238E27FC236}">
                <a16:creationId xmlns:a16="http://schemas.microsoft.com/office/drawing/2014/main" id="{B2626E81-C948-F449-301F-5315EC133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18" y="1338036"/>
            <a:ext cx="4742296" cy="2705786"/>
          </a:xfrm>
          <a:prstGeom prst="rect">
            <a:avLst/>
          </a:prstGeom>
        </p:spPr>
      </p:pic>
      <p:sp>
        <p:nvSpPr>
          <p:cNvPr id="7" name="Tekstvak 6">
            <a:extLst>
              <a:ext uri="{FF2B5EF4-FFF2-40B4-BE49-F238E27FC236}">
                <a16:creationId xmlns:a16="http://schemas.microsoft.com/office/drawing/2014/main" id="{3E5AB296-7D07-C316-0B20-6BFF40A2A047}"/>
              </a:ext>
            </a:extLst>
          </p:cNvPr>
          <p:cNvSpPr txBox="1"/>
          <p:nvPr/>
        </p:nvSpPr>
        <p:spPr>
          <a:xfrm>
            <a:off x="2888713" y="4574778"/>
            <a:ext cx="2127052" cy="858033"/>
          </a:xfrm>
          <a:prstGeom prst="rect">
            <a:avLst/>
          </a:prstGeom>
          <a:solidFill>
            <a:schemeClr val="accent1">
              <a:lumMod val="75000"/>
            </a:schemeClr>
          </a:solidFill>
        </p:spPr>
        <p:txBody>
          <a:bodyPr wrap="square" lIns="91440" tIns="45720" rIns="91440" bIns="45720" rtlCol="0" anchor="ctr">
            <a:noAutofit/>
          </a:bodyPr>
          <a:lstStyle/>
          <a:p>
            <a:pPr algn="ctr"/>
            <a:r>
              <a:rPr lang="nl-NL">
                <a:solidFill>
                  <a:schemeClr val="bg1"/>
                </a:solidFill>
              </a:rPr>
              <a:t>Totaal 2024</a:t>
            </a:r>
            <a:endParaRPr lang="nl-NL">
              <a:solidFill>
                <a:schemeClr val="bg1"/>
              </a:solidFill>
              <a:cs typeface="Calibri"/>
            </a:endParaRPr>
          </a:p>
          <a:p>
            <a:pPr algn="ctr"/>
            <a:r>
              <a:rPr lang="nl-NL" b="1">
                <a:solidFill>
                  <a:schemeClr val="bg1"/>
                </a:solidFill>
              </a:rPr>
              <a:t>1911 aanvragen</a:t>
            </a:r>
            <a:endParaRPr lang="nl-NL" b="1">
              <a:solidFill>
                <a:schemeClr val="bg1"/>
              </a:solidFill>
              <a:ea typeface="Calibri" panose="020F0502020204030204"/>
              <a:cs typeface="Calibri" panose="020F0502020204030204"/>
            </a:endParaRPr>
          </a:p>
        </p:txBody>
      </p:sp>
      <p:sp>
        <p:nvSpPr>
          <p:cNvPr id="12" name="Tekstvak 11">
            <a:extLst>
              <a:ext uri="{FF2B5EF4-FFF2-40B4-BE49-F238E27FC236}">
                <a16:creationId xmlns:a16="http://schemas.microsoft.com/office/drawing/2014/main" id="{0D11E3BD-1FE2-625F-5A8C-586D9200D36F}"/>
              </a:ext>
            </a:extLst>
          </p:cNvPr>
          <p:cNvSpPr txBox="1"/>
          <p:nvPr/>
        </p:nvSpPr>
        <p:spPr>
          <a:xfrm>
            <a:off x="699075" y="5014233"/>
            <a:ext cx="6096000" cy="369332"/>
          </a:xfrm>
          <a:prstGeom prst="rect">
            <a:avLst/>
          </a:prstGeom>
          <a:noFill/>
        </p:spPr>
        <p:txBody>
          <a:bodyPr wrap="square">
            <a:spAutoFit/>
          </a:bodyPr>
          <a:lstStyle/>
          <a:p>
            <a:r>
              <a:rPr lang="nl-NL">
                <a:solidFill>
                  <a:schemeClr val="bg1"/>
                </a:solidFill>
              </a:rPr>
              <a:t>Totaal</a:t>
            </a:r>
            <a:endParaRPr lang="nl-NL"/>
          </a:p>
        </p:txBody>
      </p:sp>
      <p:sp>
        <p:nvSpPr>
          <p:cNvPr id="15" name="Tekstvak 14">
            <a:extLst>
              <a:ext uri="{FF2B5EF4-FFF2-40B4-BE49-F238E27FC236}">
                <a16:creationId xmlns:a16="http://schemas.microsoft.com/office/drawing/2014/main" id="{2E294277-9F36-3957-7E9C-E317DA16E9CE}"/>
              </a:ext>
            </a:extLst>
          </p:cNvPr>
          <p:cNvSpPr txBox="1"/>
          <p:nvPr/>
        </p:nvSpPr>
        <p:spPr>
          <a:xfrm>
            <a:off x="504618" y="4585216"/>
            <a:ext cx="2127052" cy="858033"/>
          </a:xfrm>
          <a:prstGeom prst="rect">
            <a:avLst/>
          </a:prstGeom>
          <a:solidFill>
            <a:srgbClr val="7EC8C4"/>
          </a:solidFill>
        </p:spPr>
        <p:txBody>
          <a:bodyPr wrap="square" lIns="91440" tIns="45720" rIns="91440" bIns="45720" rtlCol="0" anchor="ctr">
            <a:noAutofit/>
          </a:bodyPr>
          <a:lstStyle/>
          <a:p>
            <a:pPr algn="ctr"/>
            <a:r>
              <a:rPr lang="nl-NL">
                <a:solidFill>
                  <a:schemeClr val="bg1"/>
                </a:solidFill>
              </a:rPr>
              <a:t>Totaal 2023</a:t>
            </a:r>
          </a:p>
          <a:p>
            <a:pPr algn="ctr"/>
            <a:r>
              <a:rPr lang="nl-NL">
                <a:solidFill>
                  <a:schemeClr val="bg1"/>
                </a:solidFill>
              </a:rPr>
              <a:t>1796 aanvragen</a:t>
            </a:r>
            <a:endParaRPr lang="nl-NL">
              <a:solidFill>
                <a:schemeClr val="bg1"/>
              </a:solidFill>
              <a:ea typeface="Calibri" panose="020F0502020204030204"/>
              <a:cs typeface="Calibri" panose="020F0502020204030204"/>
            </a:endParaRPr>
          </a:p>
        </p:txBody>
      </p:sp>
      <p:sp>
        <p:nvSpPr>
          <p:cNvPr id="2" name="Tekstvak 1">
            <a:extLst>
              <a:ext uri="{FF2B5EF4-FFF2-40B4-BE49-F238E27FC236}">
                <a16:creationId xmlns:a16="http://schemas.microsoft.com/office/drawing/2014/main" id="{11046667-6C11-4550-112B-8A78A5CBF831}"/>
              </a:ext>
            </a:extLst>
          </p:cNvPr>
          <p:cNvSpPr txBox="1"/>
          <p:nvPr/>
        </p:nvSpPr>
        <p:spPr>
          <a:xfrm>
            <a:off x="448681" y="5708202"/>
            <a:ext cx="8260200" cy="307777"/>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rPr>
              <a:t>In 2024 is een stijging van 7%  in aanvragen t.o.v. 2023</a:t>
            </a:r>
            <a:endParaRPr lang="nl-NL" sz="1400" i="1">
              <a:solidFill>
                <a:srgbClr val="7EC8C4"/>
              </a:solidFill>
            </a:endParaRPr>
          </a:p>
        </p:txBody>
      </p:sp>
      <p:sp>
        <p:nvSpPr>
          <p:cNvPr id="6" name="Tekstvak 5">
            <a:extLst>
              <a:ext uri="{FF2B5EF4-FFF2-40B4-BE49-F238E27FC236}">
                <a16:creationId xmlns:a16="http://schemas.microsoft.com/office/drawing/2014/main" id="{52D47618-CD82-0B2A-41AF-E345FFEB72F4}"/>
              </a:ext>
            </a:extLst>
          </p:cNvPr>
          <p:cNvSpPr txBox="1"/>
          <p:nvPr/>
        </p:nvSpPr>
        <p:spPr>
          <a:xfrm>
            <a:off x="414008" y="933643"/>
            <a:ext cx="2308272" cy="369332"/>
          </a:xfrm>
          <a:prstGeom prst="rect">
            <a:avLst/>
          </a:prstGeom>
          <a:noFill/>
        </p:spPr>
        <p:txBody>
          <a:bodyPr wrap="square" rtlCol="0">
            <a:spAutoFit/>
          </a:bodyPr>
          <a:lstStyle/>
          <a:p>
            <a:r>
              <a:rPr lang="nl-NL" b="1">
                <a:solidFill>
                  <a:srgbClr val="0070C0"/>
                </a:solidFill>
              </a:rPr>
              <a:t>Jaaroverzicht 2024</a:t>
            </a:r>
          </a:p>
        </p:txBody>
      </p:sp>
    </p:spTree>
    <p:extLst>
      <p:ext uri="{BB962C8B-B14F-4D97-AF65-F5344CB8AC3E}">
        <p14:creationId xmlns:p14="http://schemas.microsoft.com/office/powerpoint/2010/main" val="297754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aantallen &amp; indicaties</a:t>
            </a:r>
          </a:p>
        </p:txBody>
      </p:sp>
      <p:pic>
        <p:nvPicPr>
          <p:cNvPr id="7" name="Afbeelding 6">
            <a:extLst>
              <a:ext uri="{FF2B5EF4-FFF2-40B4-BE49-F238E27FC236}">
                <a16:creationId xmlns:a16="http://schemas.microsoft.com/office/drawing/2014/main" id="{43958E8B-E1BF-7EF7-D1CF-90F78F3DBDBE}"/>
              </a:ext>
            </a:extLst>
          </p:cNvPr>
          <p:cNvPicPr>
            <a:picLocks noChangeAspect="1"/>
          </p:cNvPicPr>
          <p:nvPr/>
        </p:nvPicPr>
        <p:blipFill>
          <a:blip r:embed="rId3"/>
          <a:stretch>
            <a:fillRect/>
          </a:stretch>
        </p:blipFill>
        <p:spPr>
          <a:xfrm>
            <a:off x="10810875" y="136525"/>
            <a:ext cx="1381125" cy="1133475"/>
          </a:xfrm>
          <a:prstGeom prst="rect">
            <a:avLst/>
          </a:prstGeom>
        </p:spPr>
      </p:pic>
      <p:sp>
        <p:nvSpPr>
          <p:cNvPr id="2" name="Tijdelijke aanduiding voor dianummer 1">
            <a:extLst>
              <a:ext uri="{FF2B5EF4-FFF2-40B4-BE49-F238E27FC236}">
                <a16:creationId xmlns:a16="http://schemas.microsoft.com/office/drawing/2014/main" id="{D7C81C9F-1F50-E91B-A588-1F80619F0BBE}"/>
              </a:ext>
            </a:extLst>
          </p:cNvPr>
          <p:cNvSpPr>
            <a:spLocks noGrp="1"/>
          </p:cNvSpPr>
          <p:nvPr>
            <p:ph type="sldNum" sz="quarter" idx="12"/>
          </p:nvPr>
        </p:nvSpPr>
        <p:spPr/>
        <p:txBody>
          <a:bodyPr/>
          <a:lstStyle/>
          <a:p>
            <a:fld id="{D68B3F2B-E202-4376-8508-A508ED334532}" type="slidenum">
              <a:rPr lang="nl-NL" smtClean="0"/>
              <a:t>5</a:t>
            </a:fld>
            <a:endParaRPr lang="nl-NL"/>
          </a:p>
        </p:txBody>
      </p:sp>
      <p:sp>
        <p:nvSpPr>
          <p:cNvPr id="14" name="Tekstvak 13">
            <a:extLst>
              <a:ext uri="{FF2B5EF4-FFF2-40B4-BE49-F238E27FC236}">
                <a16:creationId xmlns:a16="http://schemas.microsoft.com/office/drawing/2014/main" id="{AD91AF37-FFF2-7900-D890-C1A36222C4FB}"/>
              </a:ext>
            </a:extLst>
          </p:cNvPr>
          <p:cNvSpPr txBox="1"/>
          <p:nvPr/>
        </p:nvSpPr>
        <p:spPr>
          <a:xfrm>
            <a:off x="386336" y="5726620"/>
            <a:ext cx="4388863" cy="307777"/>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rPr>
              <a:t>Indicaties waarop aanvragen</a:t>
            </a:r>
            <a:r>
              <a:rPr lang="nl-NL" sz="1400">
                <a:solidFill>
                  <a:srgbClr val="7EC8C4"/>
                </a:solidFill>
                <a:cs typeface="Calibri"/>
              </a:rPr>
              <a:t> in </a:t>
            </a:r>
            <a:r>
              <a:rPr lang="nl-NL" sz="1400" b="1">
                <a:solidFill>
                  <a:srgbClr val="7EC8C4"/>
                </a:solidFill>
                <a:cs typeface="Calibri"/>
              </a:rPr>
              <a:t>Q4</a:t>
            </a:r>
            <a:r>
              <a:rPr lang="nl-NL" sz="1400" b="1">
                <a:solidFill>
                  <a:srgbClr val="7EC8C4"/>
                </a:solidFill>
              </a:rPr>
              <a:t> 2024 </a:t>
            </a:r>
            <a:r>
              <a:rPr lang="nl-NL" sz="1400">
                <a:solidFill>
                  <a:srgbClr val="7EC8C4"/>
                </a:solidFill>
              </a:rPr>
              <a:t>aangemeld zijn </a:t>
            </a:r>
          </a:p>
        </p:txBody>
      </p:sp>
      <p:pic>
        <p:nvPicPr>
          <p:cNvPr id="11" name="Afbeelding 10" descr="Afbeelding met tekst, schermopname, Lettertype&#10;&#10;Automatisch gegenereerde beschrijving">
            <a:extLst>
              <a:ext uri="{FF2B5EF4-FFF2-40B4-BE49-F238E27FC236}">
                <a16:creationId xmlns:a16="http://schemas.microsoft.com/office/drawing/2014/main" id="{9A9FE134-A049-5B34-D8F5-B8B8C4D8E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387" y="2389761"/>
            <a:ext cx="1432227" cy="2734906"/>
          </a:xfrm>
          <a:prstGeom prst="rect">
            <a:avLst/>
          </a:prstGeom>
        </p:spPr>
      </p:pic>
      <p:pic>
        <p:nvPicPr>
          <p:cNvPr id="13" name="Afbeelding 12" descr="Afbeelding met tekst, schermopname, diagram, cirkel&#10;&#10;Automatisch gegenereerde beschrijving">
            <a:extLst>
              <a:ext uri="{FF2B5EF4-FFF2-40B4-BE49-F238E27FC236}">
                <a16:creationId xmlns:a16="http://schemas.microsoft.com/office/drawing/2014/main" id="{8EE2896B-2E20-202C-6444-0D99061F8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36" y="2294872"/>
            <a:ext cx="3001347" cy="2602731"/>
          </a:xfrm>
          <a:prstGeom prst="rect">
            <a:avLst/>
          </a:prstGeom>
        </p:spPr>
      </p:pic>
      <p:sp>
        <p:nvSpPr>
          <p:cNvPr id="15" name="Tekstvak 14">
            <a:extLst>
              <a:ext uri="{FF2B5EF4-FFF2-40B4-BE49-F238E27FC236}">
                <a16:creationId xmlns:a16="http://schemas.microsoft.com/office/drawing/2014/main" id="{42CBB7B1-50EC-E0C9-D083-DE93B162FC07}"/>
              </a:ext>
            </a:extLst>
          </p:cNvPr>
          <p:cNvSpPr txBox="1"/>
          <p:nvPr/>
        </p:nvSpPr>
        <p:spPr>
          <a:xfrm>
            <a:off x="386336" y="1620030"/>
            <a:ext cx="1822580" cy="369332"/>
          </a:xfrm>
          <a:prstGeom prst="rect">
            <a:avLst/>
          </a:prstGeom>
          <a:noFill/>
        </p:spPr>
        <p:txBody>
          <a:bodyPr wrap="square" rtlCol="0">
            <a:spAutoFit/>
          </a:bodyPr>
          <a:lstStyle/>
          <a:p>
            <a:r>
              <a:rPr lang="nl-NL" b="1">
                <a:solidFill>
                  <a:srgbClr val="0070C0"/>
                </a:solidFill>
              </a:rPr>
              <a:t>Q4  2024</a:t>
            </a:r>
          </a:p>
        </p:txBody>
      </p:sp>
      <p:pic>
        <p:nvPicPr>
          <p:cNvPr id="17" name="Afbeelding 16" descr="Afbeelding met tekst, schermopname, diagram, cirkel&#10;&#10;Automatisch gegenereerde beschrijving">
            <a:extLst>
              <a:ext uri="{FF2B5EF4-FFF2-40B4-BE49-F238E27FC236}">
                <a16:creationId xmlns:a16="http://schemas.microsoft.com/office/drawing/2014/main" id="{25FF4BE6-6A07-2E7E-293A-5ED24166F7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625" y="2389761"/>
            <a:ext cx="3019475" cy="2618451"/>
          </a:xfrm>
          <a:prstGeom prst="rect">
            <a:avLst/>
          </a:prstGeom>
        </p:spPr>
      </p:pic>
      <p:pic>
        <p:nvPicPr>
          <p:cNvPr id="19" name="Afbeelding 18" descr="Afbeelding met tekst, schermopname, Lettertype&#10;&#10;Automatisch gegenereerde beschrijving">
            <a:extLst>
              <a:ext uri="{FF2B5EF4-FFF2-40B4-BE49-F238E27FC236}">
                <a16:creationId xmlns:a16="http://schemas.microsoft.com/office/drawing/2014/main" id="{819F1F29-48F5-000C-B07E-38FF9EEEB6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2675" y="2405542"/>
            <a:ext cx="1381125" cy="2683532"/>
          </a:xfrm>
          <a:prstGeom prst="rect">
            <a:avLst/>
          </a:prstGeom>
        </p:spPr>
      </p:pic>
      <p:sp>
        <p:nvSpPr>
          <p:cNvPr id="20" name="Tekstvak 19">
            <a:extLst>
              <a:ext uri="{FF2B5EF4-FFF2-40B4-BE49-F238E27FC236}">
                <a16:creationId xmlns:a16="http://schemas.microsoft.com/office/drawing/2014/main" id="{D9F4FBDA-C43B-9806-BE7C-AF738EB1E657}"/>
              </a:ext>
            </a:extLst>
          </p:cNvPr>
          <p:cNvSpPr txBox="1"/>
          <p:nvPr/>
        </p:nvSpPr>
        <p:spPr>
          <a:xfrm>
            <a:off x="6416168" y="1619885"/>
            <a:ext cx="2308272" cy="369332"/>
          </a:xfrm>
          <a:prstGeom prst="rect">
            <a:avLst/>
          </a:prstGeom>
          <a:noFill/>
        </p:spPr>
        <p:txBody>
          <a:bodyPr wrap="square" rtlCol="0">
            <a:spAutoFit/>
          </a:bodyPr>
          <a:lstStyle/>
          <a:p>
            <a:r>
              <a:rPr lang="nl-NL" b="1">
                <a:solidFill>
                  <a:srgbClr val="0070C0"/>
                </a:solidFill>
              </a:rPr>
              <a:t>Jaaroverzicht 2024</a:t>
            </a:r>
          </a:p>
        </p:txBody>
      </p:sp>
      <p:sp>
        <p:nvSpPr>
          <p:cNvPr id="23" name="Tekstvak 22">
            <a:extLst>
              <a:ext uri="{FF2B5EF4-FFF2-40B4-BE49-F238E27FC236}">
                <a16:creationId xmlns:a16="http://schemas.microsoft.com/office/drawing/2014/main" id="{46446336-DE52-A760-70DA-3A09E917C8D6}"/>
              </a:ext>
            </a:extLst>
          </p:cNvPr>
          <p:cNvSpPr txBox="1"/>
          <p:nvPr/>
        </p:nvSpPr>
        <p:spPr>
          <a:xfrm>
            <a:off x="6416168" y="5726619"/>
            <a:ext cx="4388863" cy="307777"/>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rPr>
              <a:t>Indicaties waarop aanvragen</a:t>
            </a:r>
            <a:r>
              <a:rPr lang="nl-NL" sz="1400">
                <a:solidFill>
                  <a:srgbClr val="7EC8C4"/>
                </a:solidFill>
                <a:cs typeface="Calibri"/>
              </a:rPr>
              <a:t> in </a:t>
            </a:r>
            <a:r>
              <a:rPr lang="nl-NL" sz="1400" b="1">
                <a:solidFill>
                  <a:srgbClr val="7EC8C4"/>
                </a:solidFill>
                <a:cs typeface="Calibri"/>
              </a:rPr>
              <a:t>2024</a:t>
            </a:r>
            <a:r>
              <a:rPr lang="nl-NL" sz="1400">
                <a:solidFill>
                  <a:srgbClr val="7EC8C4"/>
                </a:solidFill>
              </a:rPr>
              <a:t> aangemeld zijn </a:t>
            </a:r>
          </a:p>
        </p:txBody>
      </p:sp>
    </p:spTree>
    <p:extLst>
      <p:ext uri="{BB962C8B-B14F-4D97-AF65-F5344CB8AC3E}">
        <p14:creationId xmlns:p14="http://schemas.microsoft.com/office/powerpoint/2010/main" val="345077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0F6E580-F9D6-4265-3821-BED2413B1229}"/>
              </a:ext>
            </a:extLst>
          </p:cNvPr>
          <p:cNvSpPr>
            <a:spLocks noGrp="1"/>
          </p:cNvSpPr>
          <p:nvPr>
            <p:ph type="sldNum" sz="quarter" idx="12"/>
          </p:nvPr>
        </p:nvSpPr>
        <p:spPr/>
        <p:txBody>
          <a:bodyPr/>
          <a:lstStyle/>
          <a:p>
            <a:fld id="{D68B3F2B-E202-4376-8508-A508ED334532}" type="slidenum">
              <a:rPr lang="nl-NL" smtClean="0"/>
              <a:t>6</a:t>
            </a:fld>
            <a:endParaRPr lang="nl-NL"/>
          </a:p>
        </p:txBody>
      </p:sp>
      <p:pic>
        <p:nvPicPr>
          <p:cNvPr id="4" name="Afbeelding 3" descr="Afbeelding met tekst, ontwerp&#10;&#10;Automatisch gegenereerde beschrijving">
            <a:extLst>
              <a:ext uri="{FF2B5EF4-FFF2-40B4-BE49-F238E27FC236}">
                <a16:creationId xmlns:a16="http://schemas.microsoft.com/office/drawing/2014/main" id="{99BC81F8-AD80-CE98-FAC3-EE55184D8986}"/>
              </a:ext>
            </a:extLst>
          </p:cNvPr>
          <p:cNvPicPr>
            <a:picLocks noChangeAspect="1"/>
          </p:cNvPicPr>
          <p:nvPr/>
        </p:nvPicPr>
        <p:blipFill>
          <a:blip r:embed="rId2"/>
          <a:stretch>
            <a:fillRect/>
          </a:stretch>
        </p:blipFill>
        <p:spPr>
          <a:xfrm>
            <a:off x="10810875" y="21995"/>
            <a:ext cx="1381125" cy="1133475"/>
          </a:xfrm>
          <a:prstGeom prst="rect">
            <a:avLst/>
          </a:prstGeom>
        </p:spPr>
      </p:pic>
      <p:sp>
        <p:nvSpPr>
          <p:cNvPr id="6" name="Titel 1">
            <a:extLst>
              <a:ext uri="{FF2B5EF4-FFF2-40B4-BE49-F238E27FC236}">
                <a16:creationId xmlns:a16="http://schemas.microsoft.com/office/drawing/2014/main" id="{3060CE2A-23DD-7D95-9744-512C4EB1DB65}"/>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cs typeface="Calibri"/>
              </a:rPr>
              <a:t>Aanvragen per dagdeel</a:t>
            </a:r>
            <a:endParaRPr lang="nl-NL">
              <a:solidFill>
                <a:srgbClr val="4CB8B1"/>
              </a:solidFill>
              <a:latin typeface="+mn-lt"/>
            </a:endParaRPr>
          </a:p>
        </p:txBody>
      </p:sp>
      <p:sp>
        <p:nvSpPr>
          <p:cNvPr id="9" name="Tekstvak 8">
            <a:extLst>
              <a:ext uri="{FF2B5EF4-FFF2-40B4-BE49-F238E27FC236}">
                <a16:creationId xmlns:a16="http://schemas.microsoft.com/office/drawing/2014/main" id="{9E622C8A-BC5B-70C9-A49E-920857FFD119}"/>
              </a:ext>
            </a:extLst>
          </p:cNvPr>
          <p:cNvSpPr txBox="1"/>
          <p:nvPr/>
        </p:nvSpPr>
        <p:spPr>
          <a:xfrm>
            <a:off x="7211743" y="252002"/>
            <a:ext cx="3195904" cy="646331"/>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solidFill>
                  <a:srgbClr val="7EC8C4"/>
                </a:solidFill>
                <a:ea typeface="+mn-lt"/>
                <a:cs typeface="+mn-lt"/>
              </a:rPr>
              <a:t>Dag: </a:t>
            </a:r>
            <a:r>
              <a:rPr lang="nl-NL">
                <a:solidFill>
                  <a:srgbClr val="7EC8C4"/>
                </a:solidFill>
                <a:ea typeface="+mn-lt"/>
                <a:cs typeface="+mn-lt"/>
              </a:rPr>
              <a:t>8:00-18:00 uur</a:t>
            </a:r>
          </a:p>
          <a:p>
            <a:r>
              <a:rPr lang="nl-NL" b="1">
                <a:solidFill>
                  <a:srgbClr val="7EC8C4"/>
                </a:solidFill>
                <a:ea typeface="+mn-lt"/>
                <a:cs typeface="+mn-lt"/>
              </a:rPr>
              <a:t>Avond: </a:t>
            </a:r>
            <a:r>
              <a:rPr lang="nl-NL">
                <a:solidFill>
                  <a:srgbClr val="7EC8C4"/>
                </a:solidFill>
                <a:ea typeface="+mn-lt"/>
                <a:cs typeface="+mn-lt"/>
              </a:rPr>
              <a:t>18:00-22:00 uur</a:t>
            </a:r>
            <a:endParaRPr lang="nl-NL" sz="2000"/>
          </a:p>
        </p:txBody>
      </p:sp>
      <p:sp>
        <p:nvSpPr>
          <p:cNvPr id="5" name="Tekstvak 4">
            <a:extLst>
              <a:ext uri="{FF2B5EF4-FFF2-40B4-BE49-F238E27FC236}">
                <a16:creationId xmlns:a16="http://schemas.microsoft.com/office/drawing/2014/main" id="{6DA597A8-4C4A-FBCC-CD52-23E73294D5CD}"/>
              </a:ext>
            </a:extLst>
          </p:cNvPr>
          <p:cNvSpPr txBox="1"/>
          <p:nvPr/>
        </p:nvSpPr>
        <p:spPr>
          <a:xfrm>
            <a:off x="521724" y="5207702"/>
            <a:ext cx="1728000" cy="1148648"/>
          </a:xfrm>
          <a:prstGeom prst="rect">
            <a:avLst/>
          </a:prstGeom>
          <a:solidFill>
            <a:srgbClr val="7EC8C4"/>
          </a:solidFill>
        </p:spPr>
        <p:txBody>
          <a:bodyPr wrap="square" lIns="91440" tIns="45720" rIns="91440" bIns="45720" rtlCol="0" anchor="ctr">
            <a:noAutofit/>
          </a:bodyPr>
          <a:lstStyle/>
          <a:p>
            <a:pPr algn="ctr"/>
            <a:r>
              <a:rPr lang="nl-NL">
                <a:solidFill>
                  <a:schemeClr val="bg1"/>
                </a:solidFill>
              </a:rPr>
              <a:t>Totaal Q4 2024</a:t>
            </a:r>
          </a:p>
          <a:p>
            <a:pPr algn="ctr"/>
            <a:r>
              <a:rPr lang="nl-NL" b="1">
                <a:solidFill>
                  <a:schemeClr val="bg1"/>
                </a:solidFill>
              </a:rPr>
              <a:t>Dag: 494</a:t>
            </a:r>
            <a:endParaRPr lang="nl-NL" b="1">
              <a:solidFill>
                <a:schemeClr val="bg1"/>
              </a:solidFill>
              <a:ea typeface="Calibri"/>
              <a:cs typeface="Calibri"/>
            </a:endParaRPr>
          </a:p>
          <a:p>
            <a:pPr algn="ctr"/>
            <a:r>
              <a:rPr lang="nl-NL" b="1">
                <a:solidFill>
                  <a:schemeClr val="bg1"/>
                </a:solidFill>
              </a:rPr>
              <a:t>Avond: 25</a:t>
            </a:r>
            <a:endParaRPr lang="nl-NL" b="1">
              <a:solidFill>
                <a:schemeClr val="bg1"/>
              </a:solidFill>
              <a:ea typeface="Calibri" panose="020F0502020204030204"/>
              <a:cs typeface="Calibri" panose="020F0502020204030204"/>
            </a:endParaRPr>
          </a:p>
        </p:txBody>
      </p:sp>
      <p:sp>
        <p:nvSpPr>
          <p:cNvPr id="14" name="Tekstvak 13">
            <a:extLst>
              <a:ext uri="{FF2B5EF4-FFF2-40B4-BE49-F238E27FC236}">
                <a16:creationId xmlns:a16="http://schemas.microsoft.com/office/drawing/2014/main" id="{C9F5D7C3-B6F3-49EA-D644-8E19214F406B}"/>
              </a:ext>
            </a:extLst>
          </p:cNvPr>
          <p:cNvSpPr txBox="1"/>
          <p:nvPr/>
        </p:nvSpPr>
        <p:spPr>
          <a:xfrm>
            <a:off x="3179579" y="5207702"/>
            <a:ext cx="1728000" cy="1148648"/>
          </a:xfrm>
          <a:prstGeom prst="rect">
            <a:avLst/>
          </a:prstGeom>
          <a:solidFill>
            <a:schemeClr val="accent1">
              <a:lumMod val="75000"/>
            </a:schemeClr>
          </a:solidFill>
        </p:spPr>
        <p:txBody>
          <a:bodyPr wrap="square" lIns="91440" tIns="45720" rIns="91440" bIns="45720" rtlCol="0" anchor="ctr">
            <a:noAutofit/>
          </a:bodyPr>
          <a:lstStyle/>
          <a:p>
            <a:pPr algn="ctr"/>
            <a:endParaRPr lang="nl-NL">
              <a:solidFill>
                <a:schemeClr val="bg1"/>
              </a:solidFill>
            </a:endParaRPr>
          </a:p>
          <a:p>
            <a:pPr algn="ctr"/>
            <a:r>
              <a:rPr lang="nl-NL">
                <a:solidFill>
                  <a:schemeClr val="bg1"/>
                </a:solidFill>
              </a:rPr>
              <a:t>Totaal  2024</a:t>
            </a:r>
            <a:endParaRPr lang="nl-NL">
              <a:solidFill>
                <a:schemeClr val="bg1"/>
              </a:solidFill>
              <a:ea typeface="Calibri"/>
              <a:cs typeface="Calibri"/>
            </a:endParaRPr>
          </a:p>
          <a:p>
            <a:pPr algn="ctr"/>
            <a:r>
              <a:rPr lang="nl-NL">
                <a:solidFill>
                  <a:schemeClr val="bg1"/>
                </a:solidFill>
                <a:cs typeface="Calibri"/>
              </a:rPr>
              <a:t>Dag: 1838</a:t>
            </a:r>
            <a:endParaRPr lang="nl-NL">
              <a:solidFill>
                <a:schemeClr val="bg1"/>
              </a:solidFill>
              <a:ea typeface="Calibri"/>
              <a:cs typeface="Calibri"/>
            </a:endParaRPr>
          </a:p>
          <a:p>
            <a:pPr algn="ctr"/>
            <a:r>
              <a:rPr lang="nl-NL">
                <a:solidFill>
                  <a:schemeClr val="bg1"/>
                </a:solidFill>
                <a:cs typeface="Calibri"/>
              </a:rPr>
              <a:t>Avond: 73</a:t>
            </a:r>
            <a:endParaRPr lang="nl-NL">
              <a:solidFill>
                <a:schemeClr val="bg1"/>
              </a:solidFill>
              <a:ea typeface="Calibri" panose="020F0502020204030204"/>
              <a:cs typeface="Calibri" panose="020F0502020204030204"/>
            </a:endParaRPr>
          </a:p>
          <a:p>
            <a:pPr algn="ctr"/>
            <a:endParaRPr lang="nl-NL" b="1">
              <a:solidFill>
                <a:schemeClr val="bg1"/>
              </a:solidFill>
              <a:ea typeface="Calibri" panose="020F0502020204030204"/>
              <a:cs typeface="Calibri" panose="020F0502020204030204"/>
            </a:endParaRPr>
          </a:p>
        </p:txBody>
      </p:sp>
      <p:pic>
        <p:nvPicPr>
          <p:cNvPr id="8" name="Afbeelding 7" descr="Afbeelding met tekst, schermopname, nummer, Lettertype&#10;&#10;Automatisch gegenereerde beschrijving">
            <a:extLst>
              <a:ext uri="{FF2B5EF4-FFF2-40B4-BE49-F238E27FC236}">
                <a16:creationId xmlns:a16="http://schemas.microsoft.com/office/drawing/2014/main" id="{23837595-C695-51D8-D511-610897C65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70" y="1199107"/>
            <a:ext cx="6040464" cy="3189805"/>
          </a:xfrm>
          <a:prstGeom prst="rect">
            <a:avLst/>
          </a:prstGeom>
        </p:spPr>
      </p:pic>
      <p:sp>
        <p:nvSpPr>
          <p:cNvPr id="10" name="Tekstvak 9">
            <a:extLst>
              <a:ext uri="{FF2B5EF4-FFF2-40B4-BE49-F238E27FC236}">
                <a16:creationId xmlns:a16="http://schemas.microsoft.com/office/drawing/2014/main" id="{5B412D9B-5C9C-4E40-5DA2-D50691F40F84}"/>
              </a:ext>
            </a:extLst>
          </p:cNvPr>
          <p:cNvSpPr txBox="1"/>
          <p:nvPr/>
        </p:nvSpPr>
        <p:spPr>
          <a:xfrm>
            <a:off x="76987" y="916381"/>
            <a:ext cx="444737" cy="276999"/>
          </a:xfrm>
          <a:prstGeom prst="rect">
            <a:avLst/>
          </a:prstGeom>
          <a:noFill/>
        </p:spPr>
        <p:txBody>
          <a:bodyPr wrap="square" rtlCol="0">
            <a:spAutoFit/>
          </a:bodyPr>
          <a:lstStyle/>
          <a:p>
            <a:r>
              <a:rPr lang="nl-NL" sz="1200" b="1">
                <a:solidFill>
                  <a:srgbClr val="0070C0"/>
                </a:solidFill>
              </a:rPr>
              <a:t>Q4</a:t>
            </a:r>
          </a:p>
        </p:txBody>
      </p:sp>
      <p:pic>
        <p:nvPicPr>
          <p:cNvPr id="12" name="Afbeelding 11" descr="Afbeelding met tekst, schermopname, nummer, Lettertype&#10;&#10;Automatisch gegenereerde beschrijving">
            <a:extLst>
              <a:ext uri="{FF2B5EF4-FFF2-40B4-BE49-F238E27FC236}">
                <a16:creationId xmlns:a16="http://schemas.microsoft.com/office/drawing/2014/main" id="{7BA9D058-192A-3041-300C-139B77413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753" y="1199107"/>
            <a:ext cx="5531891" cy="3446096"/>
          </a:xfrm>
          <a:prstGeom prst="rect">
            <a:avLst/>
          </a:prstGeom>
        </p:spPr>
      </p:pic>
      <p:sp>
        <p:nvSpPr>
          <p:cNvPr id="13" name="Tekstvak 12">
            <a:extLst>
              <a:ext uri="{FF2B5EF4-FFF2-40B4-BE49-F238E27FC236}">
                <a16:creationId xmlns:a16="http://schemas.microsoft.com/office/drawing/2014/main" id="{15287E96-4561-7CC8-6D42-7EA8428A19EA}"/>
              </a:ext>
            </a:extLst>
          </p:cNvPr>
          <p:cNvSpPr txBox="1"/>
          <p:nvPr/>
        </p:nvSpPr>
        <p:spPr>
          <a:xfrm>
            <a:off x="6289131" y="916381"/>
            <a:ext cx="519384" cy="276999"/>
          </a:xfrm>
          <a:prstGeom prst="rect">
            <a:avLst/>
          </a:prstGeom>
          <a:noFill/>
        </p:spPr>
        <p:txBody>
          <a:bodyPr wrap="square" rtlCol="0">
            <a:spAutoFit/>
          </a:bodyPr>
          <a:lstStyle/>
          <a:p>
            <a:r>
              <a:rPr lang="nl-NL" sz="1200" b="1">
                <a:solidFill>
                  <a:srgbClr val="0070C0"/>
                </a:solidFill>
              </a:rPr>
              <a:t>2024</a:t>
            </a:r>
          </a:p>
        </p:txBody>
      </p:sp>
      <p:sp>
        <p:nvSpPr>
          <p:cNvPr id="3" name="Tekstvak 2">
            <a:extLst>
              <a:ext uri="{FF2B5EF4-FFF2-40B4-BE49-F238E27FC236}">
                <a16:creationId xmlns:a16="http://schemas.microsoft.com/office/drawing/2014/main" id="{C533758B-6FA0-4327-E235-D7C6481B6DD6}"/>
              </a:ext>
            </a:extLst>
          </p:cNvPr>
          <p:cNvSpPr txBox="1"/>
          <p:nvPr/>
        </p:nvSpPr>
        <p:spPr>
          <a:xfrm>
            <a:off x="5659321" y="5207702"/>
            <a:ext cx="6040463" cy="523220"/>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rgbClr val="7EC8C4"/>
                </a:solidFill>
                <a:effectLst/>
                <a:uLnTx/>
                <a:uFillTx/>
                <a:latin typeface="Calibri" panose="020F0502020204030204"/>
                <a:ea typeface="Calibri" panose="020F0502020204030204"/>
                <a:cs typeface="Calibri" panose="020F0502020204030204"/>
              </a:rPr>
              <a:t>Overdag komt het merendeel van de aanvragen (82%) van de eigen huisarts. In de avond komt het grootste deel van de aanvragen (75%) via het ziekenhuis.</a:t>
            </a:r>
          </a:p>
        </p:txBody>
      </p:sp>
    </p:spTree>
    <p:extLst>
      <p:ext uri="{BB962C8B-B14F-4D97-AF65-F5344CB8AC3E}">
        <p14:creationId xmlns:p14="http://schemas.microsoft.com/office/powerpoint/2010/main" val="341423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458580" y="333980"/>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cs typeface="Calibri"/>
              </a:rPr>
              <a:t>Aanvragen per dag van de week</a:t>
            </a:r>
            <a:endParaRPr lang="nl-NL">
              <a:solidFill>
                <a:srgbClr val="4CB8B1"/>
              </a:solidFill>
              <a:latin typeface="+mn-lt"/>
            </a:endParaRPr>
          </a:p>
        </p:txBody>
      </p:sp>
      <p:pic>
        <p:nvPicPr>
          <p:cNvPr id="6" name="Afbeelding 5">
            <a:extLst>
              <a:ext uri="{FF2B5EF4-FFF2-40B4-BE49-F238E27FC236}">
                <a16:creationId xmlns:a16="http://schemas.microsoft.com/office/drawing/2014/main" id="{B59D7682-F243-723D-5BE4-F4F98EFBE151}"/>
              </a:ext>
            </a:extLst>
          </p:cNvPr>
          <p:cNvPicPr>
            <a:picLocks noChangeAspect="1"/>
          </p:cNvPicPr>
          <p:nvPr/>
        </p:nvPicPr>
        <p:blipFill>
          <a:blip r:embed="rId3"/>
          <a:stretch>
            <a:fillRect/>
          </a:stretch>
        </p:blipFill>
        <p:spPr>
          <a:xfrm>
            <a:off x="10812116" y="0"/>
            <a:ext cx="1381125" cy="1133475"/>
          </a:xfrm>
          <a:prstGeom prst="rect">
            <a:avLst/>
          </a:prstGeom>
          <a:ln>
            <a:noFill/>
          </a:ln>
        </p:spPr>
      </p:pic>
      <p:sp>
        <p:nvSpPr>
          <p:cNvPr id="2" name="Tijdelijke aanduiding voor dianummer 1">
            <a:extLst>
              <a:ext uri="{FF2B5EF4-FFF2-40B4-BE49-F238E27FC236}">
                <a16:creationId xmlns:a16="http://schemas.microsoft.com/office/drawing/2014/main" id="{55ECA115-D2BF-2F1A-56B1-E24D71F0DEF4}"/>
              </a:ext>
            </a:extLst>
          </p:cNvPr>
          <p:cNvSpPr>
            <a:spLocks noGrp="1"/>
          </p:cNvSpPr>
          <p:nvPr>
            <p:ph type="sldNum" sz="quarter" idx="12"/>
          </p:nvPr>
        </p:nvSpPr>
        <p:spPr/>
        <p:txBody>
          <a:bodyPr/>
          <a:lstStyle/>
          <a:p>
            <a:fld id="{D68B3F2B-E202-4376-8508-A508ED334532}" type="slidenum">
              <a:rPr lang="nl-NL" smtClean="0"/>
              <a:t>7</a:t>
            </a:fld>
            <a:endParaRPr lang="nl-NL"/>
          </a:p>
        </p:txBody>
      </p:sp>
      <p:sp>
        <p:nvSpPr>
          <p:cNvPr id="8" name="Tekstvak 7">
            <a:extLst>
              <a:ext uri="{FF2B5EF4-FFF2-40B4-BE49-F238E27FC236}">
                <a16:creationId xmlns:a16="http://schemas.microsoft.com/office/drawing/2014/main" id="{F1ED13CF-5C72-5CC1-7266-4DAF5C4B12B3}"/>
              </a:ext>
            </a:extLst>
          </p:cNvPr>
          <p:cNvSpPr txBox="1"/>
          <p:nvPr/>
        </p:nvSpPr>
        <p:spPr>
          <a:xfrm>
            <a:off x="3245555" y="959555"/>
            <a:ext cx="1157111" cy="42333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3" name="Rechthoek 2">
            <a:extLst>
              <a:ext uri="{FF2B5EF4-FFF2-40B4-BE49-F238E27FC236}">
                <a16:creationId xmlns:a16="http://schemas.microsoft.com/office/drawing/2014/main" id="{88900B24-1F09-46F8-EFC4-41A6023C623B}"/>
              </a:ext>
            </a:extLst>
          </p:cNvPr>
          <p:cNvSpPr/>
          <p:nvPr/>
        </p:nvSpPr>
        <p:spPr>
          <a:xfrm>
            <a:off x="1857374" y="1085849"/>
            <a:ext cx="1781175" cy="390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22E7EE34-4B21-BD4D-085D-0351F291F87F}"/>
              </a:ext>
            </a:extLst>
          </p:cNvPr>
          <p:cNvSpPr txBox="1"/>
          <p:nvPr/>
        </p:nvSpPr>
        <p:spPr>
          <a:xfrm>
            <a:off x="938189" y="1013556"/>
            <a:ext cx="992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0070C0"/>
                </a:solidFill>
                <a:cs typeface="Calibri" panose="020F0502020204030204"/>
              </a:rPr>
              <a:t>Q4 2024</a:t>
            </a:r>
          </a:p>
        </p:txBody>
      </p:sp>
      <p:sp>
        <p:nvSpPr>
          <p:cNvPr id="9" name="Tekstvak 8">
            <a:extLst>
              <a:ext uri="{FF2B5EF4-FFF2-40B4-BE49-F238E27FC236}">
                <a16:creationId xmlns:a16="http://schemas.microsoft.com/office/drawing/2014/main" id="{EF6E6655-32AD-EC53-6925-A3A0E8C01B6F}"/>
              </a:ext>
            </a:extLst>
          </p:cNvPr>
          <p:cNvSpPr txBox="1"/>
          <p:nvPr/>
        </p:nvSpPr>
        <p:spPr>
          <a:xfrm>
            <a:off x="6138267" y="959555"/>
            <a:ext cx="3302137" cy="369332"/>
          </a:xfrm>
          <a:prstGeom prst="rect">
            <a:avLst/>
          </a:prstGeom>
          <a:noFill/>
        </p:spPr>
        <p:txBody>
          <a:bodyPr wrap="square" rtlCol="0">
            <a:spAutoFit/>
          </a:bodyPr>
          <a:lstStyle/>
          <a:p>
            <a:r>
              <a:rPr lang="nl-NL" b="1">
                <a:solidFill>
                  <a:srgbClr val="0070C0"/>
                </a:solidFill>
              </a:rPr>
              <a:t> Jaaroverzicht 2024</a:t>
            </a:r>
          </a:p>
        </p:txBody>
      </p:sp>
      <p:pic>
        <p:nvPicPr>
          <p:cNvPr id="7" name="Afbeelding 6" descr="Afbeelding met tekst, schermopname, diagram, Parallel&#10;&#10;Automatisch gegenereerde beschrijving">
            <a:extLst>
              <a:ext uri="{FF2B5EF4-FFF2-40B4-BE49-F238E27FC236}">
                <a16:creationId xmlns:a16="http://schemas.microsoft.com/office/drawing/2014/main" id="{DD19CA4A-F2C2-DE6A-ADEF-C4DCE3F9D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68" y="1597769"/>
            <a:ext cx="3653125" cy="3606169"/>
          </a:xfrm>
          <a:prstGeom prst="rect">
            <a:avLst/>
          </a:prstGeom>
        </p:spPr>
      </p:pic>
      <p:pic>
        <p:nvPicPr>
          <p:cNvPr id="12" name="Afbeelding 11" descr="Afbeelding met tekst, schermopname, diagram, Lettertype&#10;&#10;Automatisch gegenereerde beschrijving">
            <a:extLst>
              <a:ext uri="{FF2B5EF4-FFF2-40B4-BE49-F238E27FC236}">
                <a16:creationId xmlns:a16="http://schemas.microsoft.com/office/drawing/2014/main" id="{64A46AAB-D928-7228-B0AB-3E2277E77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269" y="1611705"/>
            <a:ext cx="3488952" cy="3488952"/>
          </a:xfrm>
          <a:prstGeom prst="rect">
            <a:avLst/>
          </a:prstGeom>
        </p:spPr>
      </p:pic>
      <p:sp>
        <p:nvSpPr>
          <p:cNvPr id="5" name="Tekstvak 4">
            <a:extLst>
              <a:ext uri="{FF2B5EF4-FFF2-40B4-BE49-F238E27FC236}">
                <a16:creationId xmlns:a16="http://schemas.microsoft.com/office/drawing/2014/main" id="{0A5AA835-5C21-F540-6E09-C59AE5B78D76}"/>
              </a:ext>
            </a:extLst>
          </p:cNvPr>
          <p:cNvSpPr txBox="1"/>
          <p:nvPr/>
        </p:nvSpPr>
        <p:spPr>
          <a:xfrm>
            <a:off x="868534" y="5331460"/>
            <a:ext cx="8953193" cy="1384995"/>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ea typeface="+mn-lt"/>
                <a:cs typeface="+mn-lt"/>
              </a:rPr>
              <a:t>Aanvragen weekenden</a:t>
            </a:r>
          </a:p>
          <a:p>
            <a:r>
              <a:rPr lang="nl-NL" sz="1400">
                <a:solidFill>
                  <a:srgbClr val="7EC8C4"/>
                </a:solidFill>
                <a:ea typeface="+mn-lt"/>
                <a:cs typeface="+mn-lt"/>
              </a:rPr>
              <a:t>In Q4 2024 waren er in het weekend 38 aanvragen afkomstig vanuit de </a:t>
            </a:r>
            <a:r>
              <a:rPr lang="nl-NL" sz="1400" err="1">
                <a:solidFill>
                  <a:srgbClr val="7EC8C4"/>
                </a:solidFill>
                <a:ea typeface="+mn-lt"/>
                <a:cs typeface="+mn-lt"/>
              </a:rPr>
              <a:t>HAP’s</a:t>
            </a:r>
            <a:r>
              <a:rPr lang="nl-NL" sz="1400">
                <a:solidFill>
                  <a:srgbClr val="7EC8C4"/>
                </a:solidFill>
                <a:ea typeface="+mn-lt"/>
                <a:cs typeface="+mn-lt"/>
              </a:rPr>
              <a:t> en 12 vanuit de </a:t>
            </a:r>
            <a:r>
              <a:rPr lang="nl-NL" sz="1400" err="1">
                <a:solidFill>
                  <a:srgbClr val="7EC8C4"/>
                </a:solidFill>
                <a:ea typeface="+mn-lt"/>
                <a:cs typeface="+mn-lt"/>
              </a:rPr>
              <a:t>SEH’s</a:t>
            </a:r>
            <a:r>
              <a:rPr lang="nl-NL" sz="1400">
                <a:solidFill>
                  <a:srgbClr val="7EC8C4"/>
                </a:solidFill>
                <a:ea typeface="+mn-lt"/>
                <a:cs typeface="+mn-lt"/>
              </a:rPr>
              <a:t>. </a:t>
            </a:r>
          </a:p>
          <a:p>
            <a:r>
              <a:rPr lang="nl-NL" sz="1400">
                <a:solidFill>
                  <a:srgbClr val="7EC8C4"/>
                </a:solidFill>
                <a:ea typeface="+mn-lt"/>
                <a:cs typeface="+mn-lt"/>
              </a:rPr>
              <a:t>In Q3 2024 waren er in het weekend 33 aanvragen afkomstig vanuit de </a:t>
            </a:r>
            <a:r>
              <a:rPr lang="nl-NL" sz="1400" err="1">
                <a:solidFill>
                  <a:srgbClr val="7EC8C4"/>
                </a:solidFill>
                <a:ea typeface="+mn-lt"/>
                <a:cs typeface="+mn-lt"/>
              </a:rPr>
              <a:t>HAP’s</a:t>
            </a:r>
            <a:r>
              <a:rPr lang="nl-NL" sz="1400">
                <a:solidFill>
                  <a:srgbClr val="7EC8C4"/>
                </a:solidFill>
                <a:ea typeface="+mn-lt"/>
                <a:cs typeface="+mn-lt"/>
              </a:rPr>
              <a:t>  en 15 vanuit de </a:t>
            </a:r>
            <a:r>
              <a:rPr lang="nl-NL" sz="1400" err="1">
                <a:solidFill>
                  <a:srgbClr val="7EC8C4"/>
                </a:solidFill>
                <a:ea typeface="+mn-lt"/>
                <a:cs typeface="+mn-lt"/>
              </a:rPr>
              <a:t>SEH's</a:t>
            </a:r>
            <a:r>
              <a:rPr lang="nl-NL" sz="1400">
                <a:solidFill>
                  <a:srgbClr val="7EC8C4"/>
                </a:solidFill>
                <a:ea typeface="+mn-lt"/>
                <a:cs typeface="+mn-lt"/>
              </a:rPr>
              <a:t>.</a:t>
            </a:r>
          </a:p>
          <a:p>
            <a:r>
              <a:rPr lang="nl-NL" sz="1400">
                <a:solidFill>
                  <a:srgbClr val="7EC8C4"/>
                </a:solidFill>
                <a:ea typeface="+mn-lt"/>
                <a:cs typeface="+mn-lt"/>
              </a:rPr>
              <a:t>In Q2 2024 waren er in het weekend 31 aanvragen afkomstig vanuit de HAP's en 15 vanuit de SEH’s.</a:t>
            </a:r>
            <a:endParaRPr lang="nl-NL" sz="1400"/>
          </a:p>
          <a:p>
            <a:r>
              <a:rPr lang="nl-NL" sz="1400">
                <a:solidFill>
                  <a:srgbClr val="7EC8C4"/>
                </a:solidFill>
                <a:ea typeface="+mn-lt"/>
                <a:cs typeface="+mn-lt"/>
              </a:rPr>
              <a:t>In Q1 2024 waren er in het weekend 30 aanvragen afkomstig vanuit de HAP's en 25 vanuit de </a:t>
            </a:r>
            <a:r>
              <a:rPr lang="nl-NL" sz="1400" err="1">
                <a:solidFill>
                  <a:srgbClr val="7EC8C4"/>
                </a:solidFill>
                <a:ea typeface="+mn-lt"/>
                <a:cs typeface="+mn-lt"/>
              </a:rPr>
              <a:t>SEH’s</a:t>
            </a:r>
            <a:r>
              <a:rPr lang="nl-NL" sz="1400">
                <a:solidFill>
                  <a:srgbClr val="7EC8C4"/>
                </a:solidFill>
                <a:ea typeface="+mn-lt"/>
                <a:cs typeface="+mn-lt"/>
              </a:rPr>
              <a:t>.</a:t>
            </a:r>
          </a:p>
          <a:p>
            <a:r>
              <a:rPr lang="nl-NL" sz="1400">
                <a:solidFill>
                  <a:srgbClr val="7EC8C4"/>
                </a:solidFill>
                <a:ea typeface="+mn-lt"/>
                <a:cs typeface="+mn-lt"/>
              </a:rPr>
              <a:t>In 2024 waren er 2 aanvragen in het weekend door een SO</a:t>
            </a:r>
            <a:endParaRPr lang="nl-NL" sz="1400">
              <a:ea typeface="Calibri" panose="020F0502020204030204"/>
              <a:cs typeface="Calibri" panose="020F0502020204030204"/>
            </a:endParaRPr>
          </a:p>
        </p:txBody>
      </p:sp>
    </p:spTree>
    <p:extLst>
      <p:ext uri="{BB962C8B-B14F-4D97-AF65-F5344CB8AC3E}">
        <p14:creationId xmlns:p14="http://schemas.microsoft.com/office/powerpoint/2010/main" val="391885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F5B67EDE-735C-E7E1-019A-DCEF7A52E8CE}"/>
              </a:ext>
            </a:extLst>
          </p:cNvPr>
          <p:cNvSpPr txBox="1"/>
          <p:nvPr/>
        </p:nvSpPr>
        <p:spPr>
          <a:xfrm>
            <a:off x="8867136" y="1303882"/>
            <a:ext cx="2045393" cy="4093428"/>
          </a:xfrm>
          <a:prstGeom prst="rect">
            <a:avLst/>
          </a:prstGeom>
          <a:noFill/>
          <a:ln w="28575">
            <a:solidFill>
              <a:srgbClr val="0070C0"/>
            </a:solidFill>
          </a:ln>
        </p:spPr>
        <p:txBody>
          <a:bodyPr wrap="square" lIns="91440" tIns="45720" rIns="91440" bIns="45720" anchor="t">
            <a:spAutoFit/>
          </a:bodyPr>
          <a:lstStyle/>
          <a:p>
            <a:pPr algn="ctr"/>
            <a:r>
              <a:rPr lang="nl-NL" sz="1600">
                <a:solidFill>
                  <a:srgbClr val="0070C0"/>
                </a:solidFill>
                <a:ea typeface="Calibri"/>
                <a:cs typeface="Calibri"/>
              </a:rPr>
              <a:t> 2023 </a:t>
            </a: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p:txBody>
      </p:sp>
      <p:sp>
        <p:nvSpPr>
          <p:cNvPr id="8" name="Tekstvak 7">
            <a:extLst>
              <a:ext uri="{FF2B5EF4-FFF2-40B4-BE49-F238E27FC236}">
                <a16:creationId xmlns:a16="http://schemas.microsoft.com/office/drawing/2014/main" id="{56FF1553-FCFA-EACA-39CC-761F6CC5AADD}"/>
              </a:ext>
            </a:extLst>
          </p:cNvPr>
          <p:cNvSpPr txBox="1"/>
          <p:nvPr/>
        </p:nvSpPr>
        <p:spPr>
          <a:xfrm>
            <a:off x="6663488" y="1303882"/>
            <a:ext cx="2045393" cy="4093428"/>
          </a:xfrm>
          <a:prstGeom prst="rect">
            <a:avLst/>
          </a:prstGeom>
          <a:noFill/>
          <a:ln w="28575">
            <a:solidFill>
              <a:srgbClr val="0070C0"/>
            </a:solidFill>
          </a:ln>
        </p:spPr>
        <p:txBody>
          <a:bodyPr wrap="square" lIns="91440" tIns="45720" rIns="91440" bIns="45720" anchor="t">
            <a:spAutoFit/>
          </a:bodyPr>
          <a:lstStyle/>
          <a:p>
            <a:pPr algn="ctr"/>
            <a:r>
              <a:rPr lang="nl-NL" sz="1600">
                <a:solidFill>
                  <a:srgbClr val="0070C0"/>
                </a:solidFill>
                <a:ea typeface="Calibri"/>
                <a:cs typeface="Calibri"/>
              </a:rPr>
              <a:t> 2024 </a:t>
            </a: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6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a:p>
            <a:endParaRPr lang="nl-NL" sz="1400">
              <a:solidFill>
                <a:srgbClr val="0070C0"/>
              </a:solidFill>
              <a:ea typeface="Calibri"/>
              <a:cs typeface="Calibri"/>
            </a:endParaRPr>
          </a:p>
        </p:txBody>
      </p:sp>
      <p:sp>
        <p:nvSpPr>
          <p:cNvPr id="2" name="Tijdelijke aanduiding voor dianummer 1">
            <a:extLst>
              <a:ext uri="{FF2B5EF4-FFF2-40B4-BE49-F238E27FC236}">
                <a16:creationId xmlns:a16="http://schemas.microsoft.com/office/drawing/2014/main" id="{DFFD1FBB-770E-80D3-A06F-A12312307F3E}"/>
              </a:ext>
            </a:extLst>
          </p:cNvPr>
          <p:cNvSpPr>
            <a:spLocks noGrp="1"/>
          </p:cNvSpPr>
          <p:nvPr>
            <p:ph type="sldNum" sz="quarter" idx="12"/>
          </p:nvPr>
        </p:nvSpPr>
        <p:spPr/>
        <p:txBody>
          <a:bodyPr/>
          <a:lstStyle/>
          <a:p>
            <a:fld id="{D68B3F2B-E202-4376-8508-A508ED334532}" type="slidenum">
              <a:rPr lang="nl-NL" smtClean="0"/>
              <a:t>8</a:t>
            </a:fld>
            <a:endParaRPr lang="nl-NL"/>
          </a:p>
        </p:txBody>
      </p:sp>
      <p:sp>
        <p:nvSpPr>
          <p:cNvPr id="3" name="Titel 1">
            <a:extLst>
              <a:ext uri="{FF2B5EF4-FFF2-40B4-BE49-F238E27FC236}">
                <a16:creationId xmlns:a16="http://schemas.microsoft.com/office/drawing/2014/main" id="{F91E1F3D-9516-4C10-68F5-75969885762A}"/>
              </a:ext>
            </a:extLst>
          </p:cNvPr>
          <p:cNvSpPr txBox="1">
            <a:spLocks/>
          </p:cNvSpPr>
          <p:nvPr/>
        </p:nvSpPr>
        <p:spPr>
          <a:xfrm>
            <a:off x="307765" y="245442"/>
            <a:ext cx="9163656" cy="747548"/>
          </a:xfrm>
          <a:prstGeom prst="rect">
            <a:avLst/>
          </a:prstGeom>
        </p:spPr>
        <p:txBody>
          <a:bodyPr lIns="91440" tIns="45720" rIns="91440" bIns="4572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3600" b="1">
                <a:solidFill>
                  <a:srgbClr val="4CB8B1"/>
                </a:solidFill>
                <a:latin typeface="+mn-lt"/>
              </a:rPr>
              <a:t>Woonplaats cliënt</a:t>
            </a:r>
            <a:endParaRPr lang="nl-NL" sz="2800">
              <a:solidFill>
                <a:srgbClr val="4CB8B1"/>
              </a:solidFill>
              <a:latin typeface="+mn-lt"/>
              <a:cs typeface="Calibri"/>
            </a:endParaRPr>
          </a:p>
        </p:txBody>
      </p:sp>
      <p:sp>
        <p:nvSpPr>
          <p:cNvPr id="10" name="Tekstvak 9">
            <a:extLst>
              <a:ext uri="{FF2B5EF4-FFF2-40B4-BE49-F238E27FC236}">
                <a16:creationId xmlns:a16="http://schemas.microsoft.com/office/drawing/2014/main" id="{F86F6E83-44B8-48F8-276F-C6BCC48CCADD}"/>
              </a:ext>
            </a:extLst>
          </p:cNvPr>
          <p:cNvSpPr txBox="1"/>
          <p:nvPr/>
        </p:nvSpPr>
        <p:spPr>
          <a:xfrm>
            <a:off x="448681" y="5708202"/>
            <a:ext cx="8260200" cy="954107"/>
          </a:xfrm>
          <a:prstGeom prst="rect">
            <a:avLst/>
          </a:prstGeom>
          <a:noFill/>
          <a:ln w="28575">
            <a:solidFill>
              <a:srgbClr val="0070C0"/>
            </a:solidFill>
          </a:ln>
        </p:spPr>
        <p:txBody>
          <a:bodyPr wrap="square" lIns="91440" tIns="45720" rIns="91440" bIns="45720" rtlCol="0" anchor="t">
            <a:spAutoFit/>
          </a:bodyPr>
          <a:lstStyle/>
          <a:p>
            <a:r>
              <a:rPr lang="nl-NL" sz="1400">
                <a:solidFill>
                  <a:srgbClr val="7EC8C4"/>
                </a:solidFill>
              </a:rPr>
              <a:t>Deze kaart geeft een indicatie van de geografische spreiding van aanvragen en is gebaseerd op de woonplaats van de aangemelde cliënten over </a:t>
            </a:r>
            <a:r>
              <a:rPr lang="nl-NL" sz="1400" b="1">
                <a:solidFill>
                  <a:srgbClr val="7EC8C4"/>
                </a:solidFill>
              </a:rPr>
              <a:t>heel 2024.</a:t>
            </a:r>
          </a:p>
          <a:p>
            <a:endParaRPr lang="nl-NL" sz="1400" b="1">
              <a:solidFill>
                <a:srgbClr val="7EC8C4"/>
              </a:solidFill>
            </a:endParaRPr>
          </a:p>
          <a:p>
            <a:r>
              <a:rPr lang="nl-NL" sz="1400" b="1" i="1">
                <a:solidFill>
                  <a:srgbClr val="7EC8C4"/>
                </a:solidFill>
              </a:rPr>
              <a:t>Legenda: </a:t>
            </a:r>
            <a:r>
              <a:rPr lang="nl-NL" sz="1400" i="1">
                <a:solidFill>
                  <a:srgbClr val="FF0000"/>
                </a:solidFill>
              </a:rPr>
              <a:t>rood</a:t>
            </a:r>
            <a:r>
              <a:rPr lang="nl-NL" sz="1400" i="1">
                <a:solidFill>
                  <a:srgbClr val="7EC8C4"/>
                </a:solidFill>
              </a:rPr>
              <a:t> &gt; 15, </a:t>
            </a:r>
            <a:r>
              <a:rPr lang="nl-NL" sz="1400" i="1">
                <a:solidFill>
                  <a:schemeClr val="accent2"/>
                </a:solidFill>
              </a:rPr>
              <a:t>oranje</a:t>
            </a:r>
            <a:r>
              <a:rPr lang="nl-NL" sz="1400" i="1">
                <a:solidFill>
                  <a:srgbClr val="7EC8C4"/>
                </a:solidFill>
              </a:rPr>
              <a:t> 5-15, </a:t>
            </a:r>
            <a:r>
              <a:rPr lang="nl-NL" sz="1400" i="1">
                <a:solidFill>
                  <a:schemeClr val="accent4"/>
                </a:solidFill>
              </a:rPr>
              <a:t>geel</a:t>
            </a:r>
            <a:r>
              <a:rPr lang="nl-NL" sz="1400" i="1">
                <a:solidFill>
                  <a:srgbClr val="7EC8C4"/>
                </a:solidFill>
              </a:rPr>
              <a:t> &lt; 5 cliënten</a:t>
            </a:r>
          </a:p>
        </p:txBody>
      </p:sp>
      <p:pic>
        <p:nvPicPr>
          <p:cNvPr id="16" name="Afbeelding 15">
            <a:extLst>
              <a:ext uri="{FF2B5EF4-FFF2-40B4-BE49-F238E27FC236}">
                <a16:creationId xmlns:a16="http://schemas.microsoft.com/office/drawing/2014/main" id="{9521B53C-661A-FB66-6176-EF76F9C8F4EC}"/>
              </a:ext>
            </a:extLst>
          </p:cNvPr>
          <p:cNvPicPr>
            <a:picLocks noChangeAspect="1"/>
          </p:cNvPicPr>
          <p:nvPr/>
        </p:nvPicPr>
        <p:blipFill>
          <a:blip r:embed="rId3"/>
          <a:stretch>
            <a:fillRect/>
          </a:stretch>
        </p:blipFill>
        <p:spPr>
          <a:xfrm>
            <a:off x="10753501" y="0"/>
            <a:ext cx="1381125" cy="1133475"/>
          </a:xfrm>
          <a:prstGeom prst="rect">
            <a:avLst/>
          </a:prstGeom>
        </p:spPr>
      </p:pic>
      <p:pic>
        <p:nvPicPr>
          <p:cNvPr id="5" name="Afbeelding 4" descr="Afbeelding met wit, ontwerp&#10;&#10;Automatisch gegenereerde beschrijving">
            <a:extLst>
              <a:ext uri="{FF2B5EF4-FFF2-40B4-BE49-F238E27FC236}">
                <a16:creationId xmlns:a16="http://schemas.microsoft.com/office/drawing/2014/main" id="{902DDE7F-0DC0-4C3E-455A-F8EF694F4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765" y="963027"/>
            <a:ext cx="2225710" cy="314366"/>
          </a:xfrm>
          <a:prstGeom prst="rect">
            <a:avLst/>
          </a:prstGeom>
        </p:spPr>
      </p:pic>
      <p:pic>
        <p:nvPicPr>
          <p:cNvPr id="20" name="Afbeelding 19" descr="Afbeelding met tekst, schermopname, menu, Lettertype&#10;&#10;Automatisch gegenereerde beschrijving">
            <a:extLst>
              <a:ext uri="{FF2B5EF4-FFF2-40B4-BE49-F238E27FC236}">
                <a16:creationId xmlns:a16="http://schemas.microsoft.com/office/drawing/2014/main" id="{78E62E8B-7A1D-D35B-62E2-FAF93CE4C2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0260" y="1641137"/>
            <a:ext cx="1982411" cy="3644783"/>
          </a:xfrm>
          <a:prstGeom prst="rect">
            <a:avLst/>
          </a:prstGeom>
        </p:spPr>
      </p:pic>
      <p:pic>
        <p:nvPicPr>
          <p:cNvPr id="6" name="Afbeelding 5" descr="Afbeelding met kaart, tekst, atlas&#10;&#10;Automatisch gegenereerde beschrijving">
            <a:extLst>
              <a:ext uri="{FF2B5EF4-FFF2-40B4-BE49-F238E27FC236}">
                <a16:creationId xmlns:a16="http://schemas.microsoft.com/office/drawing/2014/main" id="{2FE7640E-BE37-3C5D-D93B-9319830109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010" y="1197115"/>
            <a:ext cx="5601043" cy="4278969"/>
          </a:xfrm>
          <a:prstGeom prst="rect">
            <a:avLst/>
          </a:prstGeom>
        </p:spPr>
      </p:pic>
      <p:pic>
        <p:nvPicPr>
          <p:cNvPr id="9" name="Afbeelding 8" descr="Afbeelding met tekst, schermopname, menu, Lettertype&#10;&#10;Automatisch gegenereerde beschrijving">
            <a:extLst>
              <a:ext uri="{FF2B5EF4-FFF2-40B4-BE49-F238E27FC236}">
                <a16:creationId xmlns:a16="http://schemas.microsoft.com/office/drawing/2014/main" id="{62B04EB7-FCD0-FFBB-77EB-AFAA53E8F0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3744" y="1672741"/>
            <a:ext cx="1964879" cy="3640113"/>
          </a:xfrm>
          <a:prstGeom prst="rect">
            <a:avLst/>
          </a:prstGeom>
        </p:spPr>
      </p:pic>
    </p:spTree>
    <p:extLst>
      <p:ext uri="{BB962C8B-B14F-4D97-AF65-F5344CB8AC3E}">
        <p14:creationId xmlns:p14="http://schemas.microsoft.com/office/powerpoint/2010/main" val="99285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9953513-C4BE-F297-7F84-63C54D105638}"/>
              </a:ext>
            </a:extLst>
          </p:cNvPr>
          <p:cNvSpPr/>
          <p:nvPr/>
        </p:nvSpPr>
        <p:spPr>
          <a:xfrm>
            <a:off x="0" y="0"/>
            <a:ext cx="12191999" cy="6857996"/>
          </a:xfrm>
          <a:prstGeom prst="rect">
            <a:avLst/>
          </a:prstGeom>
          <a:blipFill>
            <a:blip r:embed="rId2" cstate="print"/>
            <a:stretch>
              <a:fillRect/>
            </a:stretch>
          </a:blipFill>
          <a:ln>
            <a:solidFill>
              <a:srgbClr val="0070C0"/>
            </a:solidFill>
          </a:ln>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a:solidFill>
                <a:srgbClr val="FFFFFF"/>
              </a:solidFill>
              <a:cs typeface="Calibri"/>
            </a:endParaRPr>
          </a:p>
        </p:txBody>
      </p:sp>
      <p:sp>
        <p:nvSpPr>
          <p:cNvPr id="4" name="object 5">
            <a:extLst>
              <a:ext uri="{FF2B5EF4-FFF2-40B4-BE49-F238E27FC236}">
                <a16:creationId xmlns:a16="http://schemas.microsoft.com/office/drawing/2014/main" id="{3B42E746-5F34-A5DE-5D13-A1707E62C33B}"/>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7AE329D8-4901-17DC-80D2-4642CBD452AC}"/>
              </a:ext>
            </a:extLst>
          </p:cNvPr>
          <p:cNvSpPr>
            <a:spLocks noGrp="1"/>
          </p:cNvSpPr>
          <p:nvPr>
            <p:ph type="sldNum" sz="quarter" idx="12"/>
          </p:nvPr>
        </p:nvSpPr>
        <p:spPr/>
        <p:txBody>
          <a:bodyPr/>
          <a:lstStyle/>
          <a:p>
            <a:fld id="{D68B3F2B-E202-4376-8508-A508ED334532}" type="slidenum">
              <a:rPr lang="nl-NL" smtClean="0"/>
              <a:t>9</a:t>
            </a:fld>
            <a:endParaRPr lang="nl-NL"/>
          </a:p>
        </p:txBody>
      </p:sp>
      <p:pic>
        <p:nvPicPr>
          <p:cNvPr id="5" name="Afbeelding 4" descr="Afbeelding met tekst, schermopname, Lettertype, Graphics&#10;&#10;Automatisch gegenereerde beschrijving">
            <a:extLst>
              <a:ext uri="{FF2B5EF4-FFF2-40B4-BE49-F238E27FC236}">
                <a16:creationId xmlns:a16="http://schemas.microsoft.com/office/drawing/2014/main" id="{CCCAD165-8669-5258-5238-2E6FC8D5DE71}"/>
              </a:ext>
            </a:extLst>
          </p:cNvPr>
          <p:cNvPicPr>
            <a:picLocks noChangeAspect="1"/>
          </p:cNvPicPr>
          <p:nvPr/>
        </p:nvPicPr>
        <p:blipFill>
          <a:blip r:embed="rId3"/>
          <a:stretch>
            <a:fillRect/>
          </a:stretch>
        </p:blipFill>
        <p:spPr>
          <a:xfrm>
            <a:off x="4657726" y="4841405"/>
            <a:ext cx="7258050" cy="1507088"/>
          </a:xfrm>
          <a:prstGeom prst="rect">
            <a:avLst/>
          </a:prstGeom>
        </p:spPr>
      </p:pic>
      <p:sp>
        <p:nvSpPr>
          <p:cNvPr id="8" name="Tekstvak 7">
            <a:extLst>
              <a:ext uri="{FF2B5EF4-FFF2-40B4-BE49-F238E27FC236}">
                <a16:creationId xmlns:a16="http://schemas.microsoft.com/office/drawing/2014/main" id="{5CC8AD6C-71E0-CAF1-EECC-94BB4B1321F0}"/>
              </a:ext>
            </a:extLst>
          </p:cNvPr>
          <p:cNvSpPr txBox="1"/>
          <p:nvPr/>
        </p:nvSpPr>
        <p:spPr>
          <a:xfrm>
            <a:off x="5305424" y="5676899"/>
            <a:ext cx="6886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latin typeface="Calibri"/>
              </a:rPr>
              <a:t>WAARONDER TIJDELIJK VERBLIJF</a:t>
            </a:r>
            <a:r>
              <a:rPr lang="en-US" sz="3600">
                <a:solidFill>
                  <a:srgbClr val="FFFFFF"/>
                </a:solidFill>
                <a:latin typeface="Calibri"/>
                <a:ea typeface="Calibri"/>
                <a:cs typeface="Calibri"/>
              </a:rPr>
              <a:t>​</a:t>
            </a:r>
            <a:endParaRPr lang="nl-NL"/>
          </a:p>
        </p:txBody>
      </p:sp>
    </p:spTree>
    <p:extLst>
      <p:ext uri="{BB962C8B-B14F-4D97-AF65-F5344CB8AC3E}">
        <p14:creationId xmlns:p14="http://schemas.microsoft.com/office/powerpoint/2010/main" val="22213921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CC">
  <a:themeElements>
    <a:clrScheme name="ZCC">
      <a:dk1>
        <a:sysClr val="windowText" lastClr="000000"/>
      </a:dk1>
      <a:lt1>
        <a:sysClr val="window" lastClr="FFFFFF"/>
      </a:lt1>
      <a:dk2>
        <a:srgbClr val="44546A"/>
      </a:dk2>
      <a:lt2>
        <a:srgbClr val="E7E6E6"/>
      </a:lt2>
      <a:accent1>
        <a:srgbClr val="00ADD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C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159bb1-a856-411f-9955-320e930cc01c" xsi:nil="true"/>
    <lcf76f155ced4ddcb4097134ff3c332f xmlns="117aa2ea-c99b-4a88-9767-65dfc7c2cce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0650710784C647BA9C85AFEB0B1547" ma:contentTypeVersion="15" ma:contentTypeDescription="Een nieuw document maken." ma:contentTypeScope="" ma:versionID="b1eb6a934cfc84faf64d4b634f685162">
  <xsd:schema xmlns:xsd="http://www.w3.org/2001/XMLSchema" xmlns:xs="http://www.w3.org/2001/XMLSchema" xmlns:p="http://schemas.microsoft.com/office/2006/metadata/properties" xmlns:ns2="117aa2ea-c99b-4a88-9767-65dfc7c2cce8" xmlns:ns3="26159bb1-a856-411f-9955-320e930cc01c" targetNamespace="http://schemas.microsoft.com/office/2006/metadata/properties" ma:root="true" ma:fieldsID="6d24d6ea606197bc112926b98fdf17f1" ns2:_="" ns3:_="">
    <xsd:import namespace="117aa2ea-c99b-4a88-9767-65dfc7c2cce8"/>
    <xsd:import namespace="26159bb1-a856-411f-9955-320e930cc0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aa2ea-c99b-4a88-9767-65dfc7c2c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7817057-90c9-4fe9-8486-4b161f12b9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159bb1-a856-411f-9955-320e930cc0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2ad07669-f936-43be-a68e-1c6fffa3c5be}" ma:internalName="TaxCatchAll" ma:showField="CatchAllData" ma:web="26159bb1-a856-411f-9955-320e930cc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2EC10-D6BE-4436-85B5-D30DFB342149}">
  <ds:schemaRefs>
    <ds:schemaRef ds:uri="http://purl.org/dc/terms/"/>
    <ds:schemaRef ds:uri="26159bb1-a856-411f-9955-320e930cc01c"/>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117aa2ea-c99b-4a88-9767-65dfc7c2cce8"/>
    <ds:schemaRef ds:uri="http://purl.org/dc/elements/1.1/"/>
  </ds:schemaRefs>
</ds:datastoreItem>
</file>

<file path=customXml/itemProps2.xml><?xml version="1.0" encoding="utf-8"?>
<ds:datastoreItem xmlns:ds="http://schemas.openxmlformats.org/officeDocument/2006/customXml" ds:itemID="{6FDBE12B-60FA-4BD9-839F-D289B488F1A7}">
  <ds:schemaRefs>
    <ds:schemaRef ds:uri="http://schemas.microsoft.com/sharepoint/v3/contenttype/forms"/>
  </ds:schemaRefs>
</ds:datastoreItem>
</file>

<file path=customXml/itemProps3.xml><?xml version="1.0" encoding="utf-8"?>
<ds:datastoreItem xmlns:ds="http://schemas.openxmlformats.org/officeDocument/2006/customXml" ds:itemID="{2CE01E92-15EC-4CA9-B0FC-6F19E1F62723}">
  <ds:schemaRefs>
    <ds:schemaRef ds:uri="117aa2ea-c99b-4a88-9767-65dfc7c2cce8"/>
    <ds:schemaRef ds:uri="26159bb1-a856-411f-9955-320e930cc0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Widescreen</PresentationFormat>
  <Paragraphs>340</Paragraphs>
  <Slides>27</Slides>
  <Notes>12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Kantoorthema</vt:lpstr>
      <vt:lpstr>2_ZCC</vt:lpstr>
      <vt:lpstr> Zorgbemiddeling tijdelijk verblijf </vt:lpstr>
      <vt:lpstr>Inhoudsopgave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Regionale Ambulance Voorziening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Maran Hamers</dc:creator>
  <cp:lastModifiedBy>Eline Berghuis -  van Westering</cp:lastModifiedBy>
  <cp:revision>2</cp:revision>
  <dcterms:created xsi:type="dcterms:W3CDTF">2022-05-05T06:15:08Z</dcterms:created>
  <dcterms:modified xsi:type="dcterms:W3CDTF">2025-06-02T13:25:12Z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0x010100890650710784C647BA9C85AFEB0B1547</vt:lpwstr>
  </property>
  <property fmtid="{D5CDD505-2E9C-101B-9397-08002B2CF9AE}" pid="3" name="MediaServiceImageTags">
    <vt:lpwstr/>
  </property>
  <property fmtid="{D5CDD505-2E9C-101B-9397-08002B2CF9AE}" pid="4" name="Order">
    <vt:r8>1912100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