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31"/>
  </p:notesMasterIdLst>
  <p:sldIdLst>
    <p:sldId id="441" r:id="rId6"/>
    <p:sldId id="446" r:id="rId7"/>
    <p:sldId id="435" r:id="rId8"/>
    <p:sldId id="423" r:id="rId9"/>
    <p:sldId id="475" r:id="rId10"/>
    <p:sldId id="424" r:id="rId11"/>
    <p:sldId id="425" r:id="rId12"/>
    <p:sldId id="454" r:id="rId13"/>
    <p:sldId id="436" r:id="rId14"/>
    <p:sldId id="427" r:id="rId15"/>
    <p:sldId id="429" r:id="rId16"/>
    <p:sldId id="464" r:id="rId17"/>
    <p:sldId id="457" r:id="rId18"/>
    <p:sldId id="437" r:id="rId19"/>
    <p:sldId id="431" r:id="rId20"/>
    <p:sldId id="456" r:id="rId21"/>
    <p:sldId id="447" r:id="rId22"/>
    <p:sldId id="463" r:id="rId23"/>
    <p:sldId id="458" r:id="rId24"/>
    <p:sldId id="474" r:id="rId25"/>
    <p:sldId id="473" r:id="rId26"/>
    <p:sldId id="472" r:id="rId27"/>
    <p:sldId id="450" r:id="rId28"/>
    <p:sldId id="451" r:id="rId29"/>
    <p:sldId id="439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FA0744-C81B-55CC-93D7-2B65A2AF27F3}" name="Alice Derks" initials="AD" userId="S::a.derks@ravu.nl::c30b68d7-d827-430a-b598-9540ca72c123" providerId="AD"/>
  <p188:author id="{23B4E363-BD7E-D77B-FDD1-BDD48DFB8481}" name="Onno Feith" initials="OF" userId="S::o.feith@ravu.nl::ec4369a6-9856-4b23-b983-f6d14697d622" providerId="AD"/>
  <p188:author id="{750A42CB-7608-1B80-6609-C7F37115B7A6}" name="Rianne van Zijl - Hendriks" initials="RH" userId="S::r.hendriks@ravu.nl::5a333107-775a-4694-b9f3-c755f22dd5cc" providerId="AD"/>
  <p188:author id="{C8C520DD-7641-CF03-4C41-DEECEA51C844}" name="Kees Weevers" initials="KW" userId="Kees Weevers" providerId="None"/>
  <p188:author id="{4251DAF2-0944-443A-141F-1AEAD91E692C}" name="Rianne van Zijl - Hendriks" initials="RvZH" userId="S::R.Hendriks@ravu.nl::5a333107-775a-4694-b9f3-c755f22dd5cc" providerId="AD"/>
  <p188:author id="{A31EFCF9-DCAE-E2FC-4886-1BCAD16C4BFA}" name="Maran Hamers" initials="MH" userId="S::m.hamers@ravu.nl::c9b69f6b-f870-431a-82e0-1cb5517e42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8C4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FAF70-2053-4172-8AEB-563874AB18EB}" v="500" dt="2023-04-23T08:50:29.844"/>
    <p1510:client id="{03269829-48B6-4A6D-8C3C-DE61961C1F95}" v="3335" dt="2023-04-05T15:23:08.792"/>
    <p1510:client id="{04428E7C-F991-4DC1-91B3-7222258BD1AC}" v="22" dt="2023-08-05T15:45:31.073"/>
    <p1510:client id="{05AA7276-E862-4EC6-8475-2446C2123FF3}" v="275" dt="2023-04-12T14:05:41.159"/>
    <p1510:client id="{0A26A2EC-E70F-4AC4-8AD0-37B7767FD659}" v="80" dt="2023-12-04T07:43:55.266"/>
    <p1510:client id="{0F397780-9284-4864-B4AC-5127BD4E942B}" v="12" dt="2023-10-11T15:13:06.123"/>
    <p1510:client id="{13041DA9-F8DB-045B-5DB3-3F99D4292B35}" v="47" dt="2023-05-10T11:25:06.692"/>
    <p1510:client id="{152CA779-731C-382C-FED9-4D3D3CEB6C23}" v="99" dt="2023-04-06T14:03:17.140"/>
    <p1510:client id="{185F21A3-FE9E-45AA-A046-B4D8484B0E1B}" v="1008" dt="2023-04-07T13:19:51.900"/>
    <p1510:client id="{2F1A748B-91D0-47BC-AD29-9A754C517E77}" v="9" dt="2023-10-12T12:00:54.121"/>
    <p1510:client id="{2F8AD96C-40AC-5C19-6912-2A54FD31AFED}" v="851" dt="2023-10-12T12:22:39.929"/>
    <p1510:client id="{35FCD01D-D8B7-AAE7-884B-BCE2B8FB2508}" v="19" dt="2023-04-20T09:07:36.056"/>
    <p1510:client id="{38524272-1E95-47DA-B5DD-F112CF39D6C2}" v="25" dt="2023-09-01T11:18:33.187"/>
    <p1510:client id="{3AFBCB0A-7418-4F0D-B606-9C52D0903E39}" v="260" dt="2023-08-06T15:42:18.704"/>
    <p1510:client id="{3B673828-4DA8-EC4C-A55E-8FF44ADBD56C}" v="2" dt="2023-01-24T10:56:45.543"/>
    <p1510:client id="{40BA32D5-514B-4DB1-9B8F-7B0A928D3CBB}" v="1" dt="2023-09-06T09:29:24.753"/>
    <p1510:client id="{4163E3FA-3AFA-4D55-96C3-BBFD8F68102D}" v="391" dt="2023-08-04T10:07:46.132"/>
    <p1510:client id="{45DB57C6-1319-C829-4BEE-EA49F6B320CF}" v="154" dt="2023-04-20T09:11:10.673"/>
    <p1510:client id="{462DE8F2-1BE4-403D-84D7-41B5A7DD230B}" v="7" dt="2023-10-06T09:51:21.329"/>
    <p1510:client id="{49C22D34-A8DE-4FD6-A9E2-E3AD3950574E}" v="43" dt="2023-10-12T15:55:20.449"/>
    <p1510:client id="{4D7E0A08-6C37-4B20-9753-7C80494CED12}" v="114" dt="2023-04-15T15:37:19.118"/>
    <p1510:client id="{532D0F99-7013-42A9-A31C-7E7CE2CE873E}" v="294" dt="2023-10-06T15:31:01.765"/>
    <p1510:client id="{54182A29-0DFE-BB60-5BCC-B764D05E2CF1}" v="12" dt="2023-05-10T11:29:08.440"/>
    <p1510:client id="{55BCAE00-570F-48D3-9D41-A4EF281D5430}" v="2463" dt="2023-10-11T13:46:35.760"/>
    <p1510:client id="{5C8E8856-89F5-470E-ACBE-20C22134101D}" v="60" dt="2023-04-02T15:44:35.929"/>
    <p1510:client id="{62021A41-8DAD-4607-80AE-111183F0A4A2}" v="2631" dt="2023-04-02T15:23:17.360"/>
    <p1510:client id="{6CADBC59-4742-4902-8651-3B79C1AD1C41}" v="701" dt="2023-04-13T15:33:59.165"/>
    <p1510:client id="{6D6D6D14-25AF-45BB-808C-74C1D54F7E7A}" v="185" dt="2023-08-04T15:44:59.679"/>
    <p1510:client id="{735F18D6-2F11-4592-BA2C-AFE8913E2AC9}" v="7" dt="2023-09-01T10:42:52.712"/>
    <p1510:client id="{78763549-E082-4BC4-94CA-55E86AC8D5D3}" v="5" dt="2023-09-22T14:46:03.069"/>
    <p1510:client id="{7B3DBC1A-00C4-4CB7-8187-27937B67CC18}" v="1040" dt="2023-05-04T13:51:04.090"/>
    <p1510:client id="{7BF91EB5-964B-4BEA-BB7D-7128CBC08C42}" v="22" dt="2023-04-02T09:12:58.567"/>
    <p1510:client id="{7E972D5B-BE15-4496-A4F5-44E37E8FC53E}" v="108" dt="2023-05-11T11:15:38.251"/>
    <p1510:client id="{81055DF7-E1B9-4301-AEE1-FF983CAC7519}" v="2814" dt="2023-04-20T13:04:45.580"/>
    <p1510:client id="{8AEA46F8-E1B8-4D57-B47E-9D1630037F9F}" v="108" dt="2023-07-06T10:10:34.491"/>
    <p1510:client id="{8B55F038-29E8-45DF-AAE0-ECA191BBEE08}" v="2584" dt="2023-08-18T14:07:44.354"/>
    <p1510:client id="{8BBCE185-10B3-43B0-A797-E2208B843B36}" v="19" dt="2023-04-06T08:18:50.251"/>
    <p1510:client id="{934C4115-2801-4DE9-8C7D-CC03119D8B53}" v="339" dt="2023-07-07T15:31:33.948"/>
    <p1510:client id="{95C6BB78-34C1-4677-97FD-E73AB571E910}" v="87" dt="2023-10-12T15:47:48.665"/>
    <p1510:client id="{9909AEF3-3ADE-495C-8A2A-672C0EADAD9F}" v="6" dt="2023-12-01T16:42:52.298"/>
    <p1510:client id="{9B4325F3-7B23-401E-8EAE-2AEB4B366C39}" v="44" dt="2023-10-06T11:03:59.796"/>
    <p1510:client id="{A3247B17-7BDD-4DC9-9242-FA58FD8EF2CB}" v="251" dt="2023-08-16T15:51:34.805"/>
    <p1510:client id="{A98C86F1-599D-496F-B5AD-A1F940D03EB9}" v="1373" dt="2023-04-20T08:13:21.358"/>
    <p1510:client id="{AA110FCA-4312-3176-3216-100F9D8B3CB5}" v="46" dt="2023-05-10T11:44:40.663"/>
    <p1510:client id="{B26FCBF2-74F7-491C-9292-FC0960C36962}" v="118" dt="2023-09-06T09:21:39.647"/>
    <p1510:client id="{B5308E66-D0DD-440F-9F85-F35C8AC9FD87}" v="94" dt="2023-05-11T12:21:48.503"/>
    <p1510:client id="{B98D2673-C180-9C6C-E554-60CFC5A63AA6}" v="22" dt="2023-04-20T09:18:04.825"/>
    <p1510:client id="{BA6EC6F2-4FB7-6973-FA1E-30FEDDDC1898}" v="303" dt="2023-05-10T11:13:56.904"/>
    <p1510:client id="{BACD5C71-D84A-9886-7CD3-0DA20FCE6611}" v="10" dt="2023-05-10T11:15:53.774"/>
    <p1510:client id="{BB16DC17-AC31-44F8-B06D-FE84B4B9DDB9}" v="28" dt="2023-04-12T14:16:46.397"/>
    <p1510:client id="{BCF8FCC8-999A-4041-B3F7-426F50DD7D59}" v="400" dt="2023-04-15T12:22:44.592"/>
    <p1510:client id="{BE79521B-7682-C956-A054-66D1F2F55460}" v="521" dt="2023-04-20T15:04:53.609"/>
    <p1510:client id="{BF6AFBF2-1870-4C57-BB8A-F43252D98FF6}" v="209" dt="2023-04-06T16:03:15.846"/>
    <p1510:client id="{C733FCE8-95F3-437A-BE97-6153D6CD0672}" v="825" dt="2023-10-11T14:56:56.696"/>
    <p1510:client id="{C7E13505-AE81-422E-8A1B-18022D46A2C4}" v="74" dt="2023-04-20T15:48:38.669"/>
    <p1510:client id="{C8F4743C-C594-4A59-8634-58C7897210D9}" v="190" dt="2023-08-04T17:02:06.396"/>
    <p1510:client id="{CB094FC6-CB72-4AA5-91DC-EF7FAC7FA29D}" v="2658" dt="2023-04-07T15:41:15.810"/>
    <p1510:client id="{CFF97845-DFB0-C111-6AF4-241010B5D89C}" v="390" dt="2023-04-20T13:25:44.622"/>
    <p1510:client id="{D2AC9EBB-3B14-497D-B4A5-3937220E8BE7}" v="10" dt="2023-12-01T16:45:05.592"/>
    <p1510:client id="{D4669742-613A-4112-9962-20399CCD068C}" v="182" dt="2023-10-11T13:57:44.727"/>
    <p1510:client id="{D74BDA82-E542-4539-BB0D-959253AB9941}" v="1" dt="2023-05-02T07:20:54.973"/>
    <p1510:client id="{DADC6F92-5AB7-2C4D-5BE4-CBCE207A04DF}" v="265" dt="2023-05-06T09:40:45.150"/>
    <p1510:client id="{E406F6AD-1F6C-4B8A-9CF0-ECF33795E2A6}" v="599" dt="2023-07-06T15:38:11.460"/>
    <p1510:client id="{E465BDFA-452C-4047-83A4-10AD6DC56052}" v="57" dt="2023-12-01T16:40:01.187"/>
    <p1510:client id="{E77B804F-F7B6-40DB-949C-9F695B4670A8}" v="8" dt="2023-04-25T11:46:30.306"/>
    <p1510:client id="{EAFF95BB-C09F-45EF-A3E4-FBEE16F68F9B}" v="2669" dt="2023-06-23T15:11:40.090"/>
    <p1510:client id="{F31DD8EB-BC2B-440C-B43D-E26C7B2D644A}" v="161" dt="2023-05-09T11:44:04.548"/>
    <p1510:client id="{F3614BD7-81C3-4CC7-9425-A9DCF903E8B1}" v="230" dt="2023-04-06T14:56:39.396"/>
    <p1510:client id="{F7D02ACE-9F04-42FD-9816-8CE2E01DC1B7}" v="110" dt="2023-08-17T14:35:36.872"/>
    <p1510:client id="{F8853F16-7AC0-4BA7-8AFC-A91E970B1357}" v="1098" dt="2023-09-01T15:42:50.463"/>
    <p1510:client id="{F8E8AE7B-99DE-4124-8F31-5FA9B67FE21A}" v="6" dt="2023-09-01T10:30:46.731"/>
    <p1510:client id="{FACD0BD5-B5C7-4C04-B71E-3E4A3725CF3D}" v="425" dt="2023-08-24T09:16:11.776"/>
    <p1510:client id="{FB4B6B7D-C086-48CB-B093-F4B5142F757C}" v="1557" dt="2023-04-12T13:03:16.583"/>
    <p1510:client id="{FC4D6667-0D18-4CF4-B149-CEAEECAD0800}" v="1" dt="2023-12-01T16:36:41.015"/>
    <p1510:client id="{FD8DF044-0533-4216-AFBE-B0206F38B078}" v="65" dt="2023-04-21T08:41:35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19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53E8-F558-467F-A0DC-82E954E5255F}" type="datetimeFigureOut">
              <a:rPr lang="nl-NL" smtClean="0"/>
              <a:t>04-12-2023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0EB0-F77F-4B74-AF54-BB8D14D71F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27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50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0EB0-F77F-4B74-AF54-BB8D14D71F5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8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0EB0-F77F-4B74-AF54-BB8D14D71F5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5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0EB0-F77F-4B74-AF54-BB8D14D71F5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44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0EB0-F77F-4B74-AF54-BB8D14D71F5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85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0EB0-F77F-4B74-AF54-BB8D14D71F5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68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A0EB0-F77F-4B74-AF54-BB8D14D71F5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45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7157A-87EF-42FE-BD6A-6BB615AB5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D6ACC1-5270-4738-AEBA-275F02425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B9697-35F4-4D6B-A5E7-5BC233CE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6CD5-091C-3A4C-805B-A6FF35223534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8F14CF-E04E-416F-B1C7-B51C9468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60976-5284-465F-AA81-97C9BB99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7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A22EF-CEAB-4A2D-AB7F-1DE1DD8A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A2D086-B734-4197-97B5-6BFD94846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530D3-38D7-413C-873A-35E8FF8E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C45B-3D0F-A541-9506-02BEDB9CEB3B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11BA6-9179-4F48-A097-9B6A5F20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40AA5-1864-4BAE-B399-FDFAF21D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97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6C6D93-1147-45BB-8787-625FFF4A6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91BA82-671F-4CF4-B771-37797282E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E28852-A0C3-4F01-9D30-619492E8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2492-C672-6C4C-8DF3-635BF59A859A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70280C-3C05-475F-9E64-E0CBB8E5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D61298-AA7F-4B0C-A1E2-6FDF228A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5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">
    <p:bg>
      <p:bgPr>
        <a:solidFill>
          <a:srgbClr val="124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687B-F0AD-4A56-8044-3D03DCE9A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444" y="1920054"/>
            <a:ext cx="10506862" cy="428826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2457-FA82-4172-B158-BF61233A7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33" y="2459516"/>
            <a:ext cx="10508573" cy="753460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34FDB-D601-4310-9421-00D6FCA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fld id="{2390AABD-ECCC-514B-8F18-B6713E63E5A9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A2D48-DF7D-4BCC-A810-1834993F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3CE6-AE00-4761-8DD5-F8A1C66C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8A73C6A-F6ED-4EAC-9D7A-8884B580580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B0C208-01AB-DB44-BA57-DB5BF023C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476672"/>
            <a:ext cx="937320" cy="9373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A47A910-005E-634D-815E-9D734A17F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39" y="5265204"/>
            <a:ext cx="4994941" cy="10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0268-9118-4F45-8D6F-D4723A228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99"/>
            <a:ext cx="9065964" cy="661449"/>
          </a:xfrm>
        </p:spPr>
        <p:txBody>
          <a:bodyPr lIns="0" tIns="0" rIns="0" bIns="0" anchor="t" anchorCtr="0">
            <a:no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B5D9-16FA-4752-B4C3-0CBE97FC06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0789"/>
            <a:ext cx="10515600" cy="46561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16000" indent="-216000" defTabSz="180000">
              <a:spcBef>
                <a:spcPts val="0"/>
              </a:spcBef>
              <a:buClr>
                <a:schemeClr val="accent1"/>
              </a:buClr>
              <a:defRPr sz="2400"/>
            </a:lvl2pPr>
            <a:lvl3pPr marL="432000" indent="-216000">
              <a:spcBef>
                <a:spcPts val="0"/>
              </a:spcBef>
              <a:buFont typeface="Calibri" panose="020F0502020204030204" pitchFamily="34" charset="0"/>
              <a:buChar char="‒"/>
              <a:defRPr sz="2400"/>
            </a:lvl3pPr>
            <a:lvl4pPr marL="648000" indent="-216000">
              <a:spcBef>
                <a:spcPts val="0"/>
              </a:spcBef>
              <a:buFont typeface="Calibri" panose="020F0502020204030204" pitchFamily="34" charset="0"/>
              <a:buChar char="‒"/>
              <a:defRPr sz="2400"/>
            </a:lvl4pPr>
            <a:lvl5pPr marL="864000" indent="-216000">
              <a:spcBef>
                <a:spcPts val="0"/>
              </a:spcBef>
              <a:buFont typeface="Calibri" panose="020F0502020204030204" pitchFamily="34" charset="0"/>
              <a:buChar char="‒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2A95-EF3E-491E-8219-2C32D777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2451"/>
            <a:ext cx="2743200" cy="216000"/>
          </a:xfrm>
        </p:spPr>
        <p:txBody>
          <a:bodyPr anchor="t" anchorCtr="0">
            <a:noAutofit/>
          </a:bodyPr>
          <a:lstStyle>
            <a:lvl1pPr>
              <a:defRPr sz="1050">
                <a:solidFill>
                  <a:schemeClr val="accent3"/>
                </a:solidFill>
              </a:defRPr>
            </a:lvl1pPr>
          </a:lstStyle>
          <a:p>
            <a:fld id="{58916B7B-C970-4544-8364-3C5E6035B36E}" type="datetime1">
              <a:rPr lang="nl-NL" smtClean="0">
                <a:solidFill>
                  <a:srgbClr val="A5A5A5"/>
                </a:solidFill>
              </a:rPr>
              <a:t>04-12-2023</a:t>
            </a:fld>
            <a:endParaRPr lang="nl-NL">
              <a:solidFill>
                <a:srgbClr val="A5A5A5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47C1-ECCE-4632-AF72-F6587937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642000"/>
            <a:ext cx="4114800" cy="216000"/>
          </a:xfrm>
        </p:spPr>
        <p:txBody>
          <a:bodyPr anchor="t" anchorCtr="0">
            <a:noAutofit/>
          </a:bodyPr>
          <a:lstStyle>
            <a:lvl1pPr algn="l">
              <a:defRPr sz="1050">
                <a:solidFill>
                  <a:schemeClr val="accent3"/>
                </a:solidFill>
              </a:defRPr>
            </a:lvl1pPr>
          </a:lstStyle>
          <a:p>
            <a:endParaRPr lang="nl-NL">
              <a:solidFill>
                <a:srgbClr val="A5A5A5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ED9A2-9667-4CD8-806F-73242B5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2451"/>
            <a:ext cx="2743200" cy="216000"/>
          </a:xfrm>
        </p:spPr>
        <p:txBody>
          <a:bodyPr anchor="t" anchorCtr="0">
            <a:noAutofit/>
          </a:bodyPr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fld id="{08A73C6A-F6ED-4EAC-9D7A-8884B580580E}" type="slidenum">
              <a:rPr lang="nl-NL" smtClean="0">
                <a:solidFill>
                  <a:srgbClr val="00ADD0"/>
                </a:solidFill>
              </a:rPr>
              <a:pPr/>
              <a:t>‹nr.›</a:t>
            </a:fld>
            <a:endParaRPr lang="nl-NL">
              <a:solidFill>
                <a:srgbClr val="00ADD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2CA2ED-3EC6-EE45-83C8-F01E49FEE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61363"/>
            <a:ext cx="937320" cy="9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5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D866-A3F5-4C50-88D3-2C7163B9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141"/>
            <a:ext cx="8888106" cy="61560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7C86-C25C-41EC-9270-00617169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2776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CB8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2286F-7ABB-4AB0-860D-62AEE40D0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6861"/>
            <a:ext cx="5157787" cy="3832802"/>
          </a:xfrm>
        </p:spPr>
        <p:txBody>
          <a:bodyPr/>
          <a:lstStyle>
            <a:lvl2pPr>
              <a:buClr>
                <a:srgbClr val="4CB8B1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D6C62-3C8D-4E13-BF59-3C848B75D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2776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CB8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36674-6B54-4F53-BE97-07740E94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6861"/>
            <a:ext cx="5183188" cy="3832802"/>
          </a:xfrm>
        </p:spPr>
        <p:txBody>
          <a:bodyPr/>
          <a:lstStyle>
            <a:lvl2pPr>
              <a:buClr>
                <a:srgbClr val="4CB8B1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77D9C-CC4D-455B-ABFA-96BDC994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4E25-B43F-9B45-9551-5AEB2AB1EFA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04-12-2023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6D64-CE03-46D4-A0E0-9B280683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D0BD6-E569-442D-A2DA-D2CD14E9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3C6A-F6ED-4EAC-9D7A-8884B580580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5590B5-5E7A-714A-9528-C94AE51ED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55283"/>
            <a:ext cx="937320" cy="9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872A-40C3-4A6B-8207-11D8A7526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7224"/>
            <a:ext cx="9198166" cy="55343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AF6DA-8F84-4F4E-B371-327FFB3F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19A-3E84-DC4A-973F-D732A689EE7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04-12-2023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FA52E-0FB1-41A0-9E6C-BF03B18C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32151-25E5-4948-B97D-1D0C73AC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3C6A-F6ED-4EAC-9D7A-8884B580580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7A6BAD-1311-FB45-9363-8709961BF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55283"/>
            <a:ext cx="937320" cy="9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5CF88-9305-45D7-BF24-874948BE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3751-D76D-DE4C-9748-4F1019934F6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04-12-2023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F4F33-6AF9-4DFB-BF00-A1E72BE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F6DC-2DE5-47D0-B279-FDE1299C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3C6A-F6ED-4EAC-9D7A-8884B580580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0F5E79-AB83-8544-A9FC-53EB1AEEC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55283"/>
            <a:ext cx="937320" cy="9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2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 met logo">
    <p:bg>
      <p:bgPr>
        <a:solidFill>
          <a:srgbClr val="124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5CF88-9305-45D7-BF24-874948BE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C0FF8A2-872C-E649-B096-3E30925C1D19}" type="datetime1">
              <a:rPr lang="nl-NL" smtClean="0"/>
              <a:t>04-12-2023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F4F33-6AF9-4DFB-BF00-A1E72BE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F6DC-2DE5-47D0-B279-FDE1299C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8A73C6A-F6ED-4EAC-9D7A-8884B580580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95427C-C254-8841-8501-DD67E19309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476672"/>
            <a:ext cx="937320" cy="9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1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5CF88-9305-45D7-BF24-874948BE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6EAF-81A6-2247-A5BB-A5A19EFB9B7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04-12-2023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F4F33-6AF9-4DFB-BF00-A1E72BE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F6DC-2DE5-47D0-B279-FDE1299C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3C6A-F6ED-4EAC-9D7A-8884B580580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1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899600" y="4859667"/>
            <a:ext cx="63400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4546600" y="4648200"/>
            <a:ext cx="7645600" cy="19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5" name="Google Shape;55;p10"/>
          <p:cNvCxnSpPr/>
          <p:nvPr/>
        </p:nvCxnSpPr>
        <p:spPr>
          <a:xfrm rot="-5400000">
            <a:off x="-1686200" y="2339800"/>
            <a:ext cx="402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0"/>
          <p:cNvSpPr/>
          <p:nvPr/>
        </p:nvSpPr>
        <p:spPr>
          <a:xfrm>
            <a:off x="4323000" y="4437267"/>
            <a:ext cx="8123200" cy="190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87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C652F-916B-49BD-B0E8-9C18DCDA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CF6F9E-8162-4913-97E5-B8258EFD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60229-A137-49DE-9ABE-1CCE3154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82FC-4C77-6946-855E-01B63C2E8EDB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6A28AE-A63B-4977-AE88-432B786F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649369-F6EC-4873-90B7-E2FB54EE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9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61AE6-D379-4593-BE66-9076D1ED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19C4A0-7036-49D2-9CAF-F22934EC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924F7F-A732-460C-970B-DBB7044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E847-0861-5440-AB40-A7AF82262BCE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450A1A-993A-4DF2-9F12-F74DD060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1C89FF-D3A8-45B9-B04B-E1CBBE1F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1705C-CB03-48A4-A3E3-5E15B85C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F61133-84F0-45A5-8FCA-1E28CBDF9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DEB54F-9175-403C-8712-423DC3D5A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8B1E77-3F3E-46AD-9D71-EAF0101A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5BE1-32C1-5147-8B87-AE8BE9EF49B2}" type="datetime1">
              <a:rPr lang="nl-NL" smtClean="0"/>
              <a:t>04-12-2023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960541-33D6-40F2-82E4-819B9A93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C99F94-0C45-4A2C-82F9-14940FA6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D4FDE-ED26-4696-98EA-C2767439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A2FDEE-7896-4BE2-855F-96FF0FD3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6451F1-41CC-422F-B83C-3CE6E9CC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ED3C01-4DD9-47A9-B106-15C33A6EF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19978D-BAE0-4B14-A4AD-0C5D9E082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1864BB-2CE5-4D64-88B8-68D59857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F1AA-9257-574B-836C-799565C56E8A}" type="datetime1">
              <a:rPr lang="nl-NL" smtClean="0"/>
              <a:t>04-12-2023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8FFADC-1223-42A9-B159-23B1666F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ACCABE-DA56-4DCE-894E-E517F896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03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71453-38BE-4D71-AF4E-F0D0F0BA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3E8B21-F5E1-42B4-9ABC-530B9788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3FF9-6C7A-3D4C-BF6E-2B979D890145}" type="datetime1">
              <a:rPr lang="nl-NL" smtClean="0"/>
              <a:t>04-12-2023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A604D5-FBF3-4E58-97D3-1797D51A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18A3FD-06E9-4CCF-B2F6-32908005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83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C897B1C-1B4F-47BC-BF98-42FEA515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76EB-7528-E745-9185-E99A75D93031}" type="datetime1">
              <a:rPr lang="nl-NL" smtClean="0"/>
              <a:t>04-12-2023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E242381-2145-4C3B-9C0A-BE7277BD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160ECC-489F-424C-AE74-8061C8C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10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28BC1-0B4D-4498-BDE4-4D3C15ED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1B7490-DEB8-4BF6-B4BB-4714F9C5D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7C265A-28C6-47EB-AA10-0ACC5873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8E24EC-3CCF-49E2-96D4-F93C71A7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1479-18EB-1B42-925E-743BCBBFCE96}" type="datetime1">
              <a:rPr lang="nl-NL" smtClean="0"/>
              <a:t>04-12-2023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593658-773B-4E7C-ACCC-B0476975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70663-AC0D-4E0D-9826-580F45F2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D9AD9-ADC2-4785-9942-CB5D3B17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18AE60-CF39-4744-B40B-380DBA0AA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B4DD2D-DE81-4B68-B091-A3E3B631D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BFE6D6-9259-4006-AF00-B67C7E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A980-2E1D-2E4E-BFE7-CCF429C30501}" type="datetime1">
              <a:rPr lang="nl-NL" smtClean="0"/>
              <a:t>04-12-2023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58E41E-C40E-42F4-87BF-AEB3D3EF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EBB8EB-2890-4D22-8A08-B867B294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B13309-A8E9-404C-A7D8-3F867665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63F7F5-D2ED-47EF-8B54-609BE6F33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3C147B-60FA-46DA-B93D-977F6FF4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BC87-E36A-A540-8A95-0F57C3308455}" type="datetime1">
              <a:rPr lang="nl-NL" smtClean="0"/>
              <a:t>04-12-2023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1EEDE1-C148-47C3-8DB7-789C145C5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4222E9-82C6-46E3-9F70-0C652C3F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3F2B-E202-4376-8508-A508ED334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15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A5679-396D-4284-93F5-E976171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283"/>
            <a:ext cx="9198166" cy="143929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84132-ACC0-495D-98A9-3DBD01178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639"/>
            <a:ext cx="10515600" cy="4104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54DB-68AC-4D35-807B-ABDC98345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3871-E8A5-BD42-80EE-E790CE35CE2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04-12-2023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6C44-5B20-4D8B-ADFC-E563976C9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141BA-6A71-4038-954D-C45DD68F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3C6A-F6ED-4EAC-9D7A-8884B580580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78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rgbClr val="4CB8B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None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0000"/>
        </a:lnSpc>
        <a:spcBef>
          <a:spcPts val="0"/>
        </a:spcBef>
        <a:buFont typeface="Calibri" panose="020F0502020204030204" pitchFamily="34" charset="0"/>
        <a:buChar char="‒"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0000"/>
        </a:lnSpc>
        <a:spcBef>
          <a:spcPts val="0"/>
        </a:spcBef>
        <a:buFont typeface="Calibri" panose="020F0502020204030204" pitchFamily="34" charset="0"/>
        <a:buChar char="‒"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0000"/>
        </a:lnSpc>
        <a:spcBef>
          <a:spcPts val="0"/>
        </a:spcBef>
        <a:buFont typeface="Calibri" panose="020F0502020204030204" pitchFamily="34" charset="0"/>
        <a:buChar char="‒"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el 260">
            <a:extLst>
              <a:ext uri="{FF2B5EF4-FFF2-40B4-BE49-F238E27FC236}">
                <a16:creationId xmlns:a16="http://schemas.microsoft.com/office/drawing/2014/main" id="{93C46F62-76F8-7545-9A53-A68D3769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444" y="1920054"/>
            <a:ext cx="10506862" cy="428826"/>
          </a:xfrm>
        </p:spPr>
        <p:txBody>
          <a:bodyPr>
            <a:noAutofit/>
          </a:bodyPr>
          <a:lstStyle/>
          <a:p>
            <a:br>
              <a:rPr lang="nl-NL"/>
            </a:br>
            <a:r>
              <a:rPr lang="nl-NL"/>
              <a:t>Zorgcoördinatie tijdelijk verblijf</a:t>
            </a:r>
            <a:br>
              <a:rPr lang="nl-NL"/>
            </a:br>
            <a:endParaRPr lang="nl-NL"/>
          </a:p>
        </p:txBody>
      </p:sp>
      <p:sp>
        <p:nvSpPr>
          <p:cNvPr id="262" name="Ondertitel 261">
            <a:extLst>
              <a:ext uri="{FF2B5EF4-FFF2-40B4-BE49-F238E27FC236}">
                <a16:creationId xmlns:a16="http://schemas.microsoft.com/office/drawing/2014/main" id="{454C1A86-BBD7-394B-B614-99A6C098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33" y="3248980"/>
            <a:ext cx="10508573" cy="68407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Management informatie 2023: Q3 </a:t>
            </a:r>
            <a:r>
              <a:rPr lang="nl-NL" dirty="0">
                <a:solidFill>
                  <a:srgbClr val="FF0000"/>
                </a:solidFill>
              </a:rPr>
              <a:t>(definitieve versie)</a:t>
            </a:r>
            <a:endParaRPr lang="nl-NL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B8FF22-CA26-684D-ABE6-C660C7272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17" t="23575" b="7097"/>
          <a:stretch/>
        </p:blipFill>
        <p:spPr>
          <a:xfrm>
            <a:off x="7860196" y="1918143"/>
            <a:ext cx="4363491" cy="4934706"/>
          </a:xfrm>
          <a:prstGeom prst="rect">
            <a:avLst/>
          </a:prstGeom>
        </p:spPr>
      </p:pic>
      <p:pic>
        <p:nvPicPr>
          <p:cNvPr id="6" name="Afbeelding 5" descr="Afbeelding met tekst, persoon, muur, binnen&#10;&#10;Automatisch gegenereerde beschrijving">
            <a:extLst>
              <a:ext uri="{FF2B5EF4-FFF2-40B4-BE49-F238E27FC236}">
                <a16:creationId xmlns:a16="http://schemas.microsoft.com/office/drawing/2014/main" id="{57325523-C6ED-DF4C-B2F4-3E4CB279C0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28332" b="2877"/>
          <a:stretch/>
        </p:blipFill>
        <p:spPr>
          <a:xfrm>
            <a:off x="8760295" y="3553229"/>
            <a:ext cx="1728193" cy="1813867"/>
          </a:xfrm>
          <a:prstGeom prst="ellipse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9600E45-3DD8-0F4A-A29F-0425627458E3}"/>
              </a:ext>
            </a:extLst>
          </p:cNvPr>
          <p:cNvSpPr/>
          <p:nvPr/>
        </p:nvSpPr>
        <p:spPr>
          <a:xfrm>
            <a:off x="8760296" y="3497457"/>
            <a:ext cx="1776078" cy="1776078"/>
          </a:xfrm>
          <a:prstGeom prst="ellipse">
            <a:avLst/>
          </a:prstGeom>
          <a:noFill/>
          <a:ln w="57150">
            <a:solidFill>
              <a:srgbClr val="43B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3DD793F-4611-058E-D3A9-C7D2D24F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459" y="4947729"/>
            <a:ext cx="64579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>
            <a:extLst>
              <a:ext uri="{FF2B5EF4-FFF2-40B4-BE49-F238E27FC236}">
                <a16:creationId xmlns:a16="http://schemas.microsoft.com/office/drawing/2014/main" id="{584320D6-203A-9A4E-8ED9-C8BE96384E64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</a:rPr>
              <a:t>Totaal uitstroom / vervolgzorg</a:t>
            </a:r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9F60B1-CC5A-F5D3-8D73-E20B8FDE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5" y="0"/>
            <a:ext cx="1381125" cy="11334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330065F-F5B9-5BCE-FD19-9290EFA8B613}"/>
              </a:ext>
            </a:extLst>
          </p:cNvPr>
          <p:cNvSpPr txBox="1"/>
          <p:nvPr/>
        </p:nvSpPr>
        <p:spPr>
          <a:xfrm>
            <a:off x="6096000" y="2025397"/>
            <a:ext cx="5528747" cy="10772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7EC8C4"/>
                </a:solidFill>
              </a:rPr>
              <a:t>Van het totaal aantal aanvragen in Q3 2023 is krap 45</a:t>
            </a:r>
            <a:r>
              <a:rPr lang="nl-NL" sz="1600" b="1">
                <a:solidFill>
                  <a:srgbClr val="7EC8C4"/>
                </a:solidFill>
              </a:rPr>
              <a:t>% </a:t>
            </a:r>
            <a:r>
              <a:rPr lang="nl-NL" sz="1600">
                <a:solidFill>
                  <a:srgbClr val="7EC8C4"/>
                </a:solidFill>
              </a:rPr>
              <a:t>daadwerkelijk op een tijdelijk verblijf bed geplaatst.</a:t>
            </a:r>
          </a:p>
          <a:p>
            <a:endParaRPr lang="nl-NL" sz="1600">
              <a:solidFill>
                <a:srgbClr val="7EC8C4"/>
              </a:solidFill>
              <a:cs typeface="Calibri"/>
            </a:endParaRPr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Dit was in Q2 ruim 46%.</a:t>
            </a:r>
            <a:endParaRPr lang="nl-NL" sz="1600">
              <a:solidFill>
                <a:srgbClr val="7EC8C4"/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52370FF-C0BA-9F96-0F6B-E5A5BB4A65E3}"/>
              </a:ext>
            </a:extLst>
          </p:cNvPr>
          <p:cNvSpPr txBox="1"/>
          <p:nvPr/>
        </p:nvSpPr>
        <p:spPr>
          <a:xfrm>
            <a:off x="6096000" y="4109546"/>
            <a:ext cx="58085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  <a:cs typeface="Segoe UI"/>
              </a:rPr>
              <a:t>Geannuleerd = cliënt of verwijzer ziet van de aanmelding af</a:t>
            </a:r>
            <a:r>
              <a:rPr lang="nl-NL" sz="1200">
                <a:solidFill>
                  <a:srgbClr val="0070C0"/>
                </a:solidFill>
                <a:cs typeface="Segoe UI"/>
              </a:rPr>
              <a:t>​</a:t>
            </a:r>
          </a:p>
          <a:p>
            <a:r>
              <a:rPr lang="nl-NL" sz="1200" i="1">
                <a:solidFill>
                  <a:srgbClr val="0070C0"/>
                </a:solidFill>
                <a:cs typeface="Segoe UI"/>
              </a:rPr>
              <a:t>Patiënt/familie ziet van tijdelijk verblijf af, zorgvraag wordt op</a:t>
            </a:r>
            <a:r>
              <a:rPr lang="nl-NL" sz="1200">
                <a:solidFill>
                  <a:srgbClr val="0070C0"/>
                </a:solidFill>
                <a:cs typeface="Segoe UI"/>
              </a:rPr>
              <a:t>​ </a:t>
            </a:r>
            <a:r>
              <a:rPr lang="nl-NL" sz="1200" i="1">
                <a:solidFill>
                  <a:srgbClr val="0070C0"/>
                </a:solidFill>
                <a:cs typeface="Segoe UI"/>
              </a:rPr>
              <a:t>een andere manier opgelost of patiënt is overleden.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D02DA1-A901-2FD0-37CA-3C4103F3E719}"/>
              </a:ext>
            </a:extLst>
          </p:cNvPr>
          <p:cNvSpPr txBox="1"/>
          <p:nvPr/>
        </p:nvSpPr>
        <p:spPr>
          <a:xfrm>
            <a:off x="6096000" y="4876800"/>
            <a:ext cx="57412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>
                <a:solidFill>
                  <a:srgbClr val="0070C0"/>
                </a:solidFill>
                <a:cs typeface="Segoe UI"/>
              </a:rPr>
              <a:t>Teruggegeven = zorgbemiddelaar ZCC vindt aanmelding niet</a:t>
            </a:r>
            <a:r>
              <a:rPr lang="nl-NL" sz="1200">
                <a:solidFill>
                  <a:srgbClr val="0070C0"/>
                </a:solidFill>
                <a:cs typeface="Segoe UI"/>
              </a:rPr>
              <a:t>​ </a:t>
            </a:r>
            <a:r>
              <a:rPr lang="nl-NL" sz="1200" b="1">
                <a:solidFill>
                  <a:srgbClr val="0070C0"/>
                </a:solidFill>
                <a:cs typeface="Segoe UI"/>
              </a:rPr>
              <a:t>passend voor tijdelijk verblijf of er is geen bed beschikbaar</a:t>
            </a:r>
            <a:endParaRPr lang="nl-NL" sz="1200">
              <a:solidFill>
                <a:srgbClr val="0070C0"/>
              </a:solidFill>
              <a:cs typeface="Segoe UI"/>
            </a:endParaRPr>
          </a:p>
          <a:p>
            <a:r>
              <a:rPr lang="nl-NL" sz="1200" i="1">
                <a:solidFill>
                  <a:srgbClr val="0070C0"/>
                </a:solidFill>
                <a:cs typeface="Segoe UI"/>
              </a:rPr>
              <a:t>Onder meer WLZ aanwezig / voorliggend, advies inzet of ophogen</a:t>
            </a:r>
            <a:r>
              <a:rPr lang="nl-NL" sz="1200">
                <a:solidFill>
                  <a:srgbClr val="0070C0"/>
                </a:solidFill>
                <a:cs typeface="Segoe UI"/>
              </a:rPr>
              <a:t>​ </a:t>
            </a:r>
            <a:r>
              <a:rPr lang="nl-NL" sz="1200" i="1">
                <a:solidFill>
                  <a:srgbClr val="0070C0"/>
                </a:solidFill>
                <a:cs typeface="Segoe UI"/>
              </a:rPr>
              <a:t>thuiszorg.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4D15CE-240D-D6B9-C449-D0F8EE54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10</a:t>
            </a:fld>
            <a:endParaRPr lang="nl-NL"/>
          </a:p>
        </p:txBody>
      </p:sp>
      <p:pic>
        <p:nvPicPr>
          <p:cNvPr id="3" name="Afbeelding 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22132C41-D1BF-C74A-329E-06942703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094909"/>
            <a:ext cx="5238750" cy="32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02B4CC0E-17A1-1237-4808-DAA2CBEF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5" y="0"/>
            <a:ext cx="1381125" cy="1133475"/>
          </a:xfrm>
          <a:prstGeom prst="rect">
            <a:avLst/>
          </a:prstGeom>
        </p:spPr>
      </p:pic>
      <p:sp>
        <p:nvSpPr>
          <p:cNvPr id="44" name="Titel 1">
            <a:extLst>
              <a:ext uri="{FF2B5EF4-FFF2-40B4-BE49-F238E27FC236}">
                <a16:creationId xmlns:a16="http://schemas.microsoft.com/office/drawing/2014/main" id="{584320D6-203A-9A4E-8ED9-C8BE96384E64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</a:rPr>
              <a:t>Totaal uitstroom / vervolgzorg</a:t>
            </a:r>
          </a:p>
          <a:p>
            <a:endParaRPr lang="nl-NL">
              <a:solidFill>
                <a:srgbClr val="4CB8B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1775290-7142-19A7-8F86-045ACC6E86A3}"/>
              </a:ext>
            </a:extLst>
          </p:cNvPr>
          <p:cNvSpPr txBox="1"/>
          <p:nvPr/>
        </p:nvSpPr>
        <p:spPr>
          <a:xfrm flipH="1">
            <a:off x="419051" y="5553040"/>
            <a:ext cx="11082386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400">
                <a:solidFill>
                  <a:srgbClr val="7EC8C4"/>
                </a:solidFill>
              </a:rPr>
              <a:t>In Q3 2023 is ruim krap 51% van het totaal aantal aanvragen teruggegeven aan de verwijzer. Hiervan was ruim 5% verwijzing naar eigen regio, in 10% was geen bed beschikbaar en bij krap 30% konden er adviezen (omtrent inzet zorg) gegeven worden.  </a:t>
            </a:r>
            <a:endParaRPr lang="nl-NL" sz="1400">
              <a:solidFill>
                <a:srgbClr val="7EC8C4"/>
              </a:solidFill>
              <a:cs typeface="Calibri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933A96A-7E2B-748C-5035-4AF5A467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93EACB0-116F-D181-7F38-FE60E2CA0D07}"/>
              </a:ext>
            </a:extLst>
          </p:cNvPr>
          <p:cNvSpPr txBox="1"/>
          <p:nvPr/>
        </p:nvSpPr>
        <p:spPr>
          <a:xfrm>
            <a:off x="12731749" y="582083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</p:txBody>
      </p:sp>
      <p:pic>
        <p:nvPicPr>
          <p:cNvPr id="3" name="Afbeelding 2" descr="Afbeelding met tekst, schermopname, Kleurrijkheid, cirkel&#10;&#10;Automatisch gegenereerde beschrijving">
            <a:extLst>
              <a:ext uri="{FF2B5EF4-FFF2-40B4-BE49-F238E27FC236}">
                <a16:creationId xmlns:a16="http://schemas.microsoft.com/office/drawing/2014/main" id="{A3643DA0-8E54-F3DF-0F57-0F2561F13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5" y="1150320"/>
            <a:ext cx="4435433" cy="4300060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7057527-130A-1F5E-0F61-C8E5C1889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585" y="1135393"/>
            <a:ext cx="2219325" cy="3419475"/>
          </a:xfrm>
          <a:prstGeom prst="rect">
            <a:avLst/>
          </a:prstGeom>
        </p:spPr>
      </p:pic>
      <p:pic>
        <p:nvPicPr>
          <p:cNvPr id="9" name="Afbeelding 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15CBC16-3363-6F8E-7533-09DB59BA3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871" y="1264784"/>
            <a:ext cx="24860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schermopname, nummer, Parallel&#10;&#10;Automatisch gegenereerde beschrijving">
            <a:extLst>
              <a:ext uri="{FF2B5EF4-FFF2-40B4-BE49-F238E27FC236}">
                <a16:creationId xmlns:a16="http://schemas.microsoft.com/office/drawing/2014/main" id="{B52E5E6D-1CEB-F4D7-0DF9-BCC5F50C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941622"/>
            <a:ext cx="4371975" cy="5536731"/>
          </a:xfrm>
          <a:prstGeom prst="rect">
            <a:avLst/>
          </a:prstGeom>
        </p:spPr>
      </p:pic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0F02B8A1-A152-EE37-E117-09282289B72B}"/>
              </a:ext>
            </a:extLst>
          </p:cNvPr>
          <p:cNvSpPr txBox="1">
            <a:spLocks/>
          </p:cNvSpPr>
          <p:nvPr/>
        </p:nvSpPr>
        <p:spPr>
          <a:xfrm>
            <a:off x="8805333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8B3F2B-E202-4376-8508-A508ED334532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2DB2678-9E41-2B2B-5E0C-87FB50F2C91D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CB8B1"/>
                </a:solidFill>
                <a:latin typeface="Calibri"/>
                <a:cs typeface="Calibri Light"/>
              </a:rPr>
              <a:t>Analyse</a:t>
            </a:r>
            <a:r>
              <a:rPr lang="nl-NL" dirty="0">
                <a:solidFill>
                  <a:srgbClr val="4CB8B1"/>
                </a:solidFill>
                <a:latin typeface="Calibri"/>
                <a:ea typeface="+mj-lt"/>
                <a:cs typeface="+mj-lt"/>
              </a:rPr>
              <a:t> op vervolgzorg: totale beschikbaarheid </a:t>
            </a:r>
          </a:p>
          <a:p>
            <a:endParaRPr lang="nl-NL" sz="2800" b="0">
              <a:ea typeface="+mj-lt"/>
              <a:cs typeface="+mj-lt"/>
            </a:endParaRPr>
          </a:p>
          <a:p>
            <a:endParaRPr lang="nl-NL" sz="2800">
              <a:solidFill>
                <a:srgbClr val="4CB8B1"/>
              </a:solidFill>
              <a:latin typeface="+mn-lt"/>
              <a:cs typeface="Calibri"/>
            </a:endParaRPr>
          </a:p>
          <a:p>
            <a:endParaRPr lang="nl-NL" sz="2800">
              <a:solidFill>
                <a:srgbClr val="4CB8B1"/>
              </a:solidFill>
              <a:cs typeface="Calibri Light"/>
            </a:endParaRPr>
          </a:p>
        </p:txBody>
      </p:sp>
      <p:pic>
        <p:nvPicPr>
          <p:cNvPr id="10" name="Afbeelding 5" descr="Afbeelding met grafiek&#10;&#10;Automatisch gegenereerde beschrijving">
            <a:extLst>
              <a:ext uri="{FF2B5EF4-FFF2-40B4-BE49-F238E27FC236}">
                <a16:creationId xmlns:a16="http://schemas.microsoft.com/office/drawing/2014/main" id="{20BC6E32-3488-0169-E3EE-E6A80870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32" y="24423"/>
            <a:ext cx="1352550" cy="1143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FC8680-BCEA-F9DB-0F35-6221C3F07BEF}"/>
              </a:ext>
            </a:extLst>
          </p:cNvPr>
          <p:cNvSpPr txBox="1"/>
          <p:nvPr/>
        </p:nvSpPr>
        <p:spPr>
          <a:xfrm>
            <a:off x="5924651" y="2904060"/>
            <a:ext cx="5291978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 b="1" dirty="0">
                <a:solidFill>
                  <a:srgbClr val="7EC8C4"/>
                </a:solidFill>
                <a:ea typeface="+mn-lt"/>
                <a:cs typeface="+mn-lt"/>
              </a:rPr>
              <a:t>Geen bed beschikbaar</a:t>
            </a:r>
            <a:endParaRPr lang="nl-NL" sz="1600" dirty="0">
              <a:solidFill>
                <a:srgbClr val="7EC8C4"/>
              </a:solidFill>
              <a:ea typeface="+mn-lt"/>
              <a:cs typeface="+mn-lt"/>
            </a:endParaRPr>
          </a:p>
          <a:p>
            <a:r>
              <a:rPr lang="nl-NL" sz="1600" dirty="0">
                <a:solidFill>
                  <a:srgbClr val="7EC8C4"/>
                </a:solidFill>
                <a:ea typeface="+mn-lt"/>
                <a:cs typeface="+mn-lt"/>
              </a:rPr>
              <a:t>In Q3 2023 kwamen 42</a:t>
            </a:r>
            <a:r>
              <a:rPr lang="nl-NL" sz="1600" b="1" dirty="0">
                <a:solidFill>
                  <a:srgbClr val="7EC8C4"/>
                </a:solidFill>
                <a:ea typeface="+mn-lt"/>
                <a:cs typeface="+mn-lt"/>
              </a:rPr>
              <a:t> </a:t>
            </a:r>
            <a:r>
              <a:rPr lang="nl-NL" sz="1600" dirty="0">
                <a:solidFill>
                  <a:srgbClr val="7EC8C4"/>
                </a:solidFill>
                <a:ea typeface="+mn-lt"/>
                <a:cs typeface="+mn-lt"/>
              </a:rPr>
              <a:t>cliënten niet op een tijdelijk verblijf bed terecht (juiste zorg op de juiste plek), omdat er geen bed beschikbaar was.</a:t>
            </a:r>
            <a:endParaRPr lang="en-US" sz="1600" dirty="0">
              <a:solidFill>
                <a:srgbClr val="7EC8C4"/>
              </a:solidFill>
              <a:ea typeface="+mn-lt"/>
              <a:cs typeface="+mn-lt"/>
            </a:endParaRPr>
          </a:p>
          <a:p>
            <a:endParaRPr lang="nl-NL" sz="1600" dirty="0">
              <a:solidFill>
                <a:srgbClr val="7EC8C4"/>
              </a:solidFill>
              <a:ea typeface="+mn-lt"/>
              <a:cs typeface="+mn-lt"/>
            </a:endParaRPr>
          </a:p>
          <a:p>
            <a:r>
              <a:rPr lang="nl-NL" sz="1600" dirty="0">
                <a:solidFill>
                  <a:srgbClr val="7EC8C4"/>
                </a:solidFill>
                <a:ea typeface="+mn-lt"/>
                <a:cs typeface="+mn-lt"/>
              </a:rPr>
              <a:t>In Q2 2023 betrof dit 36 cliënten. </a:t>
            </a:r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C2BCC23-6806-FFB1-B2F4-D664A358048C}"/>
              </a:ext>
            </a:extLst>
          </p:cNvPr>
          <p:cNvSpPr/>
          <p:nvPr/>
        </p:nvSpPr>
        <p:spPr>
          <a:xfrm>
            <a:off x="437799" y="3552497"/>
            <a:ext cx="4371975" cy="271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01157EB-0E62-CBF1-C3FF-5D57E38E9321}"/>
              </a:ext>
            </a:extLst>
          </p:cNvPr>
          <p:cNvSpPr/>
          <p:nvPr/>
        </p:nvSpPr>
        <p:spPr>
          <a:xfrm>
            <a:off x="123825" y="946330"/>
            <a:ext cx="1792251" cy="357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47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D9235289-BA36-8B11-24A8-0D13F1EB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047304"/>
            <a:ext cx="4200525" cy="431571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331B8D7-C949-7F89-D1A4-B93C9DEC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13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0BC922-06CB-BBB0-A1C4-7581E6C15E27}"/>
              </a:ext>
            </a:extLst>
          </p:cNvPr>
          <p:cNvSpPr txBox="1"/>
          <p:nvPr/>
        </p:nvSpPr>
        <p:spPr>
          <a:xfrm>
            <a:off x="463564" y="5467263"/>
            <a:ext cx="1089191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In Q3 2023 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waren er in het weekend 27 aanvragen afkomstig vanuit de </a:t>
            </a:r>
            <a:r>
              <a:rPr lang="nl-NL" sz="1600" err="1">
                <a:solidFill>
                  <a:srgbClr val="7EC8C4"/>
                </a:solidFill>
                <a:ea typeface="+mn-lt"/>
                <a:cs typeface="+mn-lt"/>
              </a:rPr>
              <a:t>HAP's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 en 20 vanuit de </a:t>
            </a:r>
            <a:r>
              <a:rPr lang="nl-NL" sz="1600" err="1">
                <a:solidFill>
                  <a:srgbClr val="7EC8C4"/>
                </a:solidFill>
                <a:ea typeface="+mn-lt"/>
                <a:cs typeface="+mn-lt"/>
              </a:rPr>
              <a:t>SEH's</a:t>
            </a:r>
            <a:endParaRPr lang="nl-NL" sz="1600">
              <a:solidFill>
                <a:srgbClr val="7EC8C4"/>
              </a:solidFill>
              <a:ea typeface="+mn-lt"/>
              <a:cs typeface="+mn-lt"/>
            </a:endParaRPr>
          </a:p>
          <a:p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In Q2 2023 waren er in het weekend 20 aanvragen afkomstig vanuit de HAP’s en 15 vanuit de SEH's.</a:t>
            </a:r>
            <a:endParaRPr lang="nl-NL"/>
          </a:p>
          <a:p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In Q1 2023 waren er in het weekend 27 aanvragen afkomstig vanuit de HAP’s en 21 vanuit de SEH's.</a:t>
            </a:r>
            <a:endParaRPr lang="nl-NL">
              <a:solidFill>
                <a:srgbClr val="7EC8C4"/>
              </a:solidFill>
              <a:cs typeface="Calibri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F483CCC-0EAB-1006-C375-A74DD150FD12}"/>
              </a:ext>
            </a:extLst>
          </p:cNvPr>
          <p:cNvSpPr txBox="1">
            <a:spLocks/>
          </p:cNvSpPr>
          <p:nvPr/>
        </p:nvSpPr>
        <p:spPr>
          <a:xfrm>
            <a:off x="299355" y="322607"/>
            <a:ext cx="10599873" cy="5789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Beschikbaarheid weekenden</a:t>
            </a:r>
            <a:endParaRPr lang="nl-NL">
              <a:cs typeface="Calibri Light"/>
            </a:endParaRPr>
          </a:p>
          <a:p>
            <a:endParaRPr lang="nl-NL" sz="3200">
              <a:solidFill>
                <a:srgbClr val="4CB8B1"/>
              </a:solidFill>
              <a:cs typeface="Calibri Light"/>
            </a:endParaRP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0934D828-7031-7D3E-DA3E-1D3729F8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32" y="24423"/>
            <a:ext cx="1352550" cy="11430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703BE8F-C96A-DF04-D9FA-AE8B7387B6BF}"/>
              </a:ext>
            </a:extLst>
          </p:cNvPr>
          <p:cNvSpPr txBox="1"/>
          <p:nvPr/>
        </p:nvSpPr>
        <p:spPr>
          <a:xfrm>
            <a:off x="5065055" y="1165197"/>
            <a:ext cx="6318214" cy="28007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7EC8C4"/>
                </a:solidFill>
                <a:cs typeface="Calibri"/>
              </a:rPr>
              <a:t>In </a:t>
            </a:r>
            <a:r>
              <a:rPr lang="nl-NL" sz="1600" b="1">
                <a:solidFill>
                  <a:srgbClr val="7EC8C4"/>
                </a:solidFill>
                <a:cs typeface="Calibri"/>
              </a:rPr>
              <a:t>Q3 2023 </a:t>
            </a:r>
            <a:r>
              <a:rPr lang="nl-NL" sz="1600">
                <a:solidFill>
                  <a:srgbClr val="7EC8C4"/>
                </a:solidFill>
                <a:cs typeface="Calibri"/>
              </a:rPr>
              <a:t>zijn er in het weekend 47</a:t>
            </a:r>
            <a:r>
              <a:rPr lang="nl-NL" sz="1600" b="1">
                <a:solidFill>
                  <a:srgbClr val="7EC8C4"/>
                </a:solidFill>
                <a:cs typeface="Calibri"/>
              </a:rPr>
              <a:t> </a:t>
            </a:r>
            <a:r>
              <a:rPr lang="nl-NL" sz="1600">
                <a:solidFill>
                  <a:srgbClr val="7EC8C4"/>
                </a:solidFill>
                <a:cs typeface="Calibri"/>
              </a:rPr>
              <a:t>aanvragen binnen gekomen.  </a:t>
            </a:r>
          </a:p>
          <a:p>
            <a:endParaRPr lang="nl-NL" sz="1600"/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In totaal zijn 19</a:t>
            </a:r>
            <a:r>
              <a:rPr lang="nl-NL" sz="1600" b="1">
                <a:solidFill>
                  <a:srgbClr val="7EC8C4"/>
                </a:solidFill>
                <a:cs typeface="Calibri"/>
              </a:rPr>
              <a:t> </a:t>
            </a:r>
            <a:r>
              <a:rPr lang="nl-NL" sz="1600">
                <a:solidFill>
                  <a:srgbClr val="7EC8C4"/>
                </a:solidFill>
                <a:cs typeface="Calibri"/>
              </a:rPr>
              <a:t>cliënten op een tijdelijk verblijf bed geplaatst.</a:t>
            </a:r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Voor 2 cliënten is wijkverpleging geregeld. </a:t>
            </a:r>
            <a:endParaRPr lang="nl-NL"/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23 cliënten zijn niet geplaatst; 13x advies gegeven, 1x verwijzing naar eigen regio, 1x teruggegeven aan transferteam ziekenhuis, 1x GGZ indicatie en er </a:t>
            </a:r>
            <a:r>
              <a:rPr lang="nl-NL" sz="1600" b="1" i="1">
                <a:solidFill>
                  <a:srgbClr val="7EC8C4"/>
                </a:solidFill>
                <a:cs typeface="Calibri"/>
              </a:rPr>
              <a:t>was 7x geen tijdelijk verblijf bed beschikbaar. </a:t>
            </a:r>
            <a:endParaRPr lang="nl-NL" b="1" i="1">
              <a:solidFill>
                <a:srgbClr val="000000"/>
              </a:solidFill>
              <a:cs typeface="Calibri"/>
            </a:endParaRPr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3 aanvragen zijn door de verwijzer of cliënt geannuleerd</a:t>
            </a:r>
            <a:endParaRPr lang="nl-NL"/>
          </a:p>
          <a:p>
            <a:endParaRPr lang="nl-NL" sz="1600">
              <a:solidFill>
                <a:srgbClr val="7EC8C4"/>
              </a:solidFill>
              <a:cs typeface="Calibri"/>
            </a:endParaRPr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In Q2 waren er in het weekend voor 5 cliënten geen bed beschikbaar (35 aanvragen).</a:t>
            </a:r>
            <a:endParaRPr lang="nl-NL">
              <a:solidFill>
                <a:srgbClr val="000000"/>
              </a:solidFill>
              <a:cs typeface="Calibri"/>
            </a:endParaRPr>
          </a:p>
        </p:txBody>
      </p:sp>
      <p:sp>
        <p:nvSpPr>
          <p:cNvPr id="9" name="Stroomdiagram: Gegevens 8">
            <a:extLst>
              <a:ext uri="{FF2B5EF4-FFF2-40B4-BE49-F238E27FC236}">
                <a16:creationId xmlns:a16="http://schemas.microsoft.com/office/drawing/2014/main" id="{C694B251-D76B-24A8-1CCE-2C344A5CCE18}"/>
              </a:ext>
            </a:extLst>
          </p:cNvPr>
          <p:cNvSpPr/>
          <p:nvPr/>
        </p:nvSpPr>
        <p:spPr>
          <a:xfrm>
            <a:off x="3102460" y="4824820"/>
            <a:ext cx="1412451" cy="44893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1123025-3BDB-D655-2952-2AAF50F989ED}"/>
              </a:ext>
            </a:extLst>
          </p:cNvPr>
          <p:cNvSpPr txBox="1"/>
          <p:nvPr/>
        </p:nvSpPr>
        <p:spPr>
          <a:xfrm>
            <a:off x="3964040" y="982996"/>
            <a:ext cx="11035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0070C0"/>
                </a:solidFill>
              </a:rPr>
              <a:t>Q3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0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E29DAA2-D223-4D6D-EF0E-CC0C7E92F5BC}"/>
              </a:ext>
            </a:extLst>
          </p:cNvPr>
          <p:cNvSpPr/>
          <p:nvPr/>
        </p:nvSpPr>
        <p:spPr>
          <a:xfrm>
            <a:off x="0" y="4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7A5C609-BAFA-A3BD-867D-F607F28ABE62}"/>
              </a:ext>
            </a:extLst>
          </p:cNvPr>
          <p:cNvSpPr/>
          <p:nvPr/>
        </p:nvSpPr>
        <p:spPr>
          <a:xfrm>
            <a:off x="276225" y="2514600"/>
            <a:ext cx="0" cy="4139260"/>
          </a:xfrm>
          <a:custGeom>
            <a:avLst/>
            <a:gdLst/>
            <a:ahLst/>
            <a:cxnLst/>
            <a:rect l="l" t="t" r="r" b="b"/>
            <a:pathLst>
              <a:path h="4139260">
                <a:moveTo>
                  <a:pt x="0" y="41392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F489B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6AD7F29-1861-7A7B-AAAE-502C891B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696EDE66-1775-995F-C323-D6E90037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4647711"/>
            <a:ext cx="7439025" cy="17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>
            <a:extLst>
              <a:ext uri="{FF2B5EF4-FFF2-40B4-BE49-F238E27FC236}">
                <a16:creationId xmlns:a16="http://schemas.microsoft.com/office/drawing/2014/main" id="{584320D6-203A-9A4E-8ED9-C8BE96384E64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324038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</a:rPr>
              <a:t>Totaal aantal plaatsingen: indicatie bij aanvraag  </a:t>
            </a:r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7D6E0EF-BDA6-2FF8-2550-27066AB0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907" y="0"/>
            <a:ext cx="1414093" cy="11334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C737E98-AFD6-8D4A-0A55-E415C9F6785B}"/>
              </a:ext>
            </a:extLst>
          </p:cNvPr>
          <p:cNvSpPr txBox="1"/>
          <p:nvPr/>
        </p:nvSpPr>
        <p:spPr>
          <a:xfrm>
            <a:off x="334340" y="5562634"/>
            <a:ext cx="10434674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 dirty="0">
                <a:solidFill>
                  <a:srgbClr val="7EC8C4"/>
                </a:solidFill>
              </a:rPr>
              <a:t>In Q3 2023 zijn er, na triage door de zorgbemiddelaar tijdelijk verblijf, </a:t>
            </a:r>
            <a:r>
              <a:rPr lang="nl-NL" sz="1600" b="1" dirty="0">
                <a:solidFill>
                  <a:srgbClr val="7EC8C4"/>
                </a:solidFill>
              </a:rPr>
              <a:t>189 </a:t>
            </a:r>
            <a:r>
              <a:rPr lang="nl-NL" sz="1600" dirty="0">
                <a:solidFill>
                  <a:srgbClr val="7EC8C4"/>
                </a:solidFill>
              </a:rPr>
              <a:t>cliënten geplaatst op een tijdelijk verblijf bed. </a:t>
            </a:r>
            <a:endParaRPr lang="nl-NL" sz="1600" dirty="0">
              <a:solidFill>
                <a:srgbClr val="7EC8C4"/>
              </a:solidFill>
              <a:cs typeface="Calibri"/>
            </a:endParaRPr>
          </a:p>
          <a:p>
            <a:r>
              <a:rPr lang="nl-NL" sz="1600" dirty="0">
                <a:solidFill>
                  <a:srgbClr val="7EC8C4"/>
                </a:solidFill>
                <a:cs typeface="Calibri"/>
              </a:rPr>
              <a:t>Vanaf Q3 worden aanvragen voor wijkverpleging geregistreerd. Als het primaire proces het toelaat, dan bemiddelt de zorgbemiddelaar ook voor de acute wijkverpleging. </a:t>
            </a:r>
            <a:endParaRPr lang="nl-NL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569418-8A80-B91C-5F02-CB8936BF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15</a:t>
            </a:fld>
            <a:endParaRPr lang="nl-NL"/>
          </a:p>
        </p:txBody>
      </p:sp>
      <p:pic>
        <p:nvPicPr>
          <p:cNvPr id="3" name="Afbeelding 2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C7BE690A-F309-EB62-94AB-BC7C330E0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90" y="1160970"/>
            <a:ext cx="4507831" cy="3202561"/>
          </a:xfrm>
          <a:prstGeom prst="rect">
            <a:avLst/>
          </a:prstGeom>
        </p:spPr>
      </p:pic>
      <p:pic>
        <p:nvPicPr>
          <p:cNvPr id="5" name="Afbeelding 4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F3264B12-8842-9A14-59D7-089368EA0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75" y="903906"/>
            <a:ext cx="4695825" cy="370716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309CB0B-50EF-C4C0-FBA8-1C616E1E409A}"/>
              </a:ext>
            </a:extLst>
          </p:cNvPr>
          <p:cNvSpPr/>
          <p:nvPr/>
        </p:nvSpPr>
        <p:spPr>
          <a:xfrm>
            <a:off x="5734050" y="904875"/>
            <a:ext cx="173355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923E2073-1025-9DF1-1B6F-75654B001F85}"/>
              </a:ext>
            </a:extLst>
          </p:cNvPr>
          <p:cNvSpPr txBox="1"/>
          <p:nvPr/>
        </p:nvSpPr>
        <p:spPr>
          <a:xfrm>
            <a:off x="5776012" y="4698412"/>
            <a:ext cx="4998045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>
                <a:solidFill>
                  <a:srgbClr val="7EC8C4"/>
                </a:solidFill>
                <a:cs typeface="Calibri"/>
              </a:rPr>
              <a:t>In deze tabel is zichtbaar met welke indicatie de cliënten, na triage, zijn geplaatst.</a:t>
            </a:r>
            <a:endParaRPr lang="nl-NL">
              <a:solidFill>
                <a:srgbClr val="7EC8C4"/>
              </a:solidFill>
              <a:cs typeface="Calibri"/>
            </a:endParaRPr>
          </a:p>
        </p:txBody>
      </p:sp>
      <p:sp>
        <p:nvSpPr>
          <p:cNvPr id="8" name="Tekstvak 1">
            <a:extLst>
              <a:ext uri="{FF2B5EF4-FFF2-40B4-BE49-F238E27FC236}">
                <a16:creationId xmlns:a16="http://schemas.microsoft.com/office/drawing/2014/main" id="{923E2073-1025-9DF1-1B6F-75654B001F85}"/>
              </a:ext>
            </a:extLst>
          </p:cNvPr>
          <p:cNvSpPr txBox="1"/>
          <p:nvPr/>
        </p:nvSpPr>
        <p:spPr>
          <a:xfrm>
            <a:off x="375337" y="4698412"/>
            <a:ext cx="4998045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>
                <a:solidFill>
                  <a:srgbClr val="7EC8C4"/>
                </a:solidFill>
                <a:cs typeface="Calibri"/>
              </a:rPr>
              <a:t>In deze tabel is zichtbaar met welke indicatie deze aanvragen zijn aangemeld bij het ZCC.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33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13248559-3A1C-51E0-9660-CFAB0E0D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0" y="1041227"/>
            <a:ext cx="8077199" cy="5497961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2685CAE-ED95-191B-F133-7C6538A9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16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FBAD4EE-A59B-627D-7202-969A3332C605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</a:rPr>
              <a:t>Overzicht plaatsingen per organisatie</a:t>
            </a:r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58EC0688-9E26-28CA-1F40-2C5F74BF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32" y="24423"/>
            <a:ext cx="1352550" cy="1143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ED3CFC5-CE38-DD4F-0405-E2994A20A216}"/>
              </a:ext>
            </a:extLst>
          </p:cNvPr>
          <p:cNvSpPr txBox="1"/>
          <p:nvPr/>
        </p:nvSpPr>
        <p:spPr>
          <a:xfrm>
            <a:off x="7667687" y="1448515"/>
            <a:ext cx="3686845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7EC8C4"/>
                </a:solidFill>
                <a:cs typeface="Calibri"/>
              </a:rPr>
              <a:t>Er zijn 18 Zorgorganisaties die vallen onder de groep "anders":</a:t>
            </a:r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De meeste plaatsingen zijn bij Buurtzorgpension Utrecht (14) geweest.</a:t>
            </a:r>
            <a:endParaRPr lang="nl-NL" sz="1600">
              <a:solidFill>
                <a:srgbClr val="7EC8C4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7EC8C4"/>
              </a:solidFill>
              <a:cs typeface="Calibri"/>
            </a:endParaRPr>
          </a:p>
          <a:p>
            <a:r>
              <a:rPr lang="nl-NL" sz="1600">
                <a:solidFill>
                  <a:srgbClr val="7EC8C4"/>
                </a:solidFill>
                <a:ea typeface="Calibri"/>
                <a:cs typeface="Calibri"/>
              </a:rPr>
              <a:t>Leeg vak (1) is plaatsing Wijkverpleging</a:t>
            </a:r>
          </a:p>
        </p:txBody>
      </p:sp>
    </p:spTree>
    <p:extLst>
      <p:ext uri="{BB962C8B-B14F-4D97-AF65-F5344CB8AC3E}">
        <p14:creationId xmlns:p14="http://schemas.microsoft.com/office/powerpoint/2010/main" val="68661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11BF48E-67F0-A1AD-546F-0C6DEB4EC8C9}"/>
              </a:ext>
            </a:extLst>
          </p:cNvPr>
          <p:cNvSpPr/>
          <p:nvPr/>
        </p:nvSpPr>
        <p:spPr>
          <a:xfrm>
            <a:off x="-225706" y="-40224"/>
            <a:ext cx="12465333" cy="70536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44155C7-B6EC-8F54-B847-B204E505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17</a:t>
            </a:fld>
            <a:endParaRPr lang="nl-NL"/>
          </a:p>
        </p:txBody>
      </p:sp>
      <p:pic>
        <p:nvPicPr>
          <p:cNvPr id="5" name="Afbeelding 5" descr="Afbeelding met tekst, buiten, lucht, geel&#10;&#10;Automatisch gegenereerde beschrijving">
            <a:extLst>
              <a:ext uri="{FF2B5EF4-FFF2-40B4-BE49-F238E27FC236}">
                <a16:creationId xmlns:a16="http://schemas.microsoft.com/office/drawing/2014/main" id="{EAE55416-7EF9-CD6F-72F8-9BF8FEB8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941" y="-5215097"/>
            <a:ext cx="12533282" cy="16800360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E541F8F-BA1E-B25F-7018-DC5352F3D587}"/>
              </a:ext>
            </a:extLst>
          </p:cNvPr>
          <p:cNvSpPr/>
          <p:nvPr/>
        </p:nvSpPr>
        <p:spPr>
          <a:xfrm>
            <a:off x="276225" y="2514600"/>
            <a:ext cx="0" cy="4139260"/>
          </a:xfrm>
          <a:custGeom>
            <a:avLst/>
            <a:gdLst/>
            <a:ahLst/>
            <a:cxnLst/>
            <a:rect l="l" t="t" r="r" b="b"/>
            <a:pathLst>
              <a:path h="4139260">
                <a:moveTo>
                  <a:pt x="0" y="41392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F489B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F4D9EE8-E043-7BEE-618D-0CA0936A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5106595"/>
            <a:ext cx="6877050" cy="16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D2B7404-4D9C-D643-0E97-093E17A0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18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E27AFE-A4AB-8A70-03A2-C4E4E4DF772D}"/>
              </a:ext>
            </a:extLst>
          </p:cNvPr>
          <p:cNvSpPr txBox="1"/>
          <p:nvPr/>
        </p:nvSpPr>
        <p:spPr>
          <a:xfrm>
            <a:off x="412595" y="403302"/>
            <a:ext cx="8067906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NL" sz="3600" b="1" spc="-40">
                <a:solidFill>
                  <a:srgbClr val="4CB8B1"/>
                </a:solidFill>
                <a:ea typeface="+mj-ea"/>
                <a:cs typeface="+mj-cs"/>
              </a:rPr>
              <a:t>Aanvragen vanuit de SEH</a:t>
            </a:r>
          </a:p>
        </p:txBody>
      </p:sp>
      <p:pic>
        <p:nvPicPr>
          <p:cNvPr id="6" name="Afbeelding 5" descr="Afbeelding met grafiek&#10;&#10;Automatisch gegenereerde beschrijving">
            <a:extLst>
              <a:ext uri="{FF2B5EF4-FFF2-40B4-BE49-F238E27FC236}">
                <a16:creationId xmlns:a16="http://schemas.microsoft.com/office/drawing/2014/main" id="{BFFB1FB9-B0E4-608E-93FA-B65464F1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5" y="0"/>
            <a:ext cx="1381125" cy="11334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A80E5A5-A268-53E6-217A-05A6EDB2C6EB}"/>
              </a:ext>
            </a:extLst>
          </p:cNvPr>
          <p:cNvSpPr txBox="1"/>
          <p:nvPr/>
        </p:nvSpPr>
        <p:spPr>
          <a:xfrm>
            <a:off x="7177043" y="2469139"/>
            <a:ext cx="4324394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>
                <a:solidFill>
                  <a:srgbClr val="7EC8C4"/>
                </a:solidFill>
                <a:ea typeface="+mn-lt"/>
                <a:cs typeface="+mn-lt"/>
              </a:rPr>
              <a:t>In </a:t>
            </a:r>
            <a:r>
              <a:rPr lang="nl-NL" b="1">
                <a:solidFill>
                  <a:srgbClr val="7EC8C4"/>
                </a:solidFill>
                <a:ea typeface="+mn-lt"/>
                <a:cs typeface="+mn-lt"/>
              </a:rPr>
              <a:t>Q3 2023</a:t>
            </a:r>
            <a:r>
              <a:rPr lang="nl-NL">
                <a:solidFill>
                  <a:srgbClr val="7EC8C4"/>
                </a:solidFill>
              </a:rPr>
              <a:t> zijn er 62 aanvragen vanuit de </a:t>
            </a:r>
            <a:r>
              <a:rPr lang="nl-NL" err="1">
                <a:solidFill>
                  <a:srgbClr val="7EC8C4"/>
                </a:solidFill>
              </a:rPr>
              <a:t>SEH's</a:t>
            </a:r>
            <a:r>
              <a:rPr lang="nl-NL">
                <a:solidFill>
                  <a:srgbClr val="7EC8C4"/>
                </a:solidFill>
              </a:rPr>
              <a:t> (St. Antonius Ziekenhuis, Diakonessenhuis, UMC Utrecht en Meander Medisch Centrum) gekomen. </a:t>
            </a:r>
          </a:p>
          <a:p>
            <a:endParaRPr lang="nl-NL">
              <a:solidFill>
                <a:srgbClr val="7EC8C4"/>
              </a:solidFill>
              <a:cs typeface="Calibri" panose="020F0502020204030204"/>
            </a:endParaRPr>
          </a:p>
          <a:p>
            <a:r>
              <a:rPr lang="nl-NL">
                <a:solidFill>
                  <a:srgbClr val="7EC8C4"/>
                </a:solidFill>
                <a:cs typeface="Calibri" panose="020F0502020204030204"/>
              </a:rPr>
              <a:t>Dit waren 54 aanvragen in Q2 2023 </a:t>
            </a:r>
          </a:p>
        </p:txBody>
      </p:sp>
      <p:pic>
        <p:nvPicPr>
          <p:cNvPr id="5" name="Afbeelding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B770E2CD-EB1C-A202-0AED-CF659D14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99" y="4877368"/>
            <a:ext cx="6444342" cy="1338799"/>
          </a:xfrm>
          <a:prstGeom prst="rect">
            <a:avLst/>
          </a:prstGeom>
        </p:spPr>
      </p:pic>
      <p:pic>
        <p:nvPicPr>
          <p:cNvPr id="10" name="Afbeelding 9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8B59A7DA-6A9C-CC35-321E-E4DDE1B47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207394"/>
            <a:ext cx="5067300" cy="31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F105D39-7A1E-6EAA-7CA5-11248D83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19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6E31FD-07B4-2CFB-5875-DB93AEF73C2A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Uitstroom vanuit de SEH: Diakonessenhuis</a:t>
            </a:r>
            <a:endParaRPr lang="nl-NL"/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6" name="Afbeelding 5" descr="Afbeelding met grafiek&#10;&#10;Automatisch gegenereerde beschrijving">
            <a:extLst>
              <a:ext uri="{FF2B5EF4-FFF2-40B4-BE49-F238E27FC236}">
                <a16:creationId xmlns:a16="http://schemas.microsoft.com/office/drawing/2014/main" id="{CEAD703D-63F9-AF99-6D70-36781CF6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9" y="0"/>
            <a:ext cx="1352551" cy="113347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DDB5AB5-2626-D02E-C354-3A1DC1355594}"/>
              </a:ext>
            </a:extLst>
          </p:cNvPr>
          <p:cNvSpPr txBox="1"/>
          <p:nvPr/>
        </p:nvSpPr>
        <p:spPr>
          <a:xfrm>
            <a:off x="530776" y="3463233"/>
            <a:ext cx="2932607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Plaatsingen (32)</a:t>
            </a:r>
            <a:endParaRPr lang="nl-NL" b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ELV-hoog (21) </a:t>
            </a:r>
            <a:endParaRPr lang="nl-NL"/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ELV-laag (5) </a:t>
            </a:r>
            <a:endParaRPr lang="nl-NL"/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WLZ Crisis PG-IBS (4) 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WLZ Crisis PG (1) 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GRZ (1)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C9C247A-101C-BD7E-0740-B2274C555C8D}"/>
              </a:ext>
            </a:extLst>
          </p:cNvPr>
          <p:cNvSpPr txBox="1"/>
          <p:nvPr/>
        </p:nvSpPr>
        <p:spPr>
          <a:xfrm>
            <a:off x="3673538" y="3463234"/>
            <a:ext cx="5687814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Teruggegeven / geannuleerd (10)</a:t>
            </a:r>
            <a:endParaRPr lang="nl-NL" b="1">
              <a:cs typeface="Calibri"/>
            </a:endParaRP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Geen bed beschikbaar (3)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Advies voor vervolg zorg gegeven (2)</a:t>
            </a:r>
            <a:endParaRPr lang="nl-NL"/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GGZ indicatie (2)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Verwijzing naar eigen regio (1)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Annulering door verwijzer of cliënt (2)</a:t>
            </a: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74176BB2-8E8C-00F5-F772-B53B222EC2BA}"/>
              </a:ext>
            </a:extLst>
          </p:cNvPr>
          <p:cNvSpPr txBox="1"/>
          <p:nvPr/>
        </p:nvSpPr>
        <p:spPr>
          <a:xfrm>
            <a:off x="447675" y="1245173"/>
            <a:ext cx="891367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In </a:t>
            </a:r>
            <a:r>
              <a:rPr lang="nl-NL" b="1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Q3 2023 </a:t>
            </a:r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waren er 42 aanvragen vanuit het </a:t>
            </a:r>
            <a:r>
              <a:rPr lang="nl-NL" err="1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Diakonessenhuis</a:t>
            </a:r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. Dit waren er 41 in Q2 2023.</a:t>
            </a:r>
            <a:endParaRPr lang="nl-NL">
              <a:solidFill>
                <a:srgbClr val="0070C0"/>
              </a:solidFill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592341-B0EB-4552-F3F2-7E17D440F37E}"/>
              </a:ext>
            </a:extLst>
          </p:cNvPr>
          <p:cNvSpPr txBox="1"/>
          <p:nvPr/>
        </p:nvSpPr>
        <p:spPr>
          <a:xfrm>
            <a:off x="476250" y="5786667"/>
            <a:ext cx="10687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7EC8C4"/>
                </a:solidFill>
              </a:rPr>
              <a:t>Samenwerkingsafspraak: </a:t>
            </a:r>
            <a:r>
              <a:rPr lang="nl-NL">
                <a:solidFill>
                  <a:srgbClr val="7EC8C4"/>
                </a:solidFill>
              </a:rPr>
              <a:t>inzet ZCC binnen en buiten kantooruren. Tijdens kantooruren levert het transferbureau van het Diakonessenhuis de triage aan. Buiten kantooruren komt de aanvraag via de SEH. </a:t>
            </a:r>
            <a:endParaRPr lang="nl-NL">
              <a:solidFill>
                <a:srgbClr val="7EC8C4"/>
              </a:solidFill>
              <a:cs typeface="Calibri"/>
            </a:endParaRPr>
          </a:p>
        </p:txBody>
      </p:sp>
      <p:pic>
        <p:nvPicPr>
          <p:cNvPr id="8" name="Afbeelding 7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AAB221BC-3442-328B-D4C3-D65881B5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4" y="1925879"/>
            <a:ext cx="6681849" cy="12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15BC6-77B6-154B-9696-35443CED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15"/>
            <a:ext cx="9065964" cy="661449"/>
          </a:xfrm>
        </p:spPr>
        <p:txBody>
          <a:bodyPr/>
          <a:lstStyle/>
          <a:p>
            <a:r>
              <a:rPr lang="nl-NL"/>
              <a:t>Inhoudsopgave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0F648D-5EF3-8308-37C4-3A6CC4DF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3C6A-F6ED-4EAC-9D7A-8884B580580E}" type="slidenum">
              <a:rPr lang="nl-NL" smtClean="0">
                <a:solidFill>
                  <a:srgbClr val="00ADD0"/>
                </a:solidFill>
              </a:rPr>
              <a:pPr/>
              <a:t>2</a:t>
            </a:fld>
            <a:endParaRPr lang="nl-NL">
              <a:solidFill>
                <a:srgbClr val="00ADD0"/>
              </a:solidFill>
            </a:endParaRPr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7BD15C2D-ED04-E9E4-63D6-613AA3892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01800"/>
              </p:ext>
            </p:extLst>
          </p:nvPr>
        </p:nvGraphicFramePr>
        <p:xfrm>
          <a:off x="881349" y="1423011"/>
          <a:ext cx="9784467" cy="455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582">
                  <a:extLst>
                    <a:ext uri="{9D8B030D-6E8A-4147-A177-3AD203B41FA5}">
                      <a16:colId xmlns:a16="http://schemas.microsoft.com/office/drawing/2014/main" val="825572938"/>
                    </a:ext>
                  </a:extLst>
                </a:gridCol>
                <a:gridCol w="1602885">
                  <a:extLst>
                    <a:ext uri="{9D8B030D-6E8A-4147-A177-3AD203B41FA5}">
                      <a16:colId xmlns:a16="http://schemas.microsoft.com/office/drawing/2014/main" val="4229104433"/>
                    </a:ext>
                  </a:extLst>
                </a:gridCol>
              </a:tblGrid>
              <a:tr h="50508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nl-NL" sz="1800" b="0" i="0" u="none" strike="noStrike" noProof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800" b="0" i="0" u="none" strike="noStrike" noProof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859829"/>
                  </a:ext>
                </a:extLst>
              </a:tr>
              <a:tr h="809877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Aanvragen: tijdelijk verblijf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p.3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218818"/>
                  </a:ext>
                </a:extLst>
              </a:tr>
              <a:tr h="809877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Uitstroom/vervolgzorg: waaronder tijdelijk verblijf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p.9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386751"/>
                  </a:ext>
                </a:extLst>
              </a:tr>
              <a:tr h="809877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Plaatsingen: tijdelijk verblijf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70C0"/>
                          </a:solidFill>
                        </a:rPr>
                        <a:t>p.14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182035"/>
                  </a:ext>
                </a:extLst>
              </a:tr>
              <a:tr h="809877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Aanvragen vanuit </a:t>
                      </a:r>
                      <a:r>
                        <a:rPr lang="nl-NL" sz="1800" b="0" i="0" u="none" strike="noStrike" noProof="0" dirty="0" err="1">
                          <a:solidFill>
                            <a:srgbClr val="0070C0"/>
                          </a:solidFill>
                          <a:latin typeface="Calibri"/>
                        </a:rPr>
                        <a:t>SEH’s</a:t>
                      </a:r>
                      <a:endParaRPr lang="nl-NL" dirty="0" err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p.17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170661"/>
                  </a:ext>
                </a:extLst>
              </a:tr>
              <a:tr h="809877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Kwaliteit 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p.23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41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42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F105D39-7A1E-6EAA-7CA5-11248D83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20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6E31FD-07B4-2CFB-5875-DB93AEF73C2A}"/>
              </a:ext>
            </a:extLst>
          </p:cNvPr>
          <p:cNvSpPr txBox="1">
            <a:spLocks/>
          </p:cNvSpPr>
          <p:nvPr/>
        </p:nvSpPr>
        <p:spPr>
          <a:xfrm>
            <a:off x="299355" y="322607"/>
            <a:ext cx="9717099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Uitstroom vanuit de SEH: St. Antonius Ziekenhuis</a:t>
            </a:r>
            <a:endParaRPr lang="nl-NL"/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6" name="Afbeelding 5" descr="Afbeelding met grafiek&#10;&#10;Automatisch gegenereerde beschrijving">
            <a:extLst>
              <a:ext uri="{FF2B5EF4-FFF2-40B4-BE49-F238E27FC236}">
                <a16:creationId xmlns:a16="http://schemas.microsoft.com/office/drawing/2014/main" id="{CEAD703D-63F9-AF99-6D70-36781CF6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9" y="0"/>
            <a:ext cx="1352551" cy="113347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DDB5AB5-2626-D02E-C354-3A1DC1355594}"/>
              </a:ext>
            </a:extLst>
          </p:cNvPr>
          <p:cNvSpPr txBox="1"/>
          <p:nvPr/>
        </p:nvSpPr>
        <p:spPr>
          <a:xfrm>
            <a:off x="513998" y="4228329"/>
            <a:ext cx="2932607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Plaatsingen (4)</a:t>
            </a:r>
            <a:endParaRPr lang="nl-NL" b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ELV-hoog (2)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ELV-laag (1) 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Wijkverpleging (1)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C9C247A-101C-BD7E-0740-B2274C555C8D}"/>
              </a:ext>
            </a:extLst>
          </p:cNvPr>
          <p:cNvSpPr txBox="1"/>
          <p:nvPr/>
        </p:nvSpPr>
        <p:spPr>
          <a:xfrm>
            <a:off x="3697272" y="4228328"/>
            <a:ext cx="5645029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Teruggegeven / geannuleerd (6)</a:t>
            </a:r>
            <a:endParaRPr lang="nl-NL" b="1">
              <a:cs typeface="Calibri"/>
            </a:endParaRPr>
          </a:p>
          <a:p>
            <a:r>
              <a:rPr lang="nl-NL">
                <a:solidFill>
                  <a:srgbClr val="0070C0"/>
                </a:solidFill>
                <a:cs typeface="Calibri"/>
              </a:rPr>
              <a:t>Advies voor vervolg zorg gegeven (3)</a:t>
            </a:r>
          </a:p>
          <a:p>
            <a:r>
              <a:rPr lang="nl-NL">
                <a:solidFill>
                  <a:srgbClr val="0070C0"/>
                </a:solidFill>
                <a:cs typeface="Calibri"/>
              </a:rPr>
              <a:t>Geen bed beschikbaar (2)</a:t>
            </a:r>
          </a:p>
          <a:p>
            <a:r>
              <a:rPr lang="nl-NL">
                <a:solidFill>
                  <a:srgbClr val="0070C0"/>
                </a:solidFill>
                <a:cs typeface="Calibri"/>
              </a:rPr>
              <a:t>Terug aan transferteam </a:t>
            </a:r>
            <a:r>
              <a:rPr lang="nl-NL" err="1">
                <a:solidFill>
                  <a:srgbClr val="0070C0"/>
                </a:solidFill>
                <a:cs typeface="Calibri"/>
              </a:rPr>
              <a:t>zkh</a:t>
            </a:r>
            <a:r>
              <a:rPr lang="nl-NL">
                <a:solidFill>
                  <a:srgbClr val="0070C0"/>
                </a:solidFill>
                <a:cs typeface="Calibri"/>
              </a:rPr>
              <a:t> (1)</a:t>
            </a: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74176BB2-8E8C-00F5-F772-B53B222EC2BA}"/>
              </a:ext>
            </a:extLst>
          </p:cNvPr>
          <p:cNvSpPr txBox="1"/>
          <p:nvPr/>
        </p:nvSpPr>
        <p:spPr>
          <a:xfrm>
            <a:off x="447675" y="1245173"/>
            <a:ext cx="9247052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In </a:t>
            </a:r>
            <a:r>
              <a:rPr lang="nl-NL" b="1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Q3 2023 </a:t>
            </a:r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waren er 10 aanvragen vanuit het St. Antonius Ziekenhuis. Dit waren er 8 in Q2 2023. </a:t>
            </a:r>
            <a:endParaRPr lang="nl-NL">
              <a:solidFill>
                <a:srgbClr val="0070C0"/>
              </a:solidFill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592341-B0EB-4552-F3F2-7E17D440F37E}"/>
              </a:ext>
            </a:extLst>
          </p:cNvPr>
          <p:cNvSpPr txBox="1"/>
          <p:nvPr/>
        </p:nvSpPr>
        <p:spPr>
          <a:xfrm>
            <a:off x="476250" y="6062892"/>
            <a:ext cx="10687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7EC8C4"/>
                </a:solidFill>
              </a:rPr>
              <a:t>Samenwerkingsafspraak: </a:t>
            </a:r>
            <a:r>
              <a:rPr lang="nl-NL">
                <a:solidFill>
                  <a:srgbClr val="7EC8C4"/>
                </a:solidFill>
              </a:rPr>
              <a:t>inzet ZCC in weekenden en op feestdagen. </a:t>
            </a:r>
            <a:endParaRPr lang="nl-NL">
              <a:solidFill>
                <a:srgbClr val="7EC8C4"/>
              </a:solidFill>
              <a:cs typeface="Calibri"/>
            </a:endParaRPr>
          </a:p>
        </p:txBody>
      </p:sp>
      <p:pic>
        <p:nvPicPr>
          <p:cNvPr id="3" name="Afbeelding 2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30F34AB1-8988-5B63-010E-FDCADBB8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77708"/>
            <a:ext cx="7010400" cy="14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F105D39-7A1E-6EAA-7CA5-11248D83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21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6E31FD-07B4-2CFB-5875-DB93AEF73C2A}"/>
              </a:ext>
            </a:extLst>
          </p:cNvPr>
          <p:cNvSpPr txBox="1">
            <a:spLocks/>
          </p:cNvSpPr>
          <p:nvPr/>
        </p:nvSpPr>
        <p:spPr>
          <a:xfrm>
            <a:off x="299355" y="322607"/>
            <a:ext cx="10262383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Uitstroom vanuit de SEH: Meander Medisch Centrum</a:t>
            </a:r>
            <a:endParaRPr lang="nl-NL"/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6" name="Afbeelding 5" descr="Afbeelding met grafiek&#10;&#10;Automatisch gegenereerde beschrijving">
            <a:extLst>
              <a:ext uri="{FF2B5EF4-FFF2-40B4-BE49-F238E27FC236}">
                <a16:creationId xmlns:a16="http://schemas.microsoft.com/office/drawing/2014/main" id="{CEAD703D-63F9-AF99-6D70-36781CF6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9" y="0"/>
            <a:ext cx="1352551" cy="113347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DDB5AB5-2626-D02E-C354-3A1DC1355594}"/>
              </a:ext>
            </a:extLst>
          </p:cNvPr>
          <p:cNvSpPr txBox="1"/>
          <p:nvPr/>
        </p:nvSpPr>
        <p:spPr>
          <a:xfrm>
            <a:off x="654226" y="4357143"/>
            <a:ext cx="293260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Plaatsingen(1)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ELV-hoog (1)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C9C247A-101C-BD7E-0740-B2274C555C8D}"/>
              </a:ext>
            </a:extLst>
          </p:cNvPr>
          <p:cNvSpPr txBox="1"/>
          <p:nvPr/>
        </p:nvSpPr>
        <p:spPr>
          <a:xfrm>
            <a:off x="3908430" y="3822190"/>
            <a:ext cx="5687814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Teruggegeven / geannuleerd (3)</a:t>
            </a:r>
          </a:p>
          <a:p>
            <a:r>
              <a:rPr lang="nl-NL">
                <a:solidFill>
                  <a:srgbClr val="0070C0"/>
                </a:solidFill>
                <a:cs typeface="Calibri"/>
              </a:rPr>
              <a:t>Geen bed beschikbaar (1)</a:t>
            </a:r>
          </a:p>
          <a:p>
            <a:r>
              <a:rPr lang="nl-NL">
                <a:solidFill>
                  <a:srgbClr val="0070C0"/>
                </a:solidFill>
                <a:cs typeface="Calibri"/>
              </a:rPr>
              <a:t>Advies voor vervolg zorg gegeven (1)</a:t>
            </a:r>
          </a:p>
          <a:p>
            <a:r>
              <a:rPr lang="nl-NL">
                <a:solidFill>
                  <a:srgbClr val="0070C0"/>
                </a:solidFill>
                <a:cs typeface="Calibri"/>
              </a:rPr>
              <a:t>GGZ indicatie (1)</a:t>
            </a: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74176BB2-8E8C-00F5-F772-B53B222EC2BA}"/>
              </a:ext>
            </a:extLst>
          </p:cNvPr>
          <p:cNvSpPr txBox="1"/>
          <p:nvPr/>
        </p:nvSpPr>
        <p:spPr>
          <a:xfrm>
            <a:off x="682567" y="1279096"/>
            <a:ext cx="940897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In </a:t>
            </a:r>
            <a:r>
              <a:rPr lang="nl-NL" b="1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Q3 2023 </a:t>
            </a:r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waren er 4 aanvragen vanuit het Meander Medisch Centrum. Dit waren er 3 in Q2 2023.</a:t>
            </a:r>
            <a:endParaRPr lang="nl-NL">
              <a:solidFill>
                <a:srgbClr val="0070C0"/>
              </a:solidFill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592341-B0EB-4552-F3F2-7E17D440F37E}"/>
              </a:ext>
            </a:extLst>
          </p:cNvPr>
          <p:cNvSpPr txBox="1"/>
          <p:nvPr/>
        </p:nvSpPr>
        <p:spPr>
          <a:xfrm>
            <a:off x="591771" y="6062118"/>
            <a:ext cx="10562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7EC8C4"/>
                </a:solidFill>
              </a:rPr>
              <a:t>Samenwerkingsafspraak: </a:t>
            </a:r>
            <a:r>
              <a:rPr lang="nl-NL">
                <a:solidFill>
                  <a:srgbClr val="7EC8C4"/>
                </a:solidFill>
              </a:rPr>
              <a:t>inzet ZCC buiten kantooruren.</a:t>
            </a:r>
            <a:endParaRPr lang="nl-NL">
              <a:solidFill>
                <a:srgbClr val="7EC8C4"/>
              </a:solidFill>
              <a:cs typeface="Calibri"/>
            </a:endParaRPr>
          </a:p>
        </p:txBody>
      </p:sp>
      <p:pic>
        <p:nvPicPr>
          <p:cNvPr id="10" name="Afbeelding 9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1B7826A5-6D7D-8B9C-8D77-A3D03FF0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2176320"/>
            <a:ext cx="5314950" cy="14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F105D39-7A1E-6EAA-7CA5-11248D83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22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6E31FD-07B4-2CFB-5875-DB93AEF73C2A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Uitstroom vanuit de SEH: UMC Utrecht</a:t>
            </a:r>
            <a:endParaRPr lang="nl-NL"/>
          </a:p>
          <a:p>
            <a:endParaRPr lang="nl-NL">
              <a:solidFill>
                <a:srgbClr val="4CB8B1"/>
              </a:solidFill>
            </a:endParaRPr>
          </a:p>
        </p:txBody>
      </p:sp>
      <p:pic>
        <p:nvPicPr>
          <p:cNvPr id="6" name="Afbeelding 5" descr="Afbeelding met grafiek&#10;&#10;Automatisch gegenereerde beschrijving">
            <a:extLst>
              <a:ext uri="{FF2B5EF4-FFF2-40B4-BE49-F238E27FC236}">
                <a16:creationId xmlns:a16="http://schemas.microsoft.com/office/drawing/2014/main" id="{CEAD703D-63F9-AF99-6D70-36781CF6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9" y="0"/>
            <a:ext cx="1352551" cy="113347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DDB5AB5-2626-D02E-C354-3A1DC1355594}"/>
              </a:ext>
            </a:extLst>
          </p:cNvPr>
          <p:cNvSpPr txBox="1"/>
          <p:nvPr/>
        </p:nvSpPr>
        <p:spPr>
          <a:xfrm>
            <a:off x="575780" y="3790636"/>
            <a:ext cx="2932607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Plaatsingen(1)</a:t>
            </a:r>
            <a:endParaRPr lang="en-US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WLZ crisis PG-IBS (1)</a:t>
            </a:r>
            <a:endParaRPr lang="nl-NL">
              <a:solidFill>
                <a:srgbClr val="000000"/>
              </a:solidFill>
              <a:ea typeface="+mn-lt"/>
              <a:cs typeface="+mn-lt"/>
            </a:endParaRPr>
          </a:p>
          <a:p>
            <a:endParaRPr lang="nl-NL">
              <a:solidFill>
                <a:srgbClr val="0070C0"/>
              </a:solidFill>
              <a:cs typeface="Calibri"/>
            </a:endParaRPr>
          </a:p>
          <a:p>
            <a:endParaRPr lang="nl-NL">
              <a:solidFill>
                <a:srgbClr val="0070C0"/>
              </a:solidFill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C9C247A-101C-BD7E-0740-B2274C555C8D}"/>
              </a:ext>
            </a:extLst>
          </p:cNvPr>
          <p:cNvSpPr txBox="1"/>
          <p:nvPr/>
        </p:nvSpPr>
        <p:spPr>
          <a:xfrm>
            <a:off x="3790984" y="3790636"/>
            <a:ext cx="5687814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rgbClr val="0070C0"/>
                </a:solidFill>
                <a:ea typeface="+mn-lt"/>
                <a:cs typeface="+mn-lt"/>
              </a:rPr>
              <a:t>Teruggegeven (5)</a:t>
            </a:r>
            <a:endParaRPr lang="nl-NL" b="1">
              <a:cs typeface="Calibri"/>
            </a:endParaRP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GGZ indicatie (1)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Geen bed beschikbaar (3)</a:t>
            </a:r>
          </a:p>
          <a:p>
            <a:r>
              <a:rPr lang="nl-NL">
                <a:solidFill>
                  <a:srgbClr val="0070C0"/>
                </a:solidFill>
                <a:ea typeface="+mn-lt"/>
                <a:cs typeface="+mn-lt"/>
              </a:rPr>
              <a:t>Advies voor vervolg zorg gegeven (1)</a:t>
            </a:r>
            <a:endParaRPr lang="nl-NL"/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74176BB2-8E8C-00F5-F772-B53B222EC2BA}"/>
              </a:ext>
            </a:extLst>
          </p:cNvPr>
          <p:cNvSpPr txBox="1"/>
          <p:nvPr/>
        </p:nvSpPr>
        <p:spPr>
          <a:xfrm>
            <a:off x="574646" y="1588586"/>
            <a:ext cx="929467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In </a:t>
            </a:r>
            <a:r>
              <a:rPr lang="nl-NL" b="1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Q3 2023 </a:t>
            </a:r>
            <a:r>
              <a:rPr lang="nl-NL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zijn er 6 aanvraag binnen gekomen vanuit het UMC Utrecht. Dit was er 1 in Q2 2023.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592341-B0EB-4552-F3F2-7E17D440F37E}"/>
              </a:ext>
            </a:extLst>
          </p:cNvPr>
          <p:cNvSpPr txBox="1"/>
          <p:nvPr/>
        </p:nvSpPr>
        <p:spPr>
          <a:xfrm>
            <a:off x="412633" y="5772175"/>
            <a:ext cx="107480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7EC8C4"/>
                </a:solidFill>
                <a:cs typeface="Calibri"/>
              </a:rPr>
              <a:t>Samenwerkingsafspraak: </a:t>
            </a:r>
            <a:r>
              <a:rPr lang="nl-NL">
                <a:solidFill>
                  <a:srgbClr val="7EC8C4"/>
                </a:solidFill>
                <a:cs typeface="Calibri"/>
              </a:rPr>
              <a:t>Inzet ZCC binnen en buiten kantooruren. Tijdens kantooruren levert het transferbureau van het UMCU de triage aan. Buiten kantooruren komt de aanvraag via de SEH. </a:t>
            </a:r>
          </a:p>
        </p:txBody>
      </p:sp>
      <p:pic>
        <p:nvPicPr>
          <p:cNvPr id="3" name="Afbeelding 2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BF248023-ECCA-D024-8DD8-CA264425F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2272778"/>
            <a:ext cx="5619750" cy="12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72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17F0BA5-1227-FB72-460F-755AA8C0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23</a:t>
            </a:fld>
            <a:endParaRPr lang="nl-NL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AD8A972-9F1C-EB5A-76C9-E1F4601936D5}"/>
              </a:ext>
            </a:extLst>
          </p:cNvPr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>
              <a:solidFill>
                <a:srgbClr val="50B3AD"/>
              </a:solidFill>
              <a:cs typeface="Calibri" panose="020F0502020204030204"/>
            </a:endParaRP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235931DF-23C1-195D-395C-2422C9F97C3C}"/>
              </a:ext>
            </a:extLst>
          </p:cNvPr>
          <p:cNvSpPr txBox="1"/>
          <p:nvPr/>
        </p:nvSpPr>
        <p:spPr>
          <a:xfrm>
            <a:off x="6748743" y="5755715"/>
            <a:ext cx="466164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8" indent="-914400"/>
            <a:r>
              <a:rPr lang="en-US" sz="3600" b="1">
                <a:solidFill>
                  <a:srgbClr val="50B3AD"/>
                </a:solidFill>
                <a:latin typeface="Calibri"/>
                <a:cs typeface="Calibri"/>
              </a:rPr>
              <a:t>Kwaliteit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543FD7A-AB1A-6493-4E56-D494D325B762}"/>
              </a:ext>
            </a:extLst>
          </p:cNvPr>
          <p:cNvSpPr/>
          <p:nvPr/>
        </p:nvSpPr>
        <p:spPr>
          <a:xfrm>
            <a:off x="276225" y="2514600"/>
            <a:ext cx="0" cy="4139260"/>
          </a:xfrm>
          <a:custGeom>
            <a:avLst/>
            <a:gdLst/>
            <a:ahLst/>
            <a:cxnLst/>
            <a:rect l="l" t="t" r="r" b="b"/>
            <a:pathLst>
              <a:path h="4139260">
                <a:moveTo>
                  <a:pt x="0" y="41392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F489B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C7B1FCE7-973D-4807-ED41-81843266B641}"/>
              </a:ext>
            </a:extLst>
          </p:cNvPr>
          <p:cNvSpPr txBox="1">
            <a:spLocks/>
          </p:cNvSpPr>
          <p:nvPr/>
        </p:nvSpPr>
        <p:spPr>
          <a:xfrm>
            <a:off x="8842168" y="6429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8B3F2B-E202-4376-8508-A508ED334532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23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>
            <a:extLst>
              <a:ext uri="{FF2B5EF4-FFF2-40B4-BE49-F238E27FC236}">
                <a16:creationId xmlns:a16="http://schemas.microsoft.com/office/drawing/2014/main" id="{BC9ECFC0-6452-DBCC-4049-CAAE840B4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1282"/>
            <a:ext cx="12198685" cy="6856718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D34D74C-862E-C70D-5323-BB90CA8A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8B3F2B-E202-4376-8508-A508ED334532}" type="slidenum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A57ABA-1119-3809-9D78-FF5BF0A3C837}"/>
              </a:ext>
            </a:extLst>
          </p:cNvPr>
          <p:cNvSpPr txBox="1"/>
          <p:nvPr/>
        </p:nvSpPr>
        <p:spPr>
          <a:xfrm>
            <a:off x="5155871" y="207817"/>
            <a:ext cx="57722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>
                <a:solidFill>
                  <a:srgbClr val="4CB8B1"/>
                </a:solidFill>
                <a:cs typeface="Calibri"/>
              </a:rPr>
              <a:t>Continu verbeteren</a:t>
            </a:r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02A48CF3-2715-43E9-A1BF-DCBED671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023" y="-2474"/>
            <a:ext cx="1381125" cy="1143000"/>
          </a:xfrm>
          <a:prstGeom prst="rect">
            <a:avLst/>
          </a:prstGeom>
        </p:spPr>
      </p:pic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A9F2964D-9C6A-C8B7-63AC-91BF3DEDF817}"/>
              </a:ext>
            </a:extLst>
          </p:cNvPr>
          <p:cNvSpPr txBox="1">
            <a:spLocks/>
          </p:cNvSpPr>
          <p:nvPr/>
        </p:nvSpPr>
        <p:spPr>
          <a:xfrm>
            <a:off x="8673935" y="63603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8B3F2B-E202-4376-8508-A508ED334532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9AE667-E8A4-C935-7D7C-DAC632E7B0BA}"/>
              </a:ext>
            </a:extLst>
          </p:cNvPr>
          <p:cNvSpPr txBox="1"/>
          <p:nvPr/>
        </p:nvSpPr>
        <p:spPr>
          <a:xfrm>
            <a:off x="5492073" y="1141423"/>
            <a:ext cx="551603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0070C0"/>
                </a:solidFill>
                <a:cs typeface="Calibri"/>
              </a:rPr>
              <a:t>Vanaf Q3 zijn er nieuwe ontwikkelingen</a:t>
            </a:r>
          </a:p>
          <a:p>
            <a:endParaRPr lang="nl-NL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70C0"/>
                </a:solidFill>
                <a:cs typeface="Calibri"/>
              </a:rPr>
              <a:t>SEH UMCU is per 3 juli aangesloten binnen en buiten kantoortijden. Binnen kantoortijden levert het transferbureau de triage aan.</a:t>
            </a:r>
          </a:p>
          <a:p>
            <a:pPr marL="285750" indent="-285750">
              <a:buFont typeface="Arial"/>
              <a:buChar char="•"/>
            </a:pPr>
            <a:endParaRPr lang="nl-NL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70C0"/>
                </a:solidFill>
                <a:cs typeface="Calibri"/>
              </a:rPr>
              <a:t>Vanaf Q3 is de registratie zo aangepast dat we inzicht hebben in de aanmeldingen tussen 18:00 en 22:00 </a:t>
            </a:r>
            <a:r>
              <a:rPr lang="nl-NL">
                <a:solidFill>
                  <a:srgbClr val="0070C0"/>
                </a:solidFill>
                <a:cs typeface="Calibri"/>
              </a:rPr>
              <a:t>uur.</a:t>
            </a:r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70C0"/>
                </a:solidFill>
                <a:cs typeface="Calibri"/>
              </a:rPr>
              <a:t>De zorgbemiddelaars hebben weer een aantal </a:t>
            </a:r>
            <a:r>
              <a:rPr lang="nl-NL">
                <a:solidFill>
                  <a:srgbClr val="0070C0"/>
                </a:solidFill>
                <a:cs typeface="Calibri"/>
              </a:rPr>
              <a:t>werkbezoeken afgelegd.</a:t>
            </a:r>
            <a:endParaRPr lang="nl-NL" dirty="0">
              <a:solidFill>
                <a:srgbClr val="0070C0"/>
              </a:solidFill>
              <a:cs typeface="Calibri"/>
            </a:endParaRPr>
          </a:p>
          <a:p>
            <a:endParaRPr lang="nl-NL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22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0C5FB344-2359-345E-9575-DF0EE6845B0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12499B"/>
          </a:solidFill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94943EA-823C-D2FB-E552-662F07BC0E27}"/>
              </a:ext>
            </a:extLst>
          </p:cNvPr>
          <p:cNvSpPr/>
          <p:nvPr/>
        </p:nvSpPr>
        <p:spPr>
          <a:xfrm>
            <a:off x="10420350" y="476250"/>
            <a:ext cx="93345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BF89027-40C7-626E-A120-E0B26494C4E6}"/>
              </a:ext>
            </a:extLst>
          </p:cNvPr>
          <p:cNvSpPr/>
          <p:nvPr/>
        </p:nvSpPr>
        <p:spPr>
          <a:xfrm>
            <a:off x="2905125" y="4819090"/>
            <a:ext cx="6381750" cy="1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BE70D6-79AF-02D5-A281-D4E6A05E9DF5}"/>
              </a:ext>
            </a:extLst>
          </p:cNvPr>
          <p:cNvSpPr txBox="1"/>
          <p:nvPr/>
        </p:nvSpPr>
        <p:spPr>
          <a:xfrm>
            <a:off x="1560286" y="2648857"/>
            <a:ext cx="87897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cs typeface="Calibri"/>
              </a:rPr>
              <a:t>Samen voor de juiste zorg op de juiste plek!</a:t>
            </a:r>
            <a:endParaRPr lang="nl-NL" sz="36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E0C38A-C33C-26FB-69B0-6F1A70A6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dirty="0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32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1440940-9C09-3D4B-40C8-046A69BC41E0}"/>
              </a:ext>
            </a:extLst>
          </p:cNvPr>
          <p:cNvSpPr/>
          <p:nvPr/>
        </p:nvSpPr>
        <p:spPr>
          <a:xfrm>
            <a:off x="72081" y="-199816"/>
            <a:ext cx="12191999" cy="693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85FF736-2465-B724-AE4F-BB3110DEED18}"/>
              </a:ext>
            </a:extLst>
          </p:cNvPr>
          <p:cNvSpPr/>
          <p:nvPr/>
        </p:nvSpPr>
        <p:spPr>
          <a:xfrm>
            <a:off x="276225" y="2514600"/>
            <a:ext cx="0" cy="4139260"/>
          </a:xfrm>
          <a:custGeom>
            <a:avLst/>
            <a:gdLst/>
            <a:ahLst/>
            <a:cxnLst/>
            <a:rect l="l" t="t" r="r" b="b"/>
            <a:pathLst>
              <a:path h="4139260">
                <a:moveTo>
                  <a:pt x="0" y="41392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F489B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AE9C6E-90B7-EFD1-5DA8-3A72569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3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F1496B70-66B4-F5D6-3047-6ED105CB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4734524"/>
            <a:ext cx="7219950" cy="17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>
            <a:extLst>
              <a:ext uri="{FF2B5EF4-FFF2-40B4-BE49-F238E27FC236}">
                <a16:creationId xmlns:a16="http://schemas.microsoft.com/office/drawing/2014/main" id="{584320D6-203A-9A4E-8ED9-C8BE96384E64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</a:rPr>
              <a:t>Totaal aanvragen: aantallen &amp; indicaties 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CB83B4-3F72-2B43-DC5E-C0FED4BD056B}"/>
              </a:ext>
            </a:extLst>
          </p:cNvPr>
          <p:cNvSpPr txBox="1"/>
          <p:nvPr/>
        </p:nvSpPr>
        <p:spPr>
          <a:xfrm>
            <a:off x="9946433" y="2235296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F79D3B-3F7F-A690-C6F0-6F8CAB11CDAF}"/>
              </a:ext>
            </a:extLst>
          </p:cNvPr>
          <p:cNvSpPr txBox="1"/>
          <p:nvPr/>
        </p:nvSpPr>
        <p:spPr>
          <a:xfrm>
            <a:off x="6740175" y="2419962"/>
            <a:ext cx="296414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l-NL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nl-NL">
                <a:solidFill>
                  <a:schemeClr val="bg1"/>
                </a:solidFill>
              </a:rPr>
              <a:t>Q3 2023</a:t>
            </a:r>
            <a:endParaRPr lang="nl-NL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424 aanvragen</a:t>
            </a:r>
            <a:endParaRPr lang="nl-NL" b="1">
              <a:solidFill>
                <a:schemeClr val="bg1"/>
              </a:solidFill>
              <a:cs typeface="Calibri"/>
            </a:endParaRPr>
          </a:p>
          <a:p>
            <a:pPr algn="ctr"/>
            <a:endParaRPr lang="nl-NL" b="1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1AB8B25-789A-50F8-5743-373C5328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518" y="0"/>
            <a:ext cx="1381125" cy="11334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AD1759-F8F5-AFEC-4773-62EB3E84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933" y="6345767"/>
            <a:ext cx="2743200" cy="365125"/>
          </a:xfrm>
        </p:spPr>
        <p:txBody>
          <a:bodyPr/>
          <a:lstStyle/>
          <a:p>
            <a:fld id="{D68B3F2B-E202-4376-8508-A508ED334532}" type="slidenum">
              <a:rPr lang="nl-NL" smtClean="0"/>
              <a:t>4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44B0A3-0E15-4E21-7A99-87398CD5AE51}"/>
              </a:ext>
            </a:extLst>
          </p:cNvPr>
          <p:cNvSpPr/>
          <p:nvPr/>
        </p:nvSpPr>
        <p:spPr>
          <a:xfrm>
            <a:off x="3314240" y="1083324"/>
            <a:ext cx="780361" cy="392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  <a:highlight>
                <a:srgbClr val="C0C0C0"/>
              </a:highlight>
              <a:cs typeface="Calibri"/>
            </a:endParaRP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3FF7C301-D50F-38D6-330A-397278947FAA}"/>
              </a:ext>
            </a:extLst>
          </p:cNvPr>
          <p:cNvSpPr txBox="1"/>
          <p:nvPr/>
        </p:nvSpPr>
        <p:spPr>
          <a:xfrm>
            <a:off x="6740175" y="3947534"/>
            <a:ext cx="2964148" cy="1200329"/>
          </a:xfrm>
          <a:prstGeom prst="rect">
            <a:avLst/>
          </a:prstGeom>
          <a:solidFill>
            <a:srgbClr val="7EC8C4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solidFill>
                <a:schemeClr val="bg1"/>
              </a:solidFill>
            </a:endParaRPr>
          </a:p>
          <a:p>
            <a:pPr algn="ctr"/>
            <a:r>
              <a:rPr lang="nl-NL">
                <a:solidFill>
                  <a:schemeClr val="bg1"/>
                </a:solidFill>
              </a:rPr>
              <a:t>Q2 2023</a:t>
            </a:r>
            <a:endParaRPr lang="nl-NL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 428 aanvragen</a:t>
            </a:r>
            <a:endParaRPr lang="nl-NL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nl-NL">
              <a:solidFill>
                <a:schemeClr val="bg1"/>
              </a:solidFill>
            </a:endParaRPr>
          </a:p>
        </p:txBody>
      </p:sp>
      <p:pic>
        <p:nvPicPr>
          <p:cNvPr id="3" name="Afbeelding 2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FE13BC13-0E7E-B9FD-6547-0771F84C3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135365"/>
            <a:ext cx="5381625" cy="45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4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0F6E580-F9D6-4265-3821-BED2413B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5</a:t>
            </a:fld>
            <a:endParaRPr lang="nl-NL"/>
          </a:p>
        </p:txBody>
      </p:sp>
      <p:pic>
        <p:nvPicPr>
          <p:cNvPr id="4" name="Afbeelding 3" descr="Afbeelding met tekst, ontwerp&#10;&#10;Automatisch gegenereerde beschrijving">
            <a:extLst>
              <a:ext uri="{FF2B5EF4-FFF2-40B4-BE49-F238E27FC236}">
                <a16:creationId xmlns:a16="http://schemas.microsoft.com/office/drawing/2014/main" id="{99BC81F8-AD80-CE98-FAC3-EE55184D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5" y="21995"/>
            <a:ext cx="1381125" cy="113347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060CE2A-23DD-7D95-9744-512C4EB1DB65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Aanvragen per dagdeel</a:t>
            </a:r>
            <a:endParaRPr lang="nl-NL">
              <a:solidFill>
                <a:srgbClr val="4CB8B1"/>
              </a:solidFill>
              <a:latin typeface="+mn-lt"/>
            </a:endParaRPr>
          </a:p>
        </p:txBody>
      </p:sp>
      <p:pic>
        <p:nvPicPr>
          <p:cNvPr id="7" name="Afbeelding 6" descr="Afbeelding met tekst, schermopname, nummer, Parallel&#10;&#10;Automatisch gegenereerde beschrijving">
            <a:extLst>
              <a:ext uri="{FF2B5EF4-FFF2-40B4-BE49-F238E27FC236}">
                <a16:creationId xmlns:a16="http://schemas.microsoft.com/office/drawing/2014/main" id="{CDC56592-3CD2-999F-F8D1-FB2D6AE7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956136"/>
            <a:ext cx="7869381" cy="388684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E622C8A-BC5B-70C9-A49E-920857FFD119}"/>
              </a:ext>
            </a:extLst>
          </p:cNvPr>
          <p:cNvSpPr txBox="1"/>
          <p:nvPr/>
        </p:nvSpPr>
        <p:spPr>
          <a:xfrm>
            <a:off x="360661" y="4863296"/>
            <a:ext cx="11021411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Dag registratie zijn de aanmeldingen tussen 8:00-18:00 uur </a:t>
            </a:r>
          </a:p>
          <a:p>
            <a:pPr algn="just"/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Totaal 408 aanmeldingen </a:t>
            </a:r>
          </a:p>
          <a:p>
            <a:pPr algn="just"/>
            <a:endParaRPr lang="nl-NL" sz="1600" b="1">
              <a:solidFill>
                <a:srgbClr val="7EC8C4"/>
              </a:solidFill>
              <a:ea typeface="+mn-lt"/>
              <a:cs typeface="+mn-lt"/>
            </a:endParaRPr>
          </a:p>
          <a:p>
            <a:pPr algn="just"/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Avond registratie zijn de aanmeldingen in achterwachtdienst tussen 18:00-22:00 uur</a:t>
            </a:r>
            <a:endParaRPr lang="nl-NL"/>
          </a:p>
          <a:p>
            <a:pPr algn="just"/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Totaal 16 aanmeldingen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8A6213-1F4A-D829-FDEF-19241E6762D8}"/>
              </a:ext>
            </a:extLst>
          </p:cNvPr>
          <p:cNvSpPr txBox="1"/>
          <p:nvPr/>
        </p:nvSpPr>
        <p:spPr>
          <a:xfrm>
            <a:off x="1133754" y="884035"/>
            <a:ext cx="11035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0070C0"/>
                </a:solidFill>
              </a:rPr>
              <a:t>Q3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23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CFEC115-FCC6-4C0B-ADA0-72A386C92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9239"/>
              </p:ext>
            </p:extLst>
          </p:nvPr>
        </p:nvGraphicFramePr>
        <p:xfrm>
          <a:off x="299356" y="966628"/>
          <a:ext cx="10515600" cy="731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570373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283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458468"/>
                  </a:ext>
                </a:extLst>
              </a:tr>
            </a:tbl>
          </a:graphicData>
        </a:graphic>
      </p:graphicFrame>
      <p:sp>
        <p:nvSpPr>
          <p:cNvPr id="44" name="Titel 1">
            <a:extLst>
              <a:ext uri="{FF2B5EF4-FFF2-40B4-BE49-F238E27FC236}">
                <a16:creationId xmlns:a16="http://schemas.microsoft.com/office/drawing/2014/main" id="{584320D6-203A-9A4E-8ED9-C8BE96384E64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</a:rPr>
              <a:t>Totaal aanvragen: aantallen &amp; indicaties</a:t>
            </a:r>
          </a:p>
        </p:txBody>
      </p:sp>
      <p:sp>
        <p:nvSpPr>
          <p:cNvPr id="3" name="Rechthoek 2"/>
          <p:cNvSpPr/>
          <p:nvPr/>
        </p:nvSpPr>
        <p:spPr>
          <a:xfrm>
            <a:off x="479376" y="1088740"/>
            <a:ext cx="9973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nl-NL" sz="1600"/>
          </a:p>
          <a:p>
            <a:pPr lvl="0"/>
            <a:endParaRPr lang="nl-NL" sz="1600"/>
          </a:p>
          <a:p>
            <a:pPr lvl="0"/>
            <a:endParaRPr lang="nl-NL" sz="1600"/>
          </a:p>
          <a:p>
            <a:pPr marL="342900" lvl="0" indent="-342900">
              <a:buFont typeface="+mj-lt"/>
              <a:buAutoNum type="arabicPeriod"/>
            </a:pPr>
            <a:endParaRPr lang="nl-NL" sz="1600" i="1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958E8B-E1BF-7EF7-D1CF-90F78F3D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5" y="21995"/>
            <a:ext cx="1381125" cy="113347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B7EF2A8-4DD3-7072-A7D9-291D4363CB84}"/>
              </a:ext>
            </a:extLst>
          </p:cNvPr>
          <p:cNvSpPr/>
          <p:nvPr/>
        </p:nvSpPr>
        <p:spPr>
          <a:xfrm>
            <a:off x="6035676" y="1200603"/>
            <a:ext cx="1886856" cy="562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7C81C9F-1F50-E91B-A588-1F80619F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6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F2A5D86-9F9E-A9DA-9F70-EBA0AE2776D3}"/>
              </a:ext>
            </a:extLst>
          </p:cNvPr>
          <p:cNvSpPr txBox="1"/>
          <p:nvPr/>
        </p:nvSpPr>
        <p:spPr>
          <a:xfrm>
            <a:off x="482314" y="5621588"/>
            <a:ext cx="9515687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7EC8C4"/>
                </a:solidFill>
                <a:cs typeface="Calibri"/>
              </a:rPr>
              <a:t>Er zijn vier aanvragen gedaan voor het plaatsen op een vast WLZ bed en 1 aanvraag voor respijtzorg buiten de gemeente Utrecht. Deze plaatsingen worden niet gecoördineerd. Wel is hierbij geadviseerd.</a:t>
            </a:r>
          </a:p>
        </p:txBody>
      </p:sp>
      <p:sp>
        <p:nvSpPr>
          <p:cNvPr id="8" name="Tekstvak 1">
            <a:extLst>
              <a:ext uri="{FF2B5EF4-FFF2-40B4-BE49-F238E27FC236}">
                <a16:creationId xmlns:a16="http://schemas.microsoft.com/office/drawing/2014/main" id="{534F073F-97FE-2185-EF09-C5CAAC5EA271}"/>
              </a:ext>
            </a:extLst>
          </p:cNvPr>
          <p:cNvSpPr txBox="1"/>
          <p:nvPr/>
        </p:nvSpPr>
        <p:spPr>
          <a:xfrm>
            <a:off x="7580780" y="3141147"/>
            <a:ext cx="3845398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>
                <a:solidFill>
                  <a:srgbClr val="0070C0"/>
                </a:solidFill>
              </a:rPr>
              <a:t>Dit zijn de indicaties waar het totaal aantal aanvragen</a:t>
            </a:r>
            <a:r>
              <a:rPr lang="nl-NL" sz="1600">
                <a:solidFill>
                  <a:srgbClr val="0070C0"/>
                </a:solidFill>
                <a:cs typeface="Calibri"/>
              </a:rPr>
              <a:t> in Q3 2023 </a:t>
            </a:r>
            <a:r>
              <a:rPr lang="nl-NL" sz="1600">
                <a:solidFill>
                  <a:srgbClr val="0070C0"/>
                </a:solidFill>
              </a:rPr>
              <a:t>(424) op aangemeld zijn.</a:t>
            </a:r>
            <a:endParaRPr lang="nl-NL" sz="160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9" name="Afbeelding 8" descr="Afbeelding met tekst, schermopname, Kleurrijkheid, diagram&#10;&#10;Automatisch gegenereerde beschrijving">
            <a:extLst>
              <a:ext uri="{FF2B5EF4-FFF2-40B4-BE49-F238E27FC236}">
                <a16:creationId xmlns:a16="http://schemas.microsoft.com/office/drawing/2014/main" id="{AF27D117-215F-B28C-F19B-1DDC60EF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158175"/>
            <a:ext cx="5133975" cy="34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76D7A87C-FF71-E6F4-B0EE-7ABBDC715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6415"/>
            <a:ext cx="4381500" cy="4954744"/>
          </a:xfrm>
          <a:prstGeom prst="rect">
            <a:avLst/>
          </a:prstGeom>
        </p:spPr>
      </p:pic>
      <p:sp>
        <p:nvSpPr>
          <p:cNvPr id="44" name="Titel 1">
            <a:extLst>
              <a:ext uri="{FF2B5EF4-FFF2-40B4-BE49-F238E27FC236}">
                <a16:creationId xmlns:a16="http://schemas.microsoft.com/office/drawing/2014/main" id="{584320D6-203A-9A4E-8ED9-C8BE96384E64}"/>
              </a:ext>
            </a:extLst>
          </p:cNvPr>
          <p:cNvSpPr txBox="1">
            <a:spLocks/>
          </p:cNvSpPr>
          <p:nvPr/>
        </p:nvSpPr>
        <p:spPr>
          <a:xfrm>
            <a:off x="299356" y="322607"/>
            <a:ext cx="9065964" cy="83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4CB8B1"/>
                </a:solidFill>
                <a:latin typeface="+mn-lt"/>
                <a:cs typeface="Calibri"/>
              </a:rPr>
              <a:t>Moment van aanvragen</a:t>
            </a:r>
            <a:endParaRPr lang="nl-NL">
              <a:solidFill>
                <a:srgbClr val="4CB8B1"/>
              </a:solidFill>
              <a:latin typeface="+mn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9D7682-F243-723D-5BE4-F4F98EFBE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5" y="0"/>
            <a:ext cx="1381125" cy="113347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5ECA115-D2BF-2F1A-56B1-E24D71F0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7</a:t>
            </a:fld>
            <a:endParaRPr lang="nl-NL"/>
          </a:p>
        </p:txBody>
      </p:sp>
      <p:sp>
        <p:nvSpPr>
          <p:cNvPr id="11" name="Stroomdiagram: Gegevens 10">
            <a:extLst>
              <a:ext uri="{FF2B5EF4-FFF2-40B4-BE49-F238E27FC236}">
                <a16:creationId xmlns:a16="http://schemas.microsoft.com/office/drawing/2014/main" id="{980E5017-8214-ABEC-3FC8-4ABA6B1055B5}"/>
              </a:ext>
            </a:extLst>
          </p:cNvPr>
          <p:cNvSpPr/>
          <p:nvPr/>
        </p:nvSpPr>
        <p:spPr>
          <a:xfrm>
            <a:off x="3404685" y="5065033"/>
            <a:ext cx="1270602" cy="526069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Gegevens 9">
            <a:extLst>
              <a:ext uri="{FF2B5EF4-FFF2-40B4-BE49-F238E27FC236}">
                <a16:creationId xmlns:a16="http://schemas.microsoft.com/office/drawing/2014/main" id="{EEDE997E-C21D-2CB7-7A3C-50B134EAC919}"/>
              </a:ext>
            </a:extLst>
          </p:cNvPr>
          <p:cNvSpPr/>
          <p:nvPr/>
        </p:nvSpPr>
        <p:spPr>
          <a:xfrm>
            <a:off x="649490" y="5061505"/>
            <a:ext cx="3038018" cy="49149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FEF55BC1-1E64-3AFE-C1FD-BA11B6E9637D}"/>
              </a:ext>
            </a:extLst>
          </p:cNvPr>
          <p:cNvSpPr txBox="1"/>
          <p:nvPr/>
        </p:nvSpPr>
        <p:spPr>
          <a:xfrm>
            <a:off x="6525934" y="1746023"/>
            <a:ext cx="4796762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Doordeweeks </a:t>
            </a:r>
          </a:p>
          <a:p>
            <a:pPr algn="just"/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De aanvragen voor een tijdelijk verblijf bed zijn in</a:t>
            </a:r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 </a:t>
            </a:r>
          </a:p>
          <a:p>
            <a:pPr algn="just"/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Q3 2023 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verspreid over alle doordeweekse dagen</a:t>
            </a:r>
            <a:endParaRPr lang="nl-NL"/>
          </a:p>
          <a:p>
            <a:pPr algn="just"/>
            <a:endParaRPr lang="nl-NL" sz="1600">
              <a:solidFill>
                <a:srgbClr val="7EC8C4"/>
              </a:solidFill>
              <a:ea typeface="+mn-lt"/>
              <a:cs typeface="+mn-lt"/>
            </a:endParaRPr>
          </a:p>
          <a:p>
            <a:pPr algn="just"/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In </a:t>
            </a:r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Q2 2023 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kwamen de meeste aanvragen op maandag (100) binnen</a:t>
            </a: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258E6EF2-0F74-08D6-E597-35E9B1341F58}"/>
              </a:ext>
            </a:extLst>
          </p:cNvPr>
          <p:cNvSpPr txBox="1"/>
          <p:nvPr/>
        </p:nvSpPr>
        <p:spPr>
          <a:xfrm>
            <a:off x="6525933" y="3495801"/>
            <a:ext cx="4796762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1600" b="1">
                <a:solidFill>
                  <a:srgbClr val="7EC8C4"/>
                </a:solidFill>
                <a:cs typeface="Calibri"/>
              </a:rPr>
              <a:t>Weekend </a:t>
            </a:r>
          </a:p>
          <a:p>
            <a:pPr algn="just"/>
            <a:r>
              <a:rPr lang="nl-NL" sz="1600">
                <a:solidFill>
                  <a:srgbClr val="7EC8C4"/>
                </a:solidFill>
              </a:rPr>
              <a:t>Het 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aantal aanvragen in het weekend is in </a:t>
            </a:r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Q3 2023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 </a:t>
            </a:r>
          </a:p>
          <a:p>
            <a:pPr algn="just"/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11</a:t>
            </a:r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%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 van het totaal aantal aanvragen. </a:t>
            </a:r>
            <a:endParaRPr lang="nl-NL"/>
          </a:p>
          <a:p>
            <a:pPr algn="just"/>
            <a:endParaRPr lang="nl-NL" sz="1600">
              <a:solidFill>
                <a:srgbClr val="7EC8C4"/>
              </a:solidFill>
              <a:ea typeface="+mn-lt"/>
              <a:cs typeface="+mn-lt"/>
            </a:endParaRPr>
          </a:p>
          <a:p>
            <a:pPr algn="just"/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In </a:t>
            </a:r>
            <a:r>
              <a:rPr lang="nl-NL" sz="1600" b="1">
                <a:solidFill>
                  <a:srgbClr val="7EC8C4"/>
                </a:solidFill>
                <a:ea typeface="+mn-lt"/>
                <a:cs typeface="+mn-lt"/>
              </a:rPr>
              <a:t>Q2 2023 </a:t>
            </a:r>
            <a:r>
              <a:rPr lang="nl-NL" sz="1600">
                <a:solidFill>
                  <a:srgbClr val="7EC8C4"/>
                </a:solidFill>
                <a:ea typeface="+mn-lt"/>
                <a:cs typeface="+mn-lt"/>
              </a:rPr>
              <a:t>kwam 8% van het totaal aantal aanvragen in het weekend binnen.</a:t>
            </a:r>
            <a:endParaRPr lang="nl-NL" sz="1600">
              <a:solidFill>
                <a:srgbClr val="7EC8C4"/>
              </a:solidFill>
              <a:ea typeface="Calibri" panose="020F0502020204030204"/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1ED13CF-5C72-5CC1-7266-4DAF5C4B12B3}"/>
              </a:ext>
            </a:extLst>
          </p:cNvPr>
          <p:cNvSpPr txBox="1"/>
          <p:nvPr/>
        </p:nvSpPr>
        <p:spPr>
          <a:xfrm>
            <a:off x="3245555" y="959555"/>
            <a:ext cx="1157111" cy="4233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8900B24-1F09-46F8-EFC4-41A6023C623B}"/>
              </a:ext>
            </a:extLst>
          </p:cNvPr>
          <p:cNvSpPr/>
          <p:nvPr/>
        </p:nvSpPr>
        <p:spPr>
          <a:xfrm>
            <a:off x="1857374" y="1085849"/>
            <a:ext cx="17811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85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FFD1FBB-770E-80D3-A06F-A1231230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8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999983-8B58-37AC-5108-8A146594D0BE}"/>
              </a:ext>
            </a:extLst>
          </p:cNvPr>
          <p:cNvSpPr txBox="1"/>
          <p:nvPr/>
        </p:nvSpPr>
        <p:spPr>
          <a:xfrm>
            <a:off x="10044545" y="425532"/>
            <a:ext cx="180393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6FF1553-FCFA-EACA-39CC-761F6CC5AADD}"/>
              </a:ext>
            </a:extLst>
          </p:cNvPr>
          <p:cNvSpPr txBox="1"/>
          <p:nvPr/>
        </p:nvSpPr>
        <p:spPr>
          <a:xfrm>
            <a:off x="7153583" y="887273"/>
            <a:ext cx="2467566" cy="45858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1600">
                <a:solidFill>
                  <a:srgbClr val="0070C0"/>
                </a:solidFill>
              </a:rPr>
              <a:t>Top 20</a:t>
            </a:r>
            <a:endParaRPr lang="nl-NL" sz="1600">
              <a:solidFill>
                <a:srgbClr val="0070C0"/>
              </a:solidFill>
              <a:cs typeface="Calibri" panose="020F0502020204030204"/>
            </a:endParaRPr>
          </a:p>
          <a:p>
            <a:pPr algn="ctr"/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6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4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4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4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4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400">
              <a:solidFill>
                <a:srgbClr val="0070C0"/>
              </a:solidFill>
              <a:ea typeface="Calibri"/>
              <a:cs typeface="Calibri"/>
            </a:endParaRPr>
          </a:p>
          <a:p>
            <a:endParaRPr lang="nl-NL" sz="140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1E1F3D-9516-4C10-68F5-75969885762A}"/>
              </a:ext>
            </a:extLst>
          </p:cNvPr>
          <p:cNvSpPr txBox="1">
            <a:spLocks/>
          </p:cNvSpPr>
          <p:nvPr/>
        </p:nvSpPr>
        <p:spPr>
          <a:xfrm>
            <a:off x="307765" y="245442"/>
            <a:ext cx="9163656" cy="74754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>
                <a:solidFill>
                  <a:srgbClr val="4CB8B1"/>
                </a:solidFill>
                <a:latin typeface="+mn-lt"/>
              </a:rPr>
              <a:t>Woonplaats cliënt</a:t>
            </a:r>
            <a:endParaRPr lang="nl-NL" sz="2800">
              <a:solidFill>
                <a:srgbClr val="4CB8B1"/>
              </a:solidFill>
              <a:latin typeface="+mn-lt"/>
              <a:cs typeface="Calibri"/>
            </a:endParaRPr>
          </a:p>
        </p:txBody>
      </p:sp>
      <p:pic>
        <p:nvPicPr>
          <p:cNvPr id="4" name="Afbeelding 3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14E7494A-BE95-E66A-02EF-19DB90C69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6" y="891901"/>
            <a:ext cx="5856760" cy="4647675"/>
          </a:xfrm>
          <a:prstGeom prst="rect">
            <a:avLst/>
          </a:prstGeom>
        </p:spPr>
      </p:pic>
      <p:pic>
        <p:nvPicPr>
          <p:cNvPr id="9" name="Afbeelding 8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E4782794-0E4E-38A0-06CD-97592569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77" y="1203366"/>
            <a:ext cx="2363638" cy="41148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86F6E83-44B8-48F8-276F-C6BCC48CCADD}"/>
              </a:ext>
            </a:extLst>
          </p:cNvPr>
          <p:cNvSpPr txBox="1"/>
          <p:nvPr/>
        </p:nvSpPr>
        <p:spPr>
          <a:xfrm>
            <a:off x="244189" y="5688263"/>
            <a:ext cx="10892435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7EC8C4"/>
                </a:solidFill>
                <a:cs typeface="Calibri"/>
              </a:rPr>
              <a:t>Er zijn 23 aanmeldingen binnen gekomen vanuit Amersfoort. ZCC Eemland bemiddelt voor de ELV bedden binnen kantoortijden. </a:t>
            </a:r>
          </a:p>
          <a:p>
            <a:r>
              <a:rPr lang="nl-NL" sz="1600">
                <a:solidFill>
                  <a:srgbClr val="7EC8C4"/>
                </a:solidFill>
                <a:cs typeface="Calibri"/>
              </a:rPr>
              <a:t>Alle crisis aanvragen (PG, PG met IBS en SOM) worden gecoördineerd door de zorgbemiddelaar van het ZCC MNL, evenals aanvragen buiten kantoortijden.</a:t>
            </a:r>
          </a:p>
        </p:txBody>
      </p:sp>
    </p:spTree>
    <p:extLst>
      <p:ext uri="{BB962C8B-B14F-4D97-AF65-F5344CB8AC3E}">
        <p14:creationId xmlns:p14="http://schemas.microsoft.com/office/powerpoint/2010/main" val="99285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9953513-C4BE-F297-7F84-63C54D105638}"/>
              </a:ext>
            </a:extLst>
          </p:cNvPr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70C0"/>
            </a:solidFill>
          </a:ln>
        </p:spPr>
        <p:txBody>
          <a:bodyPr wrap="square" lIns="0" tIns="0" rIns="0" bIns="0" rtlCol="0" anchor="t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B42E746-5F34-A5DE-5D13-A1707E62C33B}"/>
              </a:ext>
            </a:extLst>
          </p:cNvPr>
          <p:cNvSpPr/>
          <p:nvPr/>
        </p:nvSpPr>
        <p:spPr>
          <a:xfrm>
            <a:off x="276225" y="2514600"/>
            <a:ext cx="0" cy="4139260"/>
          </a:xfrm>
          <a:custGeom>
            <a:avLst/>
            <a:gdLst/>
            <a:ahLst/>
            <a:cxnLst/>
            <a:rect l="l" t="t" r="r" b="b"/>
            <a:pathLst>
              <a:path h="4139260">
                <a:moveTo>
                  <a:pt x="0" y="41392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F489B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E329D8-4901-17DC-80D2-4642CBD4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3F2B-E202-4376-8508-A508ED334532}" type="slidenum">
              <a:rPr lang="nl-NL" smtClean="0"/>
              <a:t>9</a:t>
            </a:fld>
            <a:endParaRPr lang="nl-NL"/>
          </a:p>
        </p:txBody>
      </p:sp>
      <p:pic>
        <p:nvPicPr>
          <p:cNvPr id="5" name="Afbeelding 4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CCCAD165-8669-5258-5238-2E6FC8D5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4841405"/>
            <a:ext cx="7267575" cy="150906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C8AD6C-71E0-CAF1-EECC-94BB4B1321F0}"/>
              </a:ext>
            </a:extLst>
          </p:cNvPr>
          <p:cNvSpPr txBox="1"/>
          <p:nvPr/>
        </p:nvSpPr>
        <p:spPr>
          <a:xfrm>
            <a:off x="5305424" y="5676899"/>
            <a:ext cx="68865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/>
              </a:rPr>
              <a:t>WAARONDER TIJDELIJK VERBLIJF</a:t>
            </a: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3921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ZCC">
  <a:themeElements>
    <a:clrScheme name="Z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D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C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650710784C647BA9C85AFEB0B1547" ma:contentTypeVersion="14" ma:contentTypeDescription="Een nieuw document maken." ma:contentTypeScope="" ma:versionID="845cc3d9b055a0ca543b6f9ec5f97cdf">
  <xsd:schema xmlns:xsd="http://www.w3.org/2001/XMLSchema" xmlns:xs="http://www.w3.org/2001/XMLSchema" xmlns:p="http://schemas.microsoft.com/office/2006/metadata/properties" xmlns:ns2="117aa2ea-c99b-4a88-9767-65dfc7c2cce8" xmlns:ns3="26159bb1-a856-411f-9955-320e930cc01c" targetNamespace="http://schemas.microsoft.com/office/2006/metadata/properties" ma:root="true" ma:fieldsID="089f1fb95f5aca7c87dfd35631338a11" ns2:_="" ns3:_="">
    <xsd:import namespace="117aa2ea-c99b-4a88-9767-65dfc7c2cce8"/>
    <xsd:import namespace="26159bb1-a856-411f-9955-320e930cc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aa2ea-c99b-4a88-9767-65dfc7c2c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7817057-90c9-4fe9-8486-4b161f12b9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59bb1-a856-411f-9955-320e930cc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d07669-f936-43be-a68e-1c6fffa3c5be}" ma:internalName="TaxCatchAll" ma:showField="CatchAllData" ma:web="26159bb1-a856-411f-9955-320e930cc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6159bb1-a856-411f-9955-320e930cc01c">
      <UserInfo>
        <DisplayName>SharingLinks.b165aa89-a08a-4e08-8996-a9442fa55ca1.Flexible.43870f4c-544b-4e83-a779-6976e141cd44</DisplayName>
        <AccountId>19</AccountId>
        <AccountType/>
      </UserInfo>
      <UserInfo>
        <DisplayName>Miranda Minten - Buijs</DisplayName>
        <AccountId>13</AccountId>
        <AccountType/>
      </UserInfo>
      <UserInfo>
        <DisplayName>Iedereen behalve externe gebruikers</DisplayName>
        <AccountId>9</AccountId>
        <AccountType/>
      </UserInfo>
      <UserInfo>
        <DisplayName>Onno Feith</DisplayName>
        <AccountId>31</AccountId>
        <AccountType/>
      </UserInfo>
      <UserInfo>
        <DisplayName>Maran Hamers</DisplayName>
        <AccountId>12</AccountId>
        <AccountType/>
      </UserInfo>
      <UserInfo>
        <DisplayName>Sander Komijn</DisplayName>
        <AccountId>33</AccountId>
        <AccountType/>
      </UserInfo>
      <UserInfo>
        <DisplayName>Jack Versluis</DisplayName>
        <AccountId>61</AccountId>
        <AccountType/>
      </UserInfo>
      <UserInfo>
        <DisplayName>Alice Derks</DisplayName>
        <AccountId>23</AccountId>
        <AccountType/>
      </UserInfo>
      <UserInfo>
        <DisplayName>Karin Morsing</DisplayName>
        <AccountId>26</AccountId>
        <AccountType/>
      </UserInfo>
    </SharedWithUsers>
    <TaxCatchAll xmlns="26159bb1-a856-411f-9955-320e930cc01c" xsi:nil="true"/>
    <lcf76f155ced4ddcb4097134ff3c332f xmlns="117aa2ea-c99b-4a88-9767-65dfc7c2cc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DBE12B-60FA-4BD9-839F-D289B488F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07A12-8345-45E2-B550-1BB34FEDF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aa2ea-c99b-4a88-9767-65dfc7c2cce8"/>
    <ds:schemaRef ds:uri="26159bb1-a856-411f-9955-320e930cc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2EC10-D6BE-4436-85B5-D30DFB342149}">
  <ds:schemaRefs>
    <ds:schemaRef ds:uri="117aa2ea-c99b-4a88-9767-65dfc7c2cce8"/>
    <ds:schemaRef ds:uri="26159bb1-a856-411f-9955-320e930cc0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Macintosh PowerPoint</Application>
  <PresentationFormat>Breedbeeld</PresentationFormat>
  <Paragraphs>200</Paragraphs>
  <Slides>25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2_ZCC</vt:lpstr>
      <vt:lpstr> Zorgcoördinatie tijdelijk verblijf </vt:lpstr>
      <vt:lpstr>Inhoudsopgave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Regionale Ambulance Voorziening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Maran Hamers</dc:creator>
  <cp:lastModifiedBy>Sander Komijn</cp:lastModifiedBy>
  <cp:revision>94</cp:revision>
  <dcterms:created xsi:type="dcterms:W3CDTF">2022-05-05T06:15:08Z</dcterms:created>
  <dcterms:modified xsi:type="dcterms:W3CDTF">2023-12-04T07:47:26Z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0x010100890650710784C647BA9C85AFEB0B1547</vt:lpwstr>
  </property>
  <property fmtid="{D5CDD505-2E9C-101B-9397-08002B2CF9AE}" pid="3" name="MediaServiceImageTags">
    <vt:lpwstr/>
  </property>
</Properties>
</file>