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Lst>
  <p:notesMasterIdLst>
    <p:notesMasterId r:id="rId31"/>
  </p:notesMasterIdLst>
  <p:sldIdLst>
    <p:sldId id="441" r:id="rId6"/>
    <p:sldId id="446" r:id="rId7"/>
    <p:sldId id="435" r:id="rId8"/>
    <p:sldId id="423" r:id="rId9"/>
    <p:sldId id="424" r:id="rId10"/>
    <p:sldId id="425" r:id="rId11"/>
    <p:sldId id="454" r:id="rId12"/>
    <p:sldId id="436" r:id="rId13"/>
    <p:sldId id="427" r:id="rId14"/>
    <p:sldId id="429" r:id="rId15"/>
    <p:sldId id="464" r:id="rId16"/>
    <p:sldId id="457" r:id="rId17"/>
    <p:sldId id="437" r:id="rId18"/>
    <p:sldId id="431" r:id="rId19"/>
    <p:sldId id="432" r:id="rId20"/>
    <p:sldId id="456" r:id="rId21"/>
    <p:sldId id="447" r:id="rId22"/>
    <p:sldId id="463" r:id="rId23"/>
    <p:sldId id="458" r:id="rId24"/>
    <p:sldId id="474" r:id="rId25"/>
    <p:sldId id="473" r:id="rId26"/>
    <p:sldId id="472" r:id="rId27"/>
    <p:sldId id="450" r:id="rId28"/>
    <p:sldId id="451" r:id="rId29"/>
    <p:sldId id="439"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FA0744-C81B-55CC-93D7-2B65A2AF27F3}" name="Alice Derks" initials="AD" userId="S::a.derks@ravu.nl::c30b68d7-d827-430a-b598-9540ca72c123" providerId="AD"/>
  <p188:author id="{23B4E363-BD7E-D77B-FDD1-BDD48DFB8481}" name="Onno Feith" initials="OF" userId="S::o.feith@ravu.nl::ec4369a6-9856-4b23-b983-f6d14697d622" providerId="AD"/>
  <p188:author id="{750A42CB-7608-1B80-6609-C7F37115B7A6}" name="Rianne van Zijl - Hendriks" initials="RH" userId="S::r.hendriks@ravu.nl::5a333107-775a-4694-b9f3-c755f22dd5cc" providerId="AD"/>
  <p188:author id="{C8C520DD-7641-CF03-4C41-DEECEA51C844}" name="Kees Weevers" initials="KW" userId="Kees Weevers" providerId="None"/>
  <p188:author id="{4251DAF2-0944-443A-141F-1AEAD91E692C}" name="Rianne van Zijl - Hendriks" initials="RvZH" userId="S::R.Hendriks@ravu.nl::5a333107-775a-4694-b9f3-c755f22dd5cc" providerId="AD"/>
  <p188:author id="{A31EFCF9-DCAE-E2FC-4886-1BCAD16C4BFA}" name="Maran Hamers" initials="MH" userId="S::m.hamers@ravu.nl::c9b69f6b-f870-431a-82e0-1cb5517e42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8C4"/>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FAF70-2053-4172-8AEB-563874AB18EB}" v="500" dt="2023-04-23T08:50:29.844"/>
    <p1510:client id="{03269829-48B6-4A6D-8C3C-DE61961C1F95}" v="3335" dt="2023-04-05T15:23:08.792"/>
    <p1510:client id="{04428E7C-F991-4DC1-91B3-7222258BD1AC}" v="22" dt="2023-08-05T15:45:31.073"/>
    <p1510:client id="{05AA7276-E862-4EC6-8475-2446C2123FF3}" v="275" dt="2023-04-12T14:05:41.159"/>
    <p1510:client id="{13041DA9-F8DB-045B-5DB3-3F99D4292B35}" v="47" dt="2023-05-10T11:25:06.692"/>
    <p1510:client id="{152CA779-731C-382C-FED9-4D3D3CEB6C23}" v="99" dt="2023-04-06T14:03:17.140"/>
    <p1510:client id="{185F21A3-FE9E-45AA-A046-B4D8484B0E1B}" v="1008" dt="2023-04-07T13:19:51.900"/>
    <p1510:client id="{35FCD01D-D8B7-AAE7-884B-BCE2B8FB2508}" v="19" dt="2023-04-20T09:07:36.056"/>
    <p1510:client id="{38524272-1E95-47DA-B5DD-F112CF39D6C2}" v="25" dt="2023-09-01T11:18:33.187"/>
    <p1510:client id="{3AFBCB0A-7418-4F0D-B606-9C52D0903E39}" v="260" dt="2023-08-06T15:42:18.704"/>
    <p1510:client id="{3B673828-4DA8-EC4C-A55E-8FF44ADBD56C}" v="2" dt="2023-01-24T10:56:45.543"/>
    <p1510:client id="{40BA32D5-514B-4DB1-9B8F-7B0A928D3CBB}" v="1" dt="2023-09-06T09:29:24.753"/>
    <p1510:client id="{4163E3FA-3AFA-4D55-96C3-BBFD8F68102D}" v="391" dt="2023-08-04T10:07:46.132"/>
    <p1510:client id="{45DB57C6-1319-C829-4BEE-EA49F6B320CF}" v="154" dt="2023-04-20T09:11:10.673"/>
    <p1510:client id="{4D7E0A08-6C37-4B20-9753-7C80494CED12}" v="114" dt="2023-04-15T15:37:19.118"/>
    <p1510:client id="{54182A29-0DFE-BB60-5BCC-B764D05E2CF1}" v="12" dt="2023-05-10T11:29:08.440"/>
    <p1510:client id="{5C8E8856-89F5-470E-ACBE-20C22134101D}" v="60" dt="2023-04-02T15:44:35.929"/>
    <p1510:client id="{62021A41-8DAD-4607-80AE-111183F0A4A2}" v="2631" dt="2023-04-02T15:23:17.360"/>
    <p1510:client id="{6CADBC59-4742-4902-8651-3B79C1AD1C41}" v="701" dt="2023-04-13T15:33:59.165"/>
    <p1510:client id="{6D6D6D14-25AF-45BB-808C-74C1D54F7E7A}" v="185" dt="2023-08-04T15:44:59.679"/>
    <p1510:client id="{735F18D6-2F11-4592-BA2C-AFE8913E2AC9}" v="7" dt="2023-09-01T10:42:52.712"/>
    <p1510:client id="{7B3DBC1A-00C4-4CB7-8187-27937B67CC18}" v="1040" dt="2023-05-04T13:51:04.090"/>
    <p1510:client id="{7BF91EB5-964B-4BEA-BB7D-7128CBC08C42}" v="22" dt="2023-04-02T09:12:58.567"/>
    <p1510:client id="{7E972D5B-BE15-4496-A4F5-44E37E8FC53E}" v="108" dt="2023-05-11T11:15:38.251"/>
    <p1510:client id="{81055DF7-E1B9-4301-AEE1-FF983CAC7519}" v="2814" dt="2023-04-20T13:04:45.580"/>
    <p1510:client id="{8AEA46F8-E1B8-4D57-B47E-9D1630037F9F}" v="108" dt="2023-07-06T10:10:34.491"/>
    <p1510:client id="{8B55F038-29E8-45DF-AAE0-ECA191BBEE08}" v="2584" dt="2023-08-18T14:07:44.354"/>
    <p1510:client id="{8BBCE185-10B3-43B0-A797-E2208B843B36}" v="19" dt="2023-04-06T08:18:50.251"/>
    <p1510:client id="{934C4115-2801-4DE9-8C7D-CC03119D8B53}" v="339" dt="2023-07-07T15:31:33.948"/>
    <p1510:client id="{A3247B17-7BDD-4DC9-9242-FA58FD8EF2CB}" v="251" dt="2023-08-16T15:51:34.805"/>
    <p1510:client id="{A98C86F1-599D-496F-B5AD-A1F940D03EB9}" v="1373" dt="2023-04-20T08:13:21.358"/>
    <p1510:client id="{AA110FCA-4312-3176-3216-100F9D8B3CB5}" v="46" dt="2023-05-10T11:44:40.663"/>
    <p1510:client id="{B26FCBF2-74F7-491C-9292-FC0960C36962}" v="118" dt="2023-09-06T09:21:39.647"/>
    <p1510:client id="{B5308E66-D0DD-440F-9F85-F35C8AC9FD87}" v="94" dt="2023-05-11T12:21:48.503"/>
    <p1510:client id="{B98D2673-C180-9C6C-E554-60CFC5A63AA6}" v="22" dt="2023-04-20T09:18:04.825"/>
    <p1510:client id="{BA6EC6F2-4FB7-6973-FA1E-30FEDDDC1898}" v="303" dt="2023-05-10T11:13:56.904"/>
    <p1510:client id="{BACD5C71-D84A-9886-7CD3-0DA20FCE6611}" v="10" dt="2023-05-10T11:15:53.774"/>
    <p1510:client id="{BB16DC17-AC31-44F8-B06D-FE84B4B9DDB9}" v="28" dt="2023-04-12T14:16:46.397"/>
    <p1510:client id="{BCF8FCC8-999A-4041-B3F7-426F50DD7D59}" v="400" dt="2023-04-15T12:22:44.592"/>
    <p1510:client id="{BE79521B-7682-C956-A054-66D1F2F55460}" v="521" dt="2023-04-20T15:04:53.609"/>
    <p1510:client id="{BF6AFBF2-1870-4C57-BB8A-F43252D98FF6}" v="209" dt="2023-04-06T16:03:15.846"/>
    <p1510:client id="{C7E13505-AE81-422E-8A1B-18022D46A2C4}" v="74" dt="2023-04-20T15:48:38.669"/>
    <p1510:client id="{C8F4743C-C594-4A59-8634-58C7897210D9}" v="190" dt="2023-08-04T17:02:06.396"/>
    <p1510:client id="{CB094FC6-CB72-4AA5-91DC-EF7FAC7FA29D}" v="2658" dt="2023-04-07T15:41:15.810"/>
    <p1510:client id="{CFF97845-DFB0-C111-6AF4-241010B5D89C}" v="390" dt="2023-04-20T13:25:44.622"/>
    <p1510:client id="{D74BDA82-E542-4539-BB0D-959253AB9941}" v="1" dt="2023-05-02T07:20:54.973"/>
    <p1510:client id="{DADC6F92-5AB7-2C4D-5BE4-CBCE207A04DF}" v="265" dt="2023-05-06T09:40:45.150"/>
    <p1510:client id="{E406F6AD-1F6C-4B8A-9CF0-ECF33795E2A6}" v="599" dt="2023-07-06T15:38:11.460"/>
    <p1510:client id="{E77B804F-F7B6-40DB-949C-9F695B4670A8}" v="8" dt="2023-04-25T11:46:30.306"/>
    <p1510:client id="{EAFF95BB-C09F-45EF-A3E4-FBEE16F68F9B}" v="2669" dt="2023-06-23T15:11:40.090"/>
    <p1510:client id="{F31DD8EB-BC2B-440C-B43D-E26C7B2D644A}" v="161" dt="2023-05-09T11:44:04.548"/>
    <p1510:client id="{F3614BD7-81C3-4CC7-9425-A9DCF903E8B1}" v="230" dt="2023-04-06T14:56:39.396"/>
    <p1510:client id="{F7D02ACE-9F04-42FD-9816-8CE2E01DC1B7}" v="110" dt="2023-08-17T14:35:36.872"/>
    <p1510:client id="{F8853F16-7AC0-4BA7-8AFC-A91E970B1357}" v="1098" dt="2023-09-01T15:42:50.463"/>
    <p1510:client id="{F8E8AE7B-99DE-4124-8F31-5FA9B67FE21A}" v="6" dt="2023-09-01T10:30:46.731"/>
    <p1510:client id="{FACD0BD5-B5C7-4C04-B71E-3E4A3725CF3D}" v="425" dt="2023-08-24T09:16:11.776"/>
    <p1510:client id="{FB4B6B7D-C086-48CB-B093-F4B5142F757C}" v="1557" dt="2023-04-12T13:03:16.583"/>
    <p1510:client id="{FD8DF044-0533-4216-AFBE-B0206F38B078}" v="65" dt="2023-04-21T08:41:35.66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55"/>
    <p:restoredTop sz="94713"/>
  </p:normalViewPr>
  <p:slideViewPr>
    <p:cSldViewPr snapToGrid="0">
      <p:cViewPr varScale="1">
        <p:scale>
          <a:sx n="108" d="100"/>
          <a:sy n="108" d="100"/>
        </p:scale>
        <p:origin x="11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F53E8-F558-467F-A0DC-82E954E5255F}" type="datetimeFigureOut">
              <a:rPr lang="nl-NL" smtClean="0"/>
              <a:t>30-10-2023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A0EB0-F77F-4B74-AF54-BB8D14D71F58}" type="slidenum">
              <a:rPr lang="nl-NL" smtClean="0"/>
              <a:t>‹nr.›</a:t>
            </a:fld>
            <a:endParaRPr lang="nl-NL"/>
          </a:p>
        </p:txBody>
      </p:sp>
    </p:spTree>
    <p:extLst>
      <p:ext uri="{BB962C8B-B14F-4D97-AF65-F5344CB8AC3E}">
        <p14:creationId xmlns:p14="http://schemas.microsoft.com/office/powerpoint/2010/main" val="178127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93950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4</a:t>
            </a:fld>
            <a:endParaRPr lang="nl-NL"/>
          </a:p>
        </p:txBody>
      </p:sp>
    </p:spTree>
    <p:extLst>
      <p:ext uri="{BB962C8B-B14F-4D97-AF65-F5344CB8AC3E}">
        <p14:creationId xmlns:p14="http://schemas.microsoft.com/office/powerpoint/2010/main" val="258888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5</a:t>
            </a:fld>
            <a:endParaRPr lang="nl-NL"/>
          </a:p>
        </p:txBody>
      </p:sp>
    </p:spTree>
    <p:extLst>
      <p:ext uri="{BB962C8B-B14F-4D97-AF65-F5344CB8AC3E}">
        <p14:creationId xmlns:p14="http://schemas.microsoft.com/office/powerpoint/2010/main" val="335055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6</a:t>
            </a:fld>
            <a:endParaRPr lang="nl-NL"/>
          </a:p>
        </p:txBody>
      </p:sp>
    </p:spTree>
    <p:extLst>
      <p:ext uri="{BB962C8B-B14F-4D97-AF65-F5344CB8AC3E}">
        <p14:creationId xmlns:p14="http://schemas.microsoft.com/office/powerpoint/2010/main" val="106544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9</a:t>
            </a:fld>
            <a:endParaRPr lang="nl-NL"/>
          </a:p>
        </p:txBody>
      </p:sp>
    </p:spTree>
    <p:extLst>
      <p:ext uri="{BB962C8B-B14F-4D97-AF65-F5344CB8AC3E}">
        <p14:creationId xmlns:p14="http://schemas.microsoft.com/office/powerpoint/2010/main" val="180785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10</a:t>
            </a:fld>
            <a:endParaRPr lang="nl-NL"/>
          </a:p>
        </p:txBody>
      </p:sp>
    </p:spTree>
    <p:extLst>
      <p:ext uri="{BB962C8B-B14F-4D97-AF65-F5344CB8AC3E}">
        <p14:creationId xmlns:p14="http://schemas.microsoft.com/office/powerpoint/2010/main" val="418168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14</a:t>
            </a:fld>
            <a:endParaRPr lang="nl-NL"/>
          </a:p>
        </p:txBody>
      </p:sp>
    </p:spTree>
    <p:extLst>
      <p:ext uri="{BB962C8B-B14F-4D97-AF65-F5344CB8AC3E}">
        <p14:creationId xmlns:p14="http://schemas.microsoft.com/office/powerpoint/2010/main" val="4143450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7157A-87EF-42FE-BD6A-6BB615AB5F9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CD6ACC1-5270-4738-AEBA-275F02425C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24B9697-35F4-4D6B-A5E7-5BC233CEA53C}"/>
              </a:ext>
            </a:extLst>
          </p:cNvPr>
          <p:cNvSpPr>
            <a:spLocks noGrp="1"/>
          </p:cNvSpPr>
          <p:nvPr>
            <p:ph type="dt" sz="half" idx="10"/>
          </p:nvPr>
        </p:nvSpPr>
        <p:spPr/>
        <p:txBody>
          <a:bodyPr/>
          <a:lstStyle/>
          <a:p>
            <a:fld id="{27016CD5-091C-3A4C-805B-A6FF35223534}" type="datetime1">
              <a:rPr lang="nl-NL" smtClean="0"/>
              <a:t>30-10-2023</a:t>
            </a:fld>
            <a:endParaRPr lang="nl-NL"/>
          </a:p>
        </p:txBody>
      </p:sp>
      <p:sp>
        <p:nvSpPr>
          <p:cNvPr id="5" name="Tijdelijke aanduiding voor voettekst 4">
            <a:extLst>
              <a:ext uri="{FF2B5EF4-FFF2-40B4-BE49-F238E27FC236}">
                <a16:creationId xmlns:a16="http://schemas.microsoft.com/office/drawing/2014/main" id="{738F14CF-E04E-416F-B1C7-B51C946801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960976-5284-465F-AA81-97C9BB997565}"/>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318275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A22EF-CEAB-4A2D-AB7F-1DE1DD8A1C2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3A2D086-B734-4197-97B5-6BFD9484660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B530D3-38D7-413C-873A-35E8FF8EFA87}"/>
              </a:ext>
            </a:extLst>
          </p:cNvPr>
          <p:cNvSpPr>
            <a:spLocks noGrp="1"/>
          </p:cNvSpPr>
          <p:nvPr>
            <p:ph type="dt" sz="half" idx="10"/>
          </p:nvPr>
        </p:nvSpPr>
        <p:spPr/>
        <p:txBody>
          <a:bodyPr/>
          <a:lstStyle/>
          <a:p>
            <a:fld id="{6B43C45B-3D0F-A541-9506-02BEDB9CEB3B}" type="datetime1">
              <a:rPr lang="nl-NL" smtClean="0"/>
              <a:t>30-10-2023</a:t>
            </a:fld>
            <a:endParaRPr lang="nl-NL"/>
          </a:p>
        </p:txBody>
      </p:sp>
      <p:sp>
        <p:nvSpPr>
          <p:cNvPr id="5" name="Tijdelijke aanduiding voor voettekst 4">
            <a:extLst>
              <a:ext uri="{FF2B5EF4-FFF2-40B4-BE49-F238E27FC236}">
                <a16:creationId xmlns:a16="http://schemas.microsoft.com/office/drawing/2014/main" id="{FDA11BA6-9179-4F48-A097-9B6A5F2094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A40AA5-1864-4BAE-B399-FDFAF21D3096}"/>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135797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66C6D93-1147-45BB-8787-625FFF4A6F5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991BA82-671F-4CF4-B771-37797282E15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E28852-A0C3-4F01-9D30-619492E8CF83}"/>
              </a:ext>
            </a:extLst>
          </p:cNvPr>
          <p:cNvSpPr>
            <a:spLocks noGrp="1"/>
          </p:cNvSpPr>
          <p:nvPr>
            <p:ph type="dt" sz="half" idx="10"/>
          </p:nvPr>
        </p:nvSpPr>
        <p:spPr/>
        <p:txBody>
          <a:bodyPr/>
          <a:lstStyle/>
          <a:p>
            <a:fld id="{628C2492-C672-6C4C-8DF3-635BF59A859A}" type="datetime1">
              <a:rPr lang="nl-NL" smtClean="0"/>
              <a:t>30-10-2023</a:t>
            </a:fld>
            <a:endParaRPr lang="nl-NL"/>
          </a:p>
        </p:txBody>
      </p:sp>
      <p:sp>
        <p:nvSpPr>
          <p:cNvPr id="5" name="Tijdelijke aanduiding voor voettekst 4">
            <a:extLst>
              <a:ext uri="{FF2B5EF4-FFF2-40B4-BE49-F238E27FC236}">
                <a16:creationId xmlns:a16="http://schemas.microsoft.com/office/drawing/2014/main" id="{D470280C-3C05-475F-9E64-E0CBB8E5FD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D61298-AA7F-4B0C-A1E2-6FDF228ABF8C}"/>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268450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el">
    <p:bg>
      <p:bgPr>
        <a:solidFill>
          <a:srgbClr val="124A9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687B-F0AD-4A56-8044-3D03DCE9A3B7}"/>
              </a:ext>
            </a:extLst>
          </p:cNvPr>
          <p:cNvSpPr>
            <a:spLocks noGrp="1"/>
          </p:cNvSpPr>
          <p:nvPr>
            <p:ph type="ctrTitle" hasCustomPrompt="1"/>
          </p:nvPr>
        </p:nvSpPr>
        <p:spPr>
          <a:xfrm>
            <a:off x="829444" y="1920054"/>
            <a:ext cx="10506862" cy="428826"/>
          </a:xfrm>
        </p:spPr>
        <p:txBody>
          <a:bodyPr anchor="t" anchorCtr="0">
            <a:normAutofit/>
          </a:bodyPr>
          <a:lstStyle>
            <a:lvl1pPr algn="l">
              <a:defRPr sz="3600" baseline="0">
                <a:solidFill>
                  <a:schemeClr val="bg1"/>
                </a:solidFill>
              </a:defRPr>
            </a:lvl1pPr>
          </a:lstStyle>
          <a:p>
            <a:r>
              <a:rPr lang="en-US"/>
              <a:t>Click to edit Master title style</a:t>
            </a:r>
            <a:endParaRPr lang="nl-NL"/>
          </a:p>
        </p:txBody>
      </p:sp>
      <p:sp>
        <p:nvSpPr>
          <p:cNvPr id="3" name="Subtitle 2">
            <a:extLst>
              <a:ext uri="{FF2B5EF4-FFF2-40B4-BE49-F238E27FC236}">
                <a16:creationId xmlns:a16="http://schemas.microsoft.com/office/drawing/2014/main" id="{6B0A2457-FA82-4172-B158-BF61233A7E13}"/>
              </a:ext>
            </a:extLst>
          </p:cNvPr>
          <p:cNvSpPr>
            <a:spLocks noGrp="1"/>
          </p:cNvSpPr>
          <p:nvPr>
            <p:ph type="subTitle" idx="1"/>
          </p:nvPr>
        </p:nvSpPr>
        <p:spPr>
          <a:xfrm>
            <a:off x="827733" y="2459516"/>
            <a:ext cx="10508573" cy="753460"/>
          </a:xfrm>
        </p:spPr>
        <p:txBody>
          <a:bodyPr>
            <a:normAutofit/>
          </a:bodyPr>
          <a:lstStyle>
            <a:lvl1pPr marL="0" indent="0" algn="l">
              <a:buNone/>
              <a:defRPr sz="2000" b="0" i="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A834FDB-D601-4310-9421-00D6FCA65EFE}"/>
              </a:ext>
            </a:extLst>
          </p:cNvPr>
          <p:cNvSpPr>
            <a:spLocks noGrp="1"/>
          </p:cNvSpPr>
          <p:nvPr>
            <p:ph type="dt" sz="half" idx="10"/>
          </p:nvPr>
        </p:nvSpPr>
        <p:spPr/>
        <p:txBody>
          <a:bodyPr/>
          <a:lstStyle>
            <a:lvl1pPr>
              <a:defRPr baseline="0">
                <a:solidFill>
                  <a:schemeClr val="bg1"/>
                </a:solidFill>
                <a:latin typeface="+mj-lt"/>
              </a:defRPr>
            </a:lvl1pPr>
          </a:lstStyle>
          <a:p>
            <a:fld id="{2390AABD-ECCC-514B-8F18-B6713E63E5A9}" type="datetime1">
              <a:rPr lang="nl-NL" smtClean="0"/>
              <a:t>30-10-2023</a:t>
            </a:fld>
            <a:endParaRPr lang="nl-NL"/>
          </a:p>
        </p:txBody>
      </p:sp>
      <p:sp>
        <p:nvSpPr>
          <p:cNvPr id="5" name="Footer Placeholder 4">
            <a:extLst>
              <a:ext uri="{FF2B5EF4-FFF2-40B4-BE49-F238E27FC236}">
                <a16:creationId xmlns:a16="http://schemas.microsoft.com/office/drawing/2014/main" id="{891A2D48-DF7D-4BCC-A810-1834993F5AAF}"/>
              </a:ext>
            </a:extLst>
          </p:cNvPr>
          <p:cNvSpPr>
            <a:spLocks noGrp="1"/>
          </p:cNvSpPr>
          <p:nvPr>
            <p:ph type="ftr" sz="quarter" idx="11"/>
          </p:nvPr>
        </p:nvSpPr>
        <p:spPr/>
        <p:txBody>
          <a:bodyPr/>
          <a:lstStyle>
            <a:lvl1pPr>
              <a:defRPr baseline="0">
                <a:solidFill>
                  <a:schemeClr val="bg1"/>
                </a:solidFill>
              </a:defRPr>
            </a:lvl1pPr>
          </a:lstStyle>
          <a:p>
            <a:endParaRPr lang="nl-NL"/>
          </a:p>
        </p:txBody>
      </p:sp>
      <p:sp>
        <p:nvSpPr>
          <p:cNvPr id="6" name="Slide Number Placeholder 5">
            <a:extLst>
              <a:ext uri="{FF2B5EF4-FFF2-40B4-BE49-F238E27FC236}">
                <a16:creationId xmlns:a16="http://schemas.microsoft.com/office/drawing/2014/main" id="{4A563CE6-AE00-4761-8DD5-F8A1C66CB5A2}"/>
              </a:ext>
            </a:extLst>
          </p:cNvPr>
          <p:cNvSpPr>
            <a:spLocks noGrp="1"/>
          </p:cNvSpPr>
          <p:nvPr>
            <p:ph type="sldNum" sz="quarter" idx="12"/>
          </p:nvPr>
        </p:nvSpPr>
        <p:spPr/>
        <p:txBody>
          <a:bodyPr/>
          <a:lstStyle>
            <a:lvl1pPr>
              <a:defRPr baseline="0">
                <a:solidFill>
                  <a:schemeClr val="bg1"/>
                </a:solidFill>
              </a:defRPr>
            </a:lvl1pPr>
          </a:lstStyle>
          <a:p>
            <a:fld id="{08A73C6A-F6ED-4EAC-9D7A-8884B580580E}" type="slidenum">
              <a:rPr lang="nl-NL" smtClean="0"/>
              <a:pPr/>
              <a:t>‹nr.›</a:t>
            </a:fld>
            <a:endParaRPr lang="nl-NL"/>
          </a:p>
        </p:txBody>
      </p:sp>
      <p:pic>
        <p:nvPicPr>
          <p:cNvPr id="8" name="Afbeelding 7">
            <a:extLst>
              <a:ext uri="{FF2B5EF4-FFF2-40B4-BE49-F238E27FC236}">
                <a16:creationId xmlns:a16="http://schemas.microsoft.com/office/drawing/2014/main" id="{58B0C208-01AB-DB44-BA57-DB5BF023C4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476672"/>
            <a:ext cx="937320" cy="937320"/>
          </a:xfrm>
          <a:prstGeom prst="rect">
            <a:avLst/>
          </a:prstGeom>
        </p:spPr>
      </p:pic>
      <p:pic>
        <p:nvPicPr>
          <p:cNvPr id="10" name="Afbeelding 9">
            <a:extLst>
              <a:ext uri="{FF2B5EF4-FFF2-40B4-BE49-F238E27FC236}">
                <a16:creationId xmlns:a16="http://schemas.microsoft.com/office/drawing/2014/main" id="{9A47A910-005E-634D-815E-9D734A17F5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1339" y="5265204"/>
            <a:ext cx="4994941" cy="1008153"/>
          </a:xfrm>
          <a:prstGeom prst="rect">
            <a:avLst/>
          </a:prstGeom>
        </p:spPr>
      </p:pic>
    </p:spTree>
    <p:extLst>
      <p:ext uri="{BB962C8B-B14F-4D97-AF65-F5344CB8AC3E}">
        <p14:creationId xmlns:p14="http://schemas.microsoft.com/office/powerpoint/2010/main" val="487956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0268-9118-4F45-8D6F-D4723A228869}"/>
              </a:ext>
            </a:extLst>
          </p:cNvPr>
          <p:cNvSpPr>
            <a:spLocks noGrp="1"/>
          </p:cNvSpPr>
          <p:nvPr>
            <p:ph type="title" hasCustomPrompt="1"/>
          </p:nvPr>
        </p:nvSpPr>
        <p:spPr>
          <a:xfrm>
            <a:off x="838200" y="499299"/>
            <a:ext cx="9065964" cy="661449"/>
          </a:xfrm>
        </p:spPr>
        <p:txBody>
          <a:bodyPr lIns="0" tIns="0" rIns="0" bIns="0" anchor="t" anchorCtr="0">
            <a:noAutofit/>
          </a:bodyPr>
          <a:lstStyle>
            <a:lvl1pPr>
              <a:defRPr b="1">
                <a:latin typeface="+mn-lt"/>
              </a:defRPr>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7041B5D9-16FA-4752-B4C3-0CBE97FC06FE}"/>
              </a:ext>
            </a:extLst>
          </p:cNvPr>
          <p:cNvSpPr>
            <a:spLocks noGrp="1"/>
          </p:cNvSpPr>
          <p:nvPr>
            <p:ph idx="1" hasCustomPrompt="1"/>
          </p:nvPr>
        </p:nvSpPr>
        <p:spPr>
          <a:xfrm>
            <a:off x="838200" y="1520789"/>
            <a:ext cx="10515600" cy="4656174"/>
          </a:xfrm>
        </p:spPr>
        <p:txBody>
          <a:bodyPr>
            <a:noAutofit/>
          </a:bodyPr>
          <a:lstStyle>
            <a:lvl1pPr marL="0" indent="0">
              <a:buNone/>
              <a:defRPr sz="2400"/>
            </a:lvl1pPr>
            <a:lvl2pPr marL="216000" indent="-216000" defTabSz="180000">
              <a:spcBef>
                <a:spcPts val="0"/>
              </a:spcBef>
              <a:buClr>
                <a:schemeClr val="accent1"/>
              </a:buClr>
              <a:defRPr sz="2400"/>
            </a:lvl2pPr>
            <a:lvl3pPr marL="432000" indent="-216000">
              <a:spcBef>
                <a:spcPts val="0"/>
              </a:spcBef>
              <a:buFont typeface="Calibri" panose="020F0502020204030204" pitchFamily="34" charset="0"/>
              <a:buChar char="‒"/>
              <a:defRPr sz="2400"/>
            </a:lvl3pPr>
            <a:lvl4pPr marL="648000" indent="-216000">
              <a:spcBef>
                <a:spcPts val="0"/>
              </a:spcBef>
              <a:buFont typeface="Calibri" panose="020F0502020204030204" pitchFamily="34" charset="0"/>
              <a:buChar char="‒"/>
              <a:defRPr sz="2400"/>
            </a:lvl4pPr>
            <a:lvl5pPr marL="864000" indent="-216000">
              <a:spcBef>
                <a:spcPts val="0"/>
              </a:spcBef>
              <a:buFont typeface="Calibri" panose="020F050202020403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7EF2A95-EF3E-491E-8219-2C32D7776CCF}"/>
              </a:ext>
            </a:extLst>
          </p:cNvPr>
          <p:cNvSpPr>
            <a:spLocks noGrp="1"/>
          </p:cNvSpPr>
          <p:nvPr>
            <p:ph type="dt" sz="half" idx="10"/>
          </p:nvPr>
        </p:nvSpPr>
        <p:spPr>
          <a:xfrm>
            <a:off x="838200" y="6422451"/>
            <a:ext cx="2743200" cy="216000"/>
          </a:xfrm>
        </p:spPr>
        <p:txBody>
          <a:bodyPr anchor="t" anchorCtr="0">
            <a:noAutofit/>
          </a:bodyPr>
          <a:lstStyle>
            <a:lvl1pPr>
              <a:defRPr sz="1050">
                <a:solidFill>
                  <a:schemeClr val="accent3"/>
                </a:solidFill>
              </a:defRPr>
            </a:lvl1pPr>
          </a:lstStyle>
          <a:p>
            <a:fld id="{58916B7B-C970-4544-8364-3C5E6035B36E}" type="datetime1">
              <a:rPr lang="nl-NL" smtClean="0">
                <a:solidFill>
                  <a:srgbClr val="A5A5A5"/>
                </a:solidFill>
              </a:rPr>
              <a:t>30-10-2023</a:t>
            </a:fld>
            <a:endParaRPr lang="nl-NL">
              <a:solidFill>
                <a:srgbClr val="A5A5A5"/>
              </a:solidFill>
            </a:endParaRPr>
          </a:p>
        </p:txBody>
      </p:sp>
      <p:sp>
        <p:nvSpPr>
          <p:cNvPr id="5" name="Footer Placeholder 4">
            <a:extLst>
              <a:ext uri="{FF2B5EF4-FFF2-40B4-BE49-F238E27FC236}">
                <a16:creationId xmlns:a16="http://schemas.microsoft.com/office/drawing/2014/main" id="{BA4447C1-ECCE-4632-AF72-F65879373606}"/>
              </a:ext>
            </a:extLst>
          </p:cNvPr>
          <p:cNvSpPr>
            <a:spLocks noGrp="1"/>
          </p:cNvSpPr>
          <p:nvPr>
            <p:ph type="ftr" sz="quarter" idx="11"/>
          </p:nvPr>
        </p:nvSpPr>
        <p:spPr>
          <a:xfrm>
            <a:off x="838200" y="6642000"/>
            <a:ext cx="4114800" cy="216000"/>
          </a:xfrm>
        </p:spPr>
        <p:txBody>
          <a:bodyPr anchor="t" anchorCtr="0">
            <a:noAutofit/>
          </a:bodyPr>
          <a:lstStyle>
            <a:lvl1pPr algn="l">
              <a:defRPr sz="1050">
                <a:solidFill>
                  <a:schemeClr val="accent3"/>
                </a:solidFill>
              </a:defRPr>
            </a:lvl1pPr>
          </a:lstStyle>
          <a:p>
            <a:endParaRPr lang="nl-NL">
              <a:solidFill>
                <a:srgbClr val="A5A5A5"/>
              </a:solidFill>
            </a:endParaRPr>
          </a:p>
        </p:txBody>
      </p:sp>
      <p:sp>
        <p:nvSpPr>
          <p:cNvPr id="6" name="Slide Number Placeholder 5">
            <a:extLst>
              <a:ext uri="{FF2B5EF4-FFF2-40B4-BE49-F238E27FC236}">
                <a16:creationId xmlns:a16="http://schemas.microsoft.com/office/drawing/2014/main" id="{504ED9A2-9667-4CD8-806F-73242B535AF0}"/>
              </a:ext>
            </a:extLst>
          </p:cNvPr>
          <p:cNvSpPr>
            <a:spLocks noGrp="1"/>
          </p:cNvSpPr>
          <p:nvPr>
            <p:ph type="sldNum" sz="quarter" idx="12"/>
          </p:nvPr>
        </p:nvSpPr>
        <p:spPr>
          <a:xfrm>
            <a:off x="8610600" y="6422451"/>
            <a:ext cx="2743200" cy="216000"/>
          </a:xfrm>
        </p:spPr>
        <p:txBody>
          <a:bodyPr anchor="t" anchorCtr="0">
            <a:noAutofit/>
          </a:bodyPr>
          <a:lstStyle>
            <a:lvl1pPr>
              <a:defRPr sz="1050">
                <a:solidFill>
                  <a:schemeClr val="accent1"/>
                </a:solidFill>
              </a:defRPr>
            </a:lvl1pPr>
          </a:lstStyle>
          <a:p>
            <a:fld id="{08A73C6A-F6ED-4EAC-9D7A-8884B580580E}" type="slidenum">
              <a:rPr lang="nl-NL" smtClean="0">
                <a:solidFill>
                  <a:srgbClr val="00ADD0"/>
                </a:solidFill>
              </a:rPr>
              <a:pPr/>
              <a:t>‹nr.›</a:t>
            </a:fld>
            <a:endParaRPr lang="nl-NL">
              <a:solidFill>
                <a:srgbClr val="00ADD0"/>
              </a:solidFill>
            </a:endParaRPr>
          </a:p>
        </p:txBody>
      </p:sp>
      <p:pic>
        <p:nvPicPr>
          <p:cNvPr id="7" name="Afbeelding 6">
            <a:extLst>
              <a:ext uri="{FF2B5EF4-FFF2-40B4-BE49-F238E27FC236}">
                <a16:creationId xmlns:a16="http://schemas.microsoft.com/office/drawing/2014/main" id="{CD2CA2ED-3EC6-EE45-83C8-F01E49FEE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61363"/>
            <a:ext cx="937320" cy="937320"/>
          </a:xfrm>
          <a:prstGeom prst="rect">
            <a:avLst/>
          </a:prstGeom>
        </p:spPr>
      </p:pic>
    </p:spTree>
    <p:extLst>
      <p:ext uri="{BB962C8B-B14F-4D97-AF65-F5344CB8AC3E}">
        <p14:creationId xmlns:p14="http://schemas.microsoft.com/office/powerpoint/2010/main" val="3945657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D866-A3F5-4C50-88D3-2C7163B9358C}"/>
              </a:ext>
            </a:extLst>
          </p:cNvPr>
          <p:cNvSpPr>
            <a:spLocks noGrp="1"/>
          </p:cNvSpPr>
          <p:nvPr>
            <p:ph type="title" hasCustomPrompt="1"/>
          </p:nvPr>
        </p:nvSpPr>
        <p:spPr>
          <a:xfrm>
            <a:off x="838200" y="516141"/>
            <a:ext cx="8888106" cy="615603"/>
          </a:xfrm>
        </p:spPr>
        <p:txBody>
          <a:bodyPr anchor="t" anchorCtr="0"/>
          <a:lstStyle/>
          <a:p>
            <a:r>
              <a:rPr lang="en-US"/>
              <a:t>Click to edit Master title style</a:t>
            </a:r>
            <a:endParaRPr lang="nl-NL"/>
          </a:p>
        </p:txBody>
      </p:sp>
      <p:sp>
        <p:nvSpPr>
          <p:cNvPr id="3" name="Text Placeholder 2">
            <a:extLst>
              <a:ext uri="{FF2B5EF4-FFF2-40B4-BE49-F238E27FC236}">
                <a16:creationId xmlns:a16="http://schemas.microsoft.com/office/drawing/2014/main" id="{C3F77C86-C25C-41EC-9270-00617169E560}"/>
              </a:ext>
            </a:extLst>
          </p:cNvPr>
          <p:cNvSpPr>
            <a:spLocks noGrp="1"/>
          </p:cNvSpPr>
          <p:nvPr>
            <p:ph type="body" idx="1"/>
          </p:nvPr>
        </p:nvSpPr>
        <p:spPr>
          <a:xfrm>
            <a:off x="839788" y="1412776"/>
            <a:ext cx="5157787" cy="823912"/>
          </a:xfrm>
        </p:spPr>
        <p:txBody>
          <a:bodyPr anchor="b"/>
          <a:lstStyle>
            <a:lvl1pPr marL="0" indent="0">
              <a:buNone/>
              <a:defRPr sz="2400" b="1" baseline="0">
                <a:solidFill>
                  <a:srgbClr val="4CB8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D2286F-7ABB-4AB0-860D-62AEE40D044C}"/>
              </a:ext>
            </a:extLst>
          </p:cNvPr>
          <p:cNvSpPr>
            <a:spLocks noGrp="1"/>
          </p:cNvSpPr>
          <p:nvPr>
            <p:ph sz="half" idx="2"/>
          </p:nvPr>
        </p:nvSpPr>
        <p:spPr>
          <a:xfrm>
            <a:off x="839788" y="2356861"/>
            <a:ext cx="5157787" cy="3832802"/>
          </a:xfrm>
        </p:spPr>
        <p:txBody>
          <a:bodyPr/>
          <a:lstStyle>
            <a:lvl2pPr>
              <a:buClr>
                <a:srgbClr val="4CB8B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170D6C62-3C8D-4E13-BF59-3C848B75D502}"/>
              </a:ext>
            </a:extLst>
          </p:cNvPr>
          <p:cNvSpPr>
            <a:spLocks noGrp="1"/>
          </p:cNvSpPr>
          <p:nvPr>
            <p:ph type="body" sz="quarter" idx="3"/>
          </p:nvPr>
        </p:nvSpPr>
        <p:spPr>
          <a:xfrm>
            <a:off x="6172200" y="1412776"/>
            <a:ext cx="5183188" cy="823912"/>
          </a:xfrm>
        </p:spPr>
        <p:txBody>
          <a:bodyPr anchor="b"/>
          <a:lstStyle>
            <a:lvl1pPr marL="0" indent="0">
              <a:buNone/>
              <a:defRPr sz="2400" b="1" baseline="0">
                <a:solidFill>
                  <a:srgbClr val="4CB8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336674-6B54-4F53-BE97-07740E946050}"/>
              </a:ext>
            </a:extLst>
          </p:cNvPr>
          <p:cNvSpPr>
            <a:spLocks noGrp="1"/>
          </p:cNvSpPr>
          <p:nvPr>
            <p:ph sz="quarter" idx="4"/>
          </p:nvPr>
        </p:nvSpPr>
        <p:spPr>
          <a:xfrm>
            <a:off x="6172200" y="2356861"/>
            <a:ext cx="5183188" cy="3832802"/>
          </a:xfrm>
        </p:spPr>
        <p:txBody>
          <a:bodyPr/>
          <a:lstStyle>
            <a:lvl2pPr>
              <a:buClr>
                <a:srgbClr val="4CB8B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B3577D9C-CC4D-455B-ABFA-96BDC994BE58}"/>
              </a:ext>
            </a:extLst>
          </p:cNvPr>
          <p:cNvSpPr>
            <a:spLocks noGrp="1"/>
          </p:cNvSpPr>
          <p:nvPr>
            <p:ph type="dt" sz="half" idx="10"/>
          </p:nvPr>
        </p:nvSpPr>
        <p:spPr/>
        <p:txBody>
          <a:bodyPr/>
          <a:lstStyle/>
          <a:p>
            <a:fld id="{79BB4E25-B43F-9B45-9551-5AEB2AB1EFA2}" type="datetime1">
              <a:rPr lang="nl-NL" smtClean="0">
                <a:solidFill>
                  <a:prstClr val="black">
                    <a:tint val="75000"/>
                  </a:prstClr>
                </a:solidFill>
              </a:rPr>
              <a:t>30-10-2023</a:t>
            </a:fld>
            <a:endParaRPr lang="nl-NL">
              <a:solidFill>
                <a:prstClr val="black">
                  <a:tint val="75000"/>
                </a:prstClr>
              </a:solidFill>
            </a:endParaRPr>
          </a:p>
        </p:txBody>
      </p:sp>
      <p:sp>
        <p:nvSpPr>
          <p:cNvPr id="8" name="Footer Placeholder 7">
            <a:extLst>
              <a:ext uri="{FF2B5EF4-FFF2-40B4-BE49-F238E27FC236}">
                <a16:creationId xmlns:a16="http://schemas.microsoft.com/office/drawing/2014/main" id="{AA5D6D64-CE03-46D4-A0E0-9B28068357B3}"/>
              </a:ext>
            </a:extLst>
          </p:cNvPr>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a:extLst>
              <a:ext uri="{FF2B5EF4-FFF2-40B4-BE49-F238E27FC236}">
                <a16:creationId xmlns:a16="http://schemas.microsoft.com/office/drawing/2014/main" id="{A0FD0BD6-E569-442D-A2DA-D2CD14E9FF96}"/>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pic>
        <p:nvPicPr>
          <p:cNvPr id="12" name="Afbeelding 11">
            <a:extLst>
              <a:ext uri="{FF2B5EF4-FFF2-40B4-BE49-F238E27FC236}">
                <a16:creationId xmlns:a16="http://schemas.microsoft.com/office/drawing/2014/main" id="{A65590B5-5E7A-714A-9528-C94AE51ED7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55283"/>
            <a:ext cx="937320" cy="937320"/>
          </a:xfrm>
          <a:prstGeom prst="rect">
            <a:avLst/>
          </a:prstGeom>
        </p:spPr>
      </p:pic>
    </p:spTree>
    <p:extLst>
      <p:ext uri="{BB962C8B-B14F-4D97-AF65-F5344CB8AC3E}">
        <p14:creationId xmlns:p14="http://schemas.microsoft.com/office/powerpoint/2010/main" val="5593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872A-40C3-4A6B-8207-11D8A7526B64}"/>
              </a:ext>
            </a:extLst>
          </p:cNvPr>
          <p:cNvSpPr>
            <a:spLocks noGrp="1"/>
          </p:cNvSpPr>
          <p:nvPr>
            <p:ph type="title" hasCustomPrompt="1"/>
          </p:nvPr>
        </p:nvSpPr>
        <p:spPr>
          <a:xfrm>
            <a:off x="838200" y="547224"/>
            <a:ext cx="9198166" cy="553437"/>
          </a:xfrm>
        </p:spPr>
        <p:txBody>
          <a:bodyPr anchor="t" anchorCtr="0"/>
          <a:lstStyle/>
          <a:p>
            <a:r>
              <a:rPr lang="en-US"/>
              <a:t>Click to edit Master title style</a:t>
            </a:r>
            <a:endParaRPr lang="nl-NL"/>
          </a:p>
        </p:txBody>
      </p:sp>
      <p:sp>
        <p:nvSpPr>
          <p:cNvPr id="3" name="Date Placeholder 2">
            <a:extLst>
              <a:ext uri="{FF2B5EF4-FFF2-40B4-BE49-F238E27FC236}">
                <a16:creationId xmlns:a16="http://schemas.microsoft.com/office/drawing/2014/main" id="{8D7AF6DA-8F84-4F4E-B371-327FFB3FA752}"/>
              </a:ext>
            </a:extLst>
          </p:cNvPr>
          <p:cNvSpPr>
            <a:spLocks noGrp="1"/>
          </p:cNvSpPr>
          <p:nvPr>
            <p:ph type="dt" sz="half" idx="10"/>
          </p:nvPr>
        </p:nvSpPr>
        <p:spPr/>
        <p:txBody>
          <a:bodyPr/>
          <a:lstStyle/>
          <a:p>
            <a:fld id="{7E2C719A-3E84-DC4A-973F-D732A689EE73}" type="datetime1">
              <a:rPr lang="nl-NL" smtClean="0">
                <a:solidFill>
                  <a:prstClr val="black">
                    <a:tint val="75000"/>
                  </a:prstClr>
                </a:solidFill>
              </a:rPr>
              <a:t>30-10-2023</a:t>
            </a:fld>
            <a:endParaRPr lang="nl-NL">
              <a:solidFill>
                <a:prstClr val="black">
                  <a:tint val="75000"/>
                </a:prstClr>
              </a:solidFill>
            </a:endParaRPr>
          </a:p>
        </p:txBody>
      </p:sp>
      <p:sp>
        <p:nvSpPr>
          <p:cNvPr id="4" name="Footer Placeholder 3">
            <a:extLst>
              <a:ext uri="{FF2B5EF4-FFF2-40B4-BE49-F238E27FC236}">
                <a16:creationId xmlns:a16="http://schemas.microsoft.com/office/drawing/2014/main" id="{1C0FA52E-0FB1-41A0-9E6C-BF03B18C067D}"/>
              </a:ext>
            </a:extLst>
          </p:cNvPr>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a:extLst>
              <a:ext uri="{FF2B5EF4-FFF2-40B4-BE49-F238E27FC236}">
                <a16:creationId xmlns:a16="http://schemas.microsoft.com/office/drawing/2014/main" id="{E5932151-25E5-4948-B97D-1D0C73AC022F}"/>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pic>
        <p:nvPicPr>
          <p:cNvPr id="8" name="Afbeelding 7">
            <a:extLst>
              <a:ext uri="{FF2B5EF4-FFF2-40B4-BE49-F238E27FC236}">
                <a16:creationId xmlns:a16="http://schemas.microsoft.com/office/drawing/2014/main" id="{3C7A6BAD-1311-FB45-9363-8709961BF5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55283"/>
            <a:ext cx="937320" cy="937320"/>
          </a:xfrm>
          <a:prstGeom prst="rect">
            <a:avLst/>
          </a:prstGeom>
        </p:spPr>
      </p:pic>
    </p:spTree>
    <p:extLst>
      <p:ext uri="{BB962C8B-B14F-4D97-AF65-F5344CB8AC3E}">
        <p14:creationId xmlns:p14="http://schemas.microsoft.com/office/powerpoint/2010/main" val="343312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co met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5CF88-9305-45D7-BF24-874948BEACA6}"/>
              </a:ext>
            </a:extLst>
          </p:cNvPr>
          <p:cNvSpPr>
            <a:spLocks noGrp="1"/>
          </p:cNvSpPr>
          <p:nvPr>
            <p:ph type="dt" sz="half" idx="10"/>
          </p:nvPr>
        </p:nvSpPr>
        <p:spPr/>
        <p:txBody>
          <a:bodyPr/>
          <a:lstStyle/>
          <a:p>
            <a:fld id="{268F3751-D76D-DE4C-9748-4F1019934F6E}" type="datetime1">
              <a:rPr lang="nl-NL" smtClean="0">
                <a:solidFill>
                  <a:prstClr val="black">
                    <a:tint val="75000"/>
                  </a:prstClr>
                </a:solidFill>
              </a:rPr>
              <a:t>30-10-2023</a:t>
            </a:fld>
            <a:endParaRPr lang="nl-NL">
              <a:solidFill>
                <a:prstClr val="black">
                  <a:tint val="75000"/>
                </a:prstClr>
              </a:solidFill>
            </a:endParaRPr>
          </a:p>
        </p:txBody>
      </p:sp>
      <p:sp>
        <p:nvSpPr>
          <p:cNvPr id="3" name="Footer Placeholder 2">
            <a:extLst>
              <a:ext uri="{FF2B5EF4-FFF2-40B4-BE49-F238E27FC236}">
                <a16:creationId xmlns:a16="http://schemas.microsoft.com/office/drawing/2014/main" id="{4DCF4F33-6AF9-4DFB-BF00-A1E72BEC3018}"/>
              </a:ext>
            </a:extLst>
          </p:cNvPr>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a:extLst>
              <a:ext uri="{FF2B5EF4-FFF2-40B4-BE49-F238E27FC236}">
                <a16:creationId xmlns:a16="http://schemas.microsoft.com/office/drawing/2014/main" id="{5DEDF6DC-2DE5-47D0-B279-FDE1299CD0A7}"/>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pic>
        <p:nvPicPr>
          <p:cNvPr id="7" name="Afbeelding 6">
            <a:extLst>
              <a:ext uri="{FF2B5EF4-FFF2-40B4-BE49-F238E27FC236}">
                <a16:creationId xmlns:a16="http://schemas.microsoft.com/office/drawing/2014/main" id="{B90F5E79-AB83-8544-A9FC-53EB1AEEC0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55283"/>
            <a:ext cx="937320" cy="937320"/>
          </a:xfrm>
          <a:prstGeom prst="rect">
            <a:avLst/>
          </a:prstGeom>
        </p:spPr>
      </p:pic>
    </p:spTree>
    <p:extLst>
      <p:ext uri="{BB962C8B-B14F-4D97-AF65-F5344CB8AC3E}">
        <p14:creationId xmlns:p14="http://schemas.microsoft.com/office/powerpoint/2010/main" val="2025026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co met logo">
    <p:bg>
      <p:bgPr>
        <a:solidFill>
          <a:srgbClr val="124A9B"/>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5CF88-9305-45D7-BF24-874948BEACA6}"/>
              </a:ext>
            </a:extLst>
          </p:cNvPr>
          <p:cNvSpPr>
            <a:spLocks noGrp="1"/>
          </p:cNvSpPr>
          <p:nvPr>
            <p:ph type="dt" sz="half" idx="10"/>
          </p:nvPr>
        </p:nvSpPr>
        <p:spPr/>
        <p:txBody>
          <a:bodyPr/>
          <a:lstStyle>
            <a:lvl1pPr>
              <a:defRPr baseline="0">
                <a:solidFill>
                  <a:schemeClr val="bg1"/>
                </a:solidFill>
              </a:defRPr>
            </a:lvl1pPr>
          </a:lstStyle>
          <a:p>
            <a:fld id="{8C0FF8A2-872C-E649-B096-3E30925C1D19}" type="datetime1">
              <a:rPr lang="nl-NL" smtClean="0"/>
              <a:t>30-10-2023</a:t>
            </a:fld>
            <a:endParaRPr lang="nl-NL"/>
          </a:p>
        </p:txBody>
      </p:sp>
      <p:sp>
        <p:nvSpPr>
          <p:cNvPr id="3" name="Footer Placeholder 2">
            <a:extLst>
              <a:ext uri="{FF2B5EF4-FFF2-40B4-BE49-F238E27FC236}">
                <a16:creationId xmlns:a16="http://schemas.microsoft.com/office/drawing/2014/main" id="{4DCF4F33-6AF9-4DFB-BF00-A1E72BEC3018}"/>
              </a:ext>
            </a:extLst>
          </p:cNvPr>
          <p:cNvSpPr>
            <a:spLocks noGrp="1"/>
          </p:cNvSpPr>
          <p:nvPr>
            <p:ph type="ftr" sz="quarter" idx="11"/>
          </p:nvPr>
        </p:nvSpPr>
        <p:spPr/>
        <p:txBody>
          <a:bodyPr/>
          <a:lstStyle>
            <a:lvl1pPr>
              <a:defRPr baseline="0">
                <a:solidFill>
                  <a:schemeClr val="bg1"/>
                </a:solidFill>
              </a:defRPr>
            </a:lvl1pPr>
          </a:lstStyle>
          <a:p>
            <a:endParaRPr lang="nl-NL"/>
          </a:p>
        </p:txBody>
      </p:sp>
      <p:sp>
        <p:nvSpPr>
          <p:cNvPr id="4" name="Slide Number Placeholder 3">
            <a:extLst>
              <a:ext uri="{FF2B5EF4-FFF2-40B4-BE49-F238E27FC236}">
                <a16:creationId xmlns:a16="http://schemas.microsoft.com/office/drawing/2014/main" id="{5DEDF6DC-2DE5-47D0-B279-FDE1299CD0A7}"/>
              </a:ext>
            </a:extLst>
          </p:cNvPr>
          <p:cNvSpPr>
            <a:spLocks noGrp="1"/>
          </p:cNvSpPr>
          <p:nvPr>
            <p:ph type="sldNum" sz="quarter" idx="12"/>
          </p:nvPr>
        </p:nvSpPr>
        <p:spPr/>
        <p:txBody>
          <a:bodyPr/>
          <a:lstStyle>
            <a:lvl1pPr>
              <a:defRPr baseline="0">
                <a:solidFill>
                  <a:schemeClr val="bg1"/>
                </a:solidFill>
              </a:defRPr>
            </a:lvl1pPr>
          </a:lstStyle>
          <a:p>
            <a:fld id="{08A73C6A-F6ED-4EAC-9D7A-8884B580580E}" type="slidenum">
              <a:rPr lang="nl-NL" smtClean="0"/>
              <a:pPr/>
              <a:t>‹nr.›</a:t>
            </a:fld>
            <a:endParaRPr lang="nl-NL"/>
          </a:p>
        </p:txBody>
      </p:sp>
      <p:pic>
        <p:nvPicPr>
          <p:cNvPr id="6" name="Afbeelding 5">
            <a:extLst>
              <a:ext uri="{FF2B5EF4-FFF2-40B4-BE49-F238E27FC236}">
                <a16:creationId xmlns:a16="http://schemas.microsoft.com/office/drawing/2014/main" id="{A295427C-C254-8841-8501-DD67E19309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476672"/>
            <a:ext cx="937320" cy="937320"/>
          </a:xfrm>
          <a:prstGeom prst="rect">
            <a:avLst/>
          </a:prstGeom>
        </p:spPr>
      </p:pic>
    </p:spTree>
    <p:extLst>
      <p:ext uri="{BB962C8B-B14F-4D97-AF65-F5344CB8AC3E}">
        <p14:creationId xmlns:p14="http://schemas.microsoft.com/office/powerpoint/2010/main" val="666721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5CF88-9305-45D7-BF24-874948BEACA6}"/>
              </a:ext>
            </a:extLst>
          </p:cNvPr>
          <p:cNvSpPr>
            <a:spLocks noGrp="1"/>
          </p:cNvSpPr>
          <p:nvPr>
            <p:ph type="dt" sz="half" idx="10"/>
          </p:nvPr>
        </p:nvSpPr>
        <p:spPr/>
        <p:txBody>
          <a:bodyPr/>
          <a:lstStyle/>
          <a:p>
            <a:fld id="{F9806EAF-81A6-2247-A5BB-A5A19EFB9B72}" type="datetime1">
              <a:rPr lang="nl-NL" smtClean="0">
                <a:solidFill>
                  <a:prstClr val="black">
                    <a:tint val="75000"/>
                  </a:prstClr>
                </a:solidFill>
              </a:rPr>
              <a:t>30-10-2023</a:t>
            </a:fld>
            <a:endParaRPr lang="nl-NL">
              <a:solidFill>
                <a:prstClr val="black">
                  <a:tint val="75000"/>
                </a:prstClr>
              </a:solidFill>
            </a:endParaRPr>
          </a:p>
        </p:txBody>
      </p:sp>
      <p:sp>
        <p:nvSpPr>
          <p:cNvPr id="3" name="Footer Placeholder 2">
            <a:extLst>
              <a:ext uri="{FF2B5EF4-FFF2-40B4-BE49-F238E27FC236}">
                <a16:creationId xmlns:a16="http://schemas.microsoft.com/office/drawing/2014/main" id="{4DCF4F33-6AF9-4DFB-BF00-A1E72BEC3018}"/>
              </a:ext>
            </a:extLst>
          </p:cNvPr>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a:extLst>
              <a:ext uri="{FF2B5EF4-FFF2-40B4-BE49-F238E27FC236}">
                <a16:creationId xmlns:a16="http://schemas.microsoft.com/office/drawing/2014/main" id="{5DEDF6DC-2DE5-47D0-B279-FDE1299CD0A7}"/>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85815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4899600" y="4859667"/>
            <a:ext cx="6340000" cy="14828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 name="Google Shape;54;p10"/>
          <p:cNvSpPr/>
          <p:nvPr/>
        </p:nvSpPr>
        <p:spPr>
          <a:xfrm>
            <a:off x="4546600" y="4648200"/>
            <a:ext cx="7645600" cy="1905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5" name="Google Shape;55;p10"/>
          <p:cNvCxnSpPr/>
          <p:nvPr/>
        </p:nvCxnSpPr>
        <p:spPr>
          <a:xfrm rot="-5400000">
            <a:off x="-1686200" y="2339800"/>
            <a:ext cx="4026000" cy="0"/>
          </a:xfrm>
          <a:prstGeom prst="straightConnector1">
            <a:avLst/>
          </a:prstGeom>
          <a:noFill/>
          <a:ln w="19050" cap="flat" cmpd="sng">
            <a:solidFill>
              <a:schemeClr val="dk2"/>
            </a:solidFill>
            <a:prstDash val="solid"/>
            <a:round/>
            <a:headEnd type="none" w="med" len="med"/>
            <a:tailEnd type="none" w="med" len="med"/>
          </a:ln>
        </p:spPr>
      </p:cxnSp>
      <p:sp>
        <p:nvSpPr>
          <p:cNvPr id="56" name="Google Shape;56;p10"/>
          <p:cNvSpPr/>
          <p:nvPr/>
        </p:nvSpPr>
        <p:spPr>
          <a:xfrm>
            <a:off x="4323000" y="4437267"/>
            <a:ext cx="8123200" cy="19052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3872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C652F-916B-49BD-B0E8-9C18DCDA393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ECF6F9E-8162-4913-97E5-B8258EFDAA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760229-A137-49DE-9ABE-1CCE3154CD62}"/>
              </a:ext>
            </a:extLst>
          </p:cNvPr>
          <p:cNvSpPr>
            <a:spLocks noGrp="1"/>
          </p:cNvSpPr>
          <p:nvPr>
            <p:ph type="dt" sz="half" idx="10"/>
          </p:nvPr>
        </p:nvSpPr>
        <p:spPr/>
        <p:txBody>
          <a:bodyPr/>
          <a:lstStyle/>
          <a:p>
            <a:fld id="{DED782FC-4C77-6946-855E-01B63C2E8EDB}" type="datetime1">
              <a:rPr lang="nl-NL" smtClean="0"/>
              <a:t>30-10-2023</a:t>
            </a:fld>
            <a:endParaRPr lang="nl-NL"/>
          </a:p>
        </p:txBody>
      </p:sp>
      <p:sp>
        <p:nvSpPr>
          <p:cNvPr id="5" name="Tijdelijke aanduiding voor voettekst 4">
            <a:extLst>
              <a:ext uri="{FF2B5EF4-FFF2-40B4-BE49-F238E27FC236}">
                <a16:creationId xmlns:a16="http://schemas.microsoft.com/office/drawing/2014/main" id="{816A28AE-A63B-4977-AE88-432B786FB7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4649369-F6EC-4873-90B7-E2FB54EE8363}"/>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407169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61AE6-D379-4593-BE66-9076D1EDC4D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E19C4A0-7036-49D2-9CAF-F22934EC6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B924F7F-A732-460C-970B-DBB704455B78}"/>
              </a:ext>
            </a:extLst>
          </p:cNvPr>
          <p:cNvSpPr>
            <a:spLocks noGrp="1"/>
          </p:cNvSpPr>
          <p:nvPr>
            <p:ph type="dt" sz="half" idx="10"/>
          </p:nvPr>
        </p:nvSpPr>
        <p:spPr/>
        <p:txBody>
          <a:bodyPr/>
          <a:lstStyle/>
          <a:p>
            <a:fld id="{C3C8E847-0861-5440-AB40-A7AF82262BCE}" type="datetime1">
              <a:rPr lang="nl-NL" smtClean="0"/>
              <a:t>30-10-2023</a:t>
            </a:fld>
            <a:endParaRPr lang="nl-NL"/>
          </a:p>
        </p:txBody>
      </p:sp>
      <p:sp>
        <p:nvSpPr>
          <p:cNvPr id="5" name="Tijdelijke aanduiding voor voettekst 4">
            <a:extLst>
              <a:ext uri="{FF2B5EF4-FFF2-40B4-BE49-F238E27FC236}">
                <a16:creationId xmlns:a16="http://schemas.microsoft.com/office/drawing/2014/main" id="{44450A1A-993A-4DF2-9F12-F74DD0600A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1C89FF-D3A8-45B9-B04B-E1CBBE1FE79B}"/>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58285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1705C-CB03-48A4-A3E3-5E15B85C855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F61133-84F0-45A5-8FCA-1E28CBDF992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5DEB54F-9175-403C-8712-423DC3D5A79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38B1E77-3F3E-46AD-9D71-EAF0101A5277}"/>
              </a:ext>
            </a:extLst>
          </p:cNvPr>
          <p:cNvSpPr>
            <a:spLocks noGrp="1"/>
          </p:cNvSpPr>
          <p:nvPr>
            <p:ph type="dt" sz="half" idx="10"/>
          </p:nvPr>
        </p:nvSpPr>
        <p:spPr/>
        <p:txBody>
          <a:bodyPr/>
          <a:lstStyle/>
          <a:p>
            <a:fld id="{43A35BE1-32C1-5147-8B87-AE8BE9EF49B2}" type="datetime1">
              <a:rPr lang="nl-NL" smtClean="0"/>
              <a:t>30-10-2023</a:t>
            </a:fld>
            <a:endParaRPr lang="nl-NL"/>
          </a:p>
        </p:txBody>
      </p:sp>
      <p:sp>
        <p:nvSpPr>
          <p:cNvPr id="6" name="Tijdelijke aanduiding voor voettekst 5">
            <a:extLst>
              <a:ext uri="{FF2B5EF4-FFF2-40B4-BE49-F238E27FC236}">
                <a16:creationId xmlns:a16="http://schemas.microsoft.com/office/drawing/2014/main" id="{FF960541-33D6-40F2-82E4-819B9A936A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C99F94-0C45-4A2C-82F9-14940FA60D67}"/>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251721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D4FDE-ED26-4696-98EA-C27674393FC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EA2FDEE-7896-4BE2-855F-96FF0FD3E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A6451F1-41CC-422F-B83C-3CE6E9CC7EA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AED3C01-4DD9-47A9-B106-15C33A6EF5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B19978D-BAE0-4B14-A4AD-0C5D9E08224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91864BB-2CE5-4D64-88B8-68D59857060D}"/>
              </a:ext>
            </a:extLst>
          </p:cNvPr>
          <p:cNvSpPr>
            <a:spLocks noGrp="1"/>
          </p:cNvSpPr>
          <p:nvPr>
            <p:ph type="dt" sz="half" idx="10"/>
          </p:nvPr>
        </p:nvSpPr>
        <p:spPr/>
        <p:txBody>
          <a:bodyPr/>
          <a:lstStyle/>
          <a:p>
            <a:fld id="{C968F1AA-9257-574B-836C-799565C56E8A}" type="datetime1">
              <a:rPr lang="nl-NL" smtClean="0"/>
              <a:t>30-10-2023</a:t>
            </a:fld>
            <a:endParaRPr lang="nl-NL"/>
          </a:p>
        </p:txBody>
      </p:sp>
      <p:sp>
        <p:nvSpPr>
          <p:cNvPr id="8" name="Tijdelijke aanduiding voor voettekst 7">
            <a:extLst>
              <a:ext uri="{FF2B5EF4-FFF2-40B4-BE49-F238E27FC236}">
                <a16:creationId xmlns:a16="http://schemas.microsoft.com/office/drawing/2014/main" id="{AD8FFADC-1223-42A9-B159-23B1666F8E5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2ACCABE-DA56-4DCE-894E-E517F8964549}"/>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290203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71453-38BE-4D71-AF4E-F0D0F0BA446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53E8B21-F5E1-42B4-9ABC-530B9788A37A}"/>
              </a:ext>
            </a:extLst>
          </p:cNvPr>
          <p:cNvSpPr>
            <a:spLocks noGrp="1"/>
          </p:cNvSpPr>
          <p:nvPr>
            <p:ph type="dt" sz="half" idx="10"/>
          </p:nvPr>
        </p:nvSpPr>
        <p:spPr/>
        <p:txBody>
          <a:bodyPr/>
          <a:lstStyle/>
          <a:p>
            <a:fld id="{5AA33FF9-6C7A-3D4C-BF6E-2B979D890145}" type="datetime1">
              <a:rPr lang="nl-NL" smtClean="0"/>
              <a:t>30-10-2023</a:t>
            </a:fld>
            <a:endParaRPr lang="nl-NL"/>
          </a:p>
        </p:txBody>
      </p:sp>
      <p:sp>
        <p:nvSpPr>
          <p:cNvPr id="4" name="Tijdelijke aanduiding voor voettekst 3">
            <a:extLst>
              <a:ext uri="{FF2B5EF4-FFF2-40B4-BE49-F238E27FC236}">
                <a16:creationId xmlns:a16="http://schemas.microsoft.com/office/drawing/2014/main" id="{E7A604D5-FBF3-4E58-97D3-1797D51A44D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A18A3FD-06E9-4CCF-B2F6-3290800541E6}"/>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112683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C897B1C-1B4F-47BC-BF98-42FEA515193B}"/>
              </a:ext>
            </a:extLst>
          </p:cNvPr>
          <p:cNvSpPr>
            <a:spLocks noGrp="1"/>
          </p:cNvSpPr>
          <p:nvPr>
            <p:ph type="dt" sz="half" idx="10"/>
          </p:nvPr>
        </p:nvSpPr>
        <p:spPr/>
        <p:txBody>
          <a:bodyPr/>
          <a:lstStyle/>
          <a:p>
            <a:fld id="{DBE476EB-7528-E745-9185-E99A75D93031}" type="datetime1">
              <a:rPr lang="nl-NL" smtClean="0"/>
              <a:t>30-10-2023</a:t>
            </a:fld>
            <a:endParaRPr lang="nl-NL"/>
          </a:p>
        </p:txBody>
      </p:sp>
      <p:sp>
        <p:nvSpPr>
          <p:cNvPr id="3" name="Tijdelijke aanduiding voor voettekst 2">
            <a:extLst>
              <a:ext uri="{FF2B5EF4-FFF2-40B4-BE49-F238E27FC236}">
                <a16:creationId xmlns:a16="http://schemas.microsoft.com/office/drawing/2014/main" id="{1E242381-2145-4C3B-9C0A-BE7277BD38D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4160ECC-489F-424C-AE74-8061C8CD655F}"/>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335310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28BC1-0B4D-4498-BDE4-4D3C15ED86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01B7490-DEB8-4BF6-B4BB-4714F9C5D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67C265A-28C6-47EB-AA10-0ACC5873A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38E24EC-3CCF-49E2-96D4-F93C71A71E52}"/>
              </a:ext>
            </a:extLst>
          </p:cNvPr>
          <p:cNvSpPr>
            <a:spLocks noGrp="1"/>
          </p:cNvSpPr>
          <p:nvPr>
            <p:ph type="dt" sz="half" idx="10"/>
          </p:nvPr>
        </p:nvSpPr>
        <p:spPr/>
        <p:txBody>
          <a:bodyPr/>
          <a:lstStyle/>
          <a:p>
            <a:fld id="{E7DB1479-18EB-1B42-925E-743BCBBFCE96}" type="datetime1">
              <a:rPr lang="nl-NL" smtClean="0"/>
              <a:t>30-10-2023</a:t>
            </a:fld>
            <a:endParaRPr lang="nl-NL"/>
          </a:p>
        </p:txBody>
      </p:sp>
      <p:sp>
        <p:nvSpPr>
          <p:cNvPr id="6" name="Tijdelijke aanduiding voor voettekst 5">
            <a:extLst>
              <a:ext uri="{FF2B5EF4-FFF2-40B4-BE49-F238E27FC236}">
                <a16:creationId xmlns:a16="http://schemas.microsoft.com/office/drawing/2014/main" id="{AF593658-773B-4E7C-ACCC-B047697533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370663-AC0D-4E0D-9826-580F45F27353}"/>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2807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D9AD9-ADC2-4785-9942-CB5D3B17DA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018AE60-CF39-4744-B40B-380DBA0AA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6B4DD2D-DE81-4B68-B091-A3E3B631D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BFE6D6-9259-4006-AF00-B67C7E027DFE}"/>
              </a:ext>
            </a:extLst>
          </p:cNvPr>
          <p:cNvSpPr>
            <a:spLocks noGrp="1"/>
          </p:cNvSpPr>
          <p:nvPr>
            <p:ph type="dt" sz="half" idx="10"/>
          </p:nvPr>
        </p:nvSpPr>
        <p:spPr/>
        <p:txBody>
          <a:bodyPr/>
          <a:lstStyle/>
          <a:p>
            <a:fld id="{D28AA980-2E1D-2E4E-BFE7-CCF429C30501}" type="datetime1">
              <a:rPr lang="nl-NL" smtClean="0"/>
              <a:t>30-10-2023</a:t>
            </a:fld>
            <a:endParaRPr lang="nl-NL"/>
          </a:p>
        </p:txBody>
      </p:sp>
      <p:sp>
        <p:nvSpPr>
          <p:cNvPr id="6" name="Tijdelijke aanduiding voor voettekst 5">
            <a:extLst>
              <a:ext uri="{FF2B5EF4-FFF2-40B4-BE49-F238E27FC236}">
                <a16:creationId xmlns:a16="http://schemas.microsoft.com/office/drawing/2014/main" id="{5758E41E-C40E-42F4-87BF-AEB3D3EF20A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DEBB8EB-2890-4D22-8A08-B867B294BE78}"/>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386921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7B13309-A8E9-404C-A7D8-3F867665B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C63F7F5-D2ED-47EF-8B54-609BE6F334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3C147B-60FA-46DA-B93D-977F6FF42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DBC87-E36A-A540-8A95-0F57C3308455}" type="datetime1">
              <a:rPr lang="nl-NL" smtClean="0"/>
              <a:t>30-10-2023</a:t>
            </a:fld>
            <a:endParaRPr lang="nl-NL"/>
          </a:p>
        </p:txBody>
      </p:sp>
      <p:sp>
        <p:nvSpPr>
          <p:cNvPr id="5" name="Tijdelijke aanduiding voor voettekst 4">
            <a:extLst>
              <a:ext uri="{FF2B5EF4-FFF2-40B4-BE49-F238E27FC236}">
                <a16:creationId xmlns:a16="http://schemas.microsoft.com/office/drawing/2014/main" id="{601EEDE1-C148-47C3-8DB7-789C145C5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A4222E9-82C6-46E3-9F70-0C652C3F7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B3F2B-E202-4376-8508-A508ED334532}" type="slidenum">
              <a:rPr lang="nl-NL" smtClean="0"/>
              <a:t>‹nr.›</a:t>
            </a:fld>
            <a:endParaRPr lang="nl-NL"/>
          </a:p>
        </p:txBody>
      </p:sp>
    </p:spTree>
    <p:extLst>
      <p:ext uri="{BB962C8B-B14F-4D97-AF65-F5344CB8AC3E}">
        <p14:creationId xmlns:p14="http://schemas.microsoft.com/office/powerpoint/2010/main" val="2261157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FA5679-396D-4284-93F5-E9761715B2E8}"/>
              </a:ext>
            </a:extLst>
          </p:cNvPr>
          <p:cNvSpPr>
            <a:spLocks noGrp="1"/>
          </p:cNvSpPr>
          <p:nvPr>
            <p:ph type="title"/>
          </p:nvPr>
        </p:nvSpPr>
        <p:spPr>
          <a:xfrm>
            <a:off x="838200" y="355283"/>
            <a:ext cx="9198166" cy="1439291"/>
          </a:xfrm>
          <a:prstGeom prst="rect">
            <a:avLst/>
          </a:prstGeom>
        </p:spPr>
        <p:txBody>
          <a:bodyPr vert="horz" lIns="0" tIns="0" rIns="0" bIns="0" rtlCol="0" anchor="b" anchorCtr="0">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DF84132-ACC0-495D-98A9-3DBD011787F5}"/>
              </a:ext>
            </a:extLst>
          </p:cNvPr>
          <p:cNvSpPr>
            <a:spLocks noGrp="1"/>
          </p:cNvSpPr>
          <p:nvPr>
            <p:ph type="body" idx="1"/>
          </p:nvPr>
        </p:nvSpPr>
        <p:spPr>
          <a:xfrm>
            <a:off x="838200" y="2072639"/>
            <a:ext cx="10515600" cy="410432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4D854DB-68AC-4D35-807B-ABDC98345C79}"/>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tx1">
                    <a:tint val="75000"/>
                  </a:schemeClr>
                </a:solidFill>
              </a:defRPr>
            </a:lvl1pPr>
          </a:lstStyle>
          <a:p>
            <a:fld id="{589A3871-E8A5-BD42-80EE-E790CE35CE2C}" type="datetime1">
              <a:rPr lang="nl-NL" smtClean="0">
                <a:solidFill>
                  <a:prstClr val="black">
                    <a:tint val="75000"/>
                  </a:prstClr>
                </a:solidFill>
              </a:rPr>
              <a:t>30-10-2023</a:t>
            </a:fld>
            <a:endParaRPr lang="nl-NL">
              <a:solidFill>
                <a:prstClr val="black">
                  <a:tint val="75000"/>
                </a:prstClr>
              </a:solidFill>
            </a:endParaRPr>
          </a:p>
        </p:txBody>
      </p:sp>
      <p:sp>
        <p:nvSpPr>
          <p:cNvPr id="5" name="Footer Placeholder 4">
            <a:extLst>
              <a:ext uri="{FF2B5EF4-FFF2-40B4-BE49-F238E27FC236}">
                <a16:creationId xmlns:a16="http://schemas.microsoft.com/office/drawing/2014/main" id="{03756C44-5B20-4D8B-ADFC-E563976C9BA6}"/>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Slide Number Placeholder 5">
            <a:extLst>
              <a:ext uri="{FF2B5EF4-FFF2-40B4-BE49-F238E27FC236}">
                <a16:creationId xmlns:a16="http://schemas.microsoft.com/office/drawing/2014/main" id="{0F2141BA-6A71-4038-954D-C45DD68FDED2}"/>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tint val="75000"/>
                  </a:schemeClr>
                </a:solidFill>
              </a:defRPr>
            </a:lvl1p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52693748"/>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9" r:id="rId6"/>
    <p:sldLayoutId id="2147483678" r:id="rId7"/>
    <p:sldLayoutId id="2147483681" r:id="rId8"/>
  </p:sldLayoutIdLst>
  <p:hf hdr="0" ftr="0" dt="0"/>
  <p:txStyles>
    <p:titleStyle>
      <a:lvl1pPr algn="l" defTabSz="914400" rtl="0" eaLnBrk="1" latinLnBrk="0" hangingPunct="1">
        <a:lnSpc>
          <a:spcPct val="90000"/>
        </a:lnSpc>
        <a:spcBef>
          <a:spcPct val="0"/>
        </a:spcBef>
        <a:buNone/>
        <a:defRPr sz="3600" b="1" kern="1200" spc="-40" baseline="0">
          <a:solidFill>
            <a:srgbClr val="4CB8B1"/>
          </a:solidFill>
          <a:latin typeface="+mj-lt"/>
          <a:ea typeface="+mj-ea"/>
          <a:cs typeface="+mj-cs"/>
        </a:defRPr>
      </a:lvl1pPr>
    </p:titleStyle>
    <p:bodyStyle>
      <a:lvl1pPr marL="0" indent="0" algn="l" defTabSz="914400" rtl="0" eaLnBrk="1" latinLnBrk="0" hangingPunct="1">
        <a:lnSpc>
          <a:spcPct val="90000"/>
        </a:lnSpc>
        <a:spcBef>
          <a:spcPts val="700"/>
        </a:spcBef>
        <a:buFont typeface="Arial" panose="020B0604020202020204" pitchFamily="34" charset="0"/>
        <a:buNone/>
        <a:defRPr sz="2400" kern="1200" spc="-30" baseline="0">
          <a:solidFill>
            <a:schemeClr val="tx1"/>
          </a:solidFill>
          <a:latin typeface="+mn-lt"/>
          <a:ea typeface="+mn-ea"/>
          <a:cs typeface="+mn-cs"/>
        </a:defRPr>
      </a:lvl1pPr>
      <a:lvl2pPr marL="216000" indent="-216000" algn="l" defTabSz="914400" rtl="0" eaLnBrk="1" latinLnBrk="0" hangingPunct="1">
        <a:lnSpc>
          <a:spcPct val="90000"/>
        </a:lnSpc>
        <a:spcBef>
          <a:spcPts val="0"/>
        </a:spcBef>
        <a:buClr>
          <a:schemeClr val="accent1"/>
        </a:buClr>
        <a:buFont typeface="Arial" panose="020B0604020202020204" pitchFamily="34" charset="0"/>
        <a:buChar char="•"/>
        <a:defRPr sz="2400" kern="1200" spc="-30" baseline="0">
          <a:solidFill>
            <a:schemeClr val="tx1"/>
          </a:solidFill>
          <a:latin typeface="+mn-lt"/>
          <a:ea typeface="+mn-ea"/>
          <a:cs typeface="+mn-cs"/>
        </a:defRPr>
      </a:lvl2pPr>
      <a:lvl3pPr marL="432000" indent="-216000" algn="l" defTabSz="914400" rtl="0" eaLnBrk="1" latinLnBrk="0" hangingPunct="1">
        <a:lnSpc>
          <a:spcPct val="90000"/>
        </a:lnSpc>
        <a:spcBef>
          <a:spcPts val="0"/>
        </a:spcBef>
        <a:buFont typeface="Calibri" panose="020F0502020204030204" pitchFamily="34" charset="0"/>
        <a:buChar char="‒"/>
        <a:defRPr sz="2400" kern="1200" spc="-30" baseline="0">
          <a:solidFill>
            <a:schemeClr val="tx1"/>
          </a:solidFill>
          <a:latin typeface="+mn-lt"/>
          <a:ea typeface="+mn-ea"/>
          <a:cs typeface="+mn-cs"/>
        </a:defRPr>
      </a:lvl3pPr>
      <a:lvl4pPr marL="648000" indent="-216000" algn="l" defTabSz="914400" rtl="0" eaLnBrk="1" latinLnBrk="0" hangingPunct="1">
        <a:lnSpc>
          <a:spcPct val="90000"/>
        </a:lnSpc>
        <a:spcBef>
          <a:spcPts val="0"/>
        </a:spcBef>
        <a:buFont typeface="Calibri" panose="020F0502020204030204" pitchFamily="34" charset="0"/>
        <a:buChar char="‒"/>
        <a:defRPr sz="2400" kern="1200" spc="-30" baseline="0">
          <a:solidFill>
            <a:schemeClr val="tx1"/>
          </a:solidFill>
          <a:latin typeface="+mn-lt"/>
          <a:ea typeface="+mn-ea"/>
          <a:cs typeface="+mn-cs"/>
        </a:defRPr>
      </a:lvl4pPr>
      <a:lvl5pPr marL="864000" indent="-216000" algn="l" defTabSz="914400" rtl="0" eaLnBrk="1" latinLnBrk="0" hangingPunct="1">
        <a:lnSpc>
          <a:spcPct val="90000"/>
        </a:lnSpc>
        <a:spcBef>
          <a:spcPts val="0"/>
        </a:spcBef>
        <a:buFont typeface="Calibri" panose="020F0502020204030204"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itel 260">
            <a:extLst>
              <a:ext uri="{FF2B5EF4-FFF2-40B4-BE49-F238E27FC236}">
                <a16:creationId xmlns:a16="http://schemas.microsoft.com/office/drawing/2014/main" id="{93C46F62-76F8-7545-9A53-A68D376914DC}"/>
              </a:ext>
            </a:extLst>
          </p:cNvPr>
          <p:cNvSpPr>
            <a:spLocks noGrp="1"/>
          </p:cNvSpPr>
          <p:nvPr>
            <p:ph type="ctrTitle"/>
          </p:nvPr>
        </p:nvSpPr>
        <p:spPr>
          <a:xfrm>
            <a:off x="829444" y="1920054"/>
            <a:ext cx="10506862" cy="428826"/>
          </a:xfrm>
        </p:spPr>
        <p:txBody>
          <a:bodyPr>
            <a:noAutofit/>
          </a:bodyPr>
          <a:lstStyle/>
          <a:p>
            <a:br>
              <a:rPr lang="nl-NL" dirty="0"/>
            </a:br>
            <a:r>
              <a:rPr lang="nl-NL" dirty="0"/>
              <a:t>Zorgcoördinatie tijdelijk verblijf</a:t>
            </a:r>
            <a:br>
              <a:rPr lang="nl-NL" dirty="0"/>
            </a:br>
            <a:endParaRPr lang="nl-NL" dirty="0"/>
          </a:p>
        </p:txBody>
      </p:sp>
      <p:sp>
        <p:nvSpPr>
          <p:cNvPr id="262" name="Ondertitel 261">
            <a:extLst>
              <a:ext uri="{FF2B5EF4-FFF2-40B4-BE49-F238E27FC236}">
                <a16:creationId xmlns:a16="http://schemas.microsoft.com/office/drawing/2014/main" id="{454C1A86-BBD7-394B-B614-99A6C09873AE}"/>
              </a:ext>
            </a:extLst>
          </p:cNvPr>
          <p:cNvSpPr>
            <a:spLocks noGrp="1"/>
          </p:cNvSpPr>
          <p:nvPr>
            <p:ph type="subTitle" idx="1"/>
          </p:nvPr>
        </p:nvSpPr>
        <p:spPr>
          <a:xfrm>
            <a:off x="827733" y="3248980"/>
            <a:ext cx="10508573" cy="684076"/>
          </a:xfrm>
        </p:spPr>
        <p:txBody>
          <a:bodyPr vert="horz" lIns="0" tIns="0" rIns="0" bIns="0" rtlCol="0" anchor="t">
            <a:normAutofit/>
          </a:bodyPr>
          <a:lstStyle/>
          <a:p>
            <a:r>
              <a:rPr lang="nl-NL" dirty="0"/>
              <a:t>Management informatie 2023</a:t>
            </a:r>
            <a:r>
              <a:rPr lang="nl-NL"/>
              <a:t>: Q2</a:t>
            </a:r>
            <a:endParaRPr lang="nl-NL" dirty="0">
              <a:solidFill>
                <a:srgbClr val="FF0000"/>
              </a:solidFill>
              <a:cs typeface="Calibri"/>
            </a:endParaRPr>
          </a:p>
        </p:txBody>
      </p:sp>
      <p:pic>
        <p:nvPicPr>
          <p:cNvPr id="4" name="Afbeelding 3">
            <a:extLst>
              <a:ext uri="{FF2B5EF4-FFF2-40B4-BE49-F238E27FC236}">
                <a16:creationId xmlns:a16="http://schemas.microsoft.com/office/drawing/2014/main" id="{C2B8FF22-CA26-684D-ABE6-C660C72724B5}"/>
              </a:ext>
            </a:extLst>
          </p:cNvPr>
          <p:cNvPicPr>
            <a:picLocks noChangeAspect="1"/>
          </p:cNvPicPr>
          <p:nvPr/>
        </p:nvPicPr>
        <p:blipFill rotWithShape="1">
          <a:blip r:embed="rId3"/>
          <a:srcRect l="65517" t="23575" b="7097"/>
          <a:stretch/>
        </p:blipFill>
        <p:spPr>
          <a:xfrm>
            <a:off x="7860196" y="1918143"/>
            <a:ext cx="4363491" cy="4934706"/>
          </a:xfrm>
          <a:prstGeom prst="rect">
            <a:avLst/>
          </a:prstGeom>
        </p:spPr>
      </p:pic>
      <p:pic>
        <p:nvPicPr>
          <p:cNvPr id="6" name="Afbeelding 5" descr="Afbeelding met tekst, persoon, muur, binnen&#10;&#10;Automatisch gegenereerde beschrijving">
            <a:extLst>
              <a:ext uri="{FF2B5EF4-FFF2-40B4-BE49-F238E27FC236}">
                <a16:creationId xmlns:a16="http://schemas.microsoft.com/office/drawing/2014/main" id="{57325523-C6ED-DF4C-B2F4-3E4CB279C0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64" r="28332" b="2877"/>
          <a:stretch/>
        </p:blipFill>
        <p:spPr>
          <a:xfrm>
            <a:off x="8760295" y="3553229"/>
            <a:ext cx="1728193" cy="1813867"/>
          </a:xfrm>
          <a:prstGeom prst="ellipse">
            <a:avLst/>
          </a:prstGeom>
        </p:spPr>
      </p:pic>
      <p:sp>
        <p:nvSpPr>
          <p:cNvPr id="7" name="Ovaal 6">
            <a:extLst>
              <a:ext uri="{FF2B5EF4-FFF2-40B4-BE49-F238E27FC236}">
                <a16:creationId xmlns:a16="http://schemas.microsoft.com/office/drawing/2014/main" id="{F9600E45-3DD8-0F4A-A29F-0425627458E3}"/>
              </a:ext>
            </a:extLst>
          </p:cNvPr>
          <p:cNvSpPr/>
          <p:nvPr/>
        </p:nvSpPr>
        <p:spPr>
          <a:xfrm>
            <a:off x="8760296" y="3497457"/>
            <a:ext cx="1776078" cy="1776078"/>
          </a:xfrm>
          <a:prstGeom prst="ellipse">
            <a:avLst/>
          </a:prstGeom>
          <a:noFill/>
          <a:ln w="57150">
            <a:solidFill>
              <a:srgbClr val="43B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C3DD793F-4611-058E-D3A9-C7D2D24F63A5}"/>
              </a:ext>
            </a:extLst>
          </p:cNvPr>
          <p:cNvPicPr>
            <a:picLocks noChangeAspect="1"/>
          </p:cNvPicPr>
          <p:nvPr/>
        </p:nvPicPr>
        <p:blipFill>
          <a:blip r:embed="rId5"/>
          <a:stretch>
            <a:fillRect/>
          </a:stretch>
        </p:blipFill>
        <p:spPr>
          <a:xfrm>
            <a:off x="2254459" y="4947729"/>
            <a:ext cx="6457950" cy="1362075"/>
          </a:xfrm>
          <a:prstGeom prst="rect">
            <a:avLst/>
          </a:prstGeom>
        </p:spPr>
      </p:pic>
    </p:spTree>
    <p:extLst>
      <p:ext uri="{BB962C8B-B14F-4D97-AF65-F5344CB8AC3E}">
        <p14:creationId xmlns:p14="http://schemas.microsoft.com/office/powerpoint/2010/main" val="386525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2B4CC0E-17A1-1237-4808-DAA2CBEF85A7}"/>
              </a:ext>
            </a:extLst>
          </p:cNvPr>
          <p:cNvPicPr>
            <a:picLocks noChangeAspect="1"/>
          </p:cNvPicPr>
          <p:nvPr/>
        </p:nvPicPr>
        <p:blipFill>
          <a:blip r:embed="rId3"/>
          <a:stretch>
            <a:fillRect/>
          </a:stretch>
        </p:blipFill>
        <p:spPr>
          <a:xfrm>
            <a:off x="10810875" y="0"/>
            <a:ext cx="1381125" cy="1133475"/>
          </a:xfrm>
          <a:prstGeom prst="rect">
            <a:avLst/>
          </a:prstGeom>
        </p:spPr>
      </p:pic>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rPr>
              <a:t>Totaal uitstroom / vervolgzorg</a:t>
            </a:r>
          </a:p>
          <a:p>
            <a:endParaRPr lang="nl-NL" dirty="0">
              <a:solidFill>
                <a:srgbClr val="4CB8B1"/>
              </a:solidFill>
            </a:endParaRPr>
          </a:p>
        </p:txBody>
      </p:sp>
      <p:sp>
        <p:nvSpPr>
          <p:cNvPr id="13" name="Tekstvak 12">
            <a:extLst>
              <a:ext uri="{FF2B5EF4-FFF2-40B4-BE49-F238E27FC236}">
                <a16:creationId xmlns:a16="http://schemas.microsoft.com/office/drawing/2014/main" id="{81775290-7142-19A7-8F86-045ACC6E86A3}"/>
              </a:ext>
            </a:extLst>
          </p:cNvPr>
          <p:cNvSpPr txBox="1"/>
          <p:nvPr/>
        </p:nvSpPr>
        <p:spPr>
          <a:xfrm flipH="1">
            <a:off x="419051" y="5553040"/>
            <a:ext cx="11082386" cy="523220"/>
          </a:xfrm>
          <a:prstGeom prst="rect">
            <a:avLst/>
          </a:prstGeom>
          <a:noFill/>
          <a:ln w="28575">
            <a:solidFill>
              <a:srgbClr val="0070C0"/>
            </a:solidFill>
          </a:ln>
        </p:spPr>
        <p:txBody>
          <a:bodyPr wrap="square" lIns="91440" tIns="45720" rIns="91440" bIns="45720" rtlCol="0" anchor="t">
            <a:spAutoFit/>
          </a:bodyPr>
          <a:lstStyle/>
          <a:p>
            <a:r>
              <a:rPr lang="nl-NL" sz="1400" dirty="0">
                <a:solidFill>
                  <a:srgbClr val="7EC8C4"/>
                </a:solidFill>
              </a:rPr>
              <a:t>In Q2 2023 is ruim 44% van het totaal aantal aanvragen teruggegeven aan de verwijzer: ruim </a:t>
            </a:r>
            <a:r>
              <a:rPr lang="nl-NL" sz="1400">
                <a:solidFill>
                  <a:srgbClr val="7EC8C4"/>
                </a:solidFill>
              </a:rPr>
              <a:t>3% </a:t>
            </a:r>
            <a:r>
              <a:rPr lang="nl-NL" sz="1400" dirty="0">
                <a:solidFill>
                  <a:srgbClr val="7EC8C4"/>
                </a:solidFill>
              </a:rPr>
              <a:t>(van het totaal</a:t>
            </a:r>
            <a:r>
              <a:rPr lang="nl-NL" sz="1400">
                <a:solidFill>
                  <a:srgbClr val="7EC8C4"/>
                </a:solidFill>
              </a:rPr>
              <a:t>) betrof verwijzingen </a:t>
            </a:r>
            <a:r>
              <a:rPr lang="nl-NL" sz="1400" dirty="0">
                <a:solidFill>
                  <a:srgbClr val="7EC8C4"/>
                </a:solidFill>
              </a:rPr>
              <a:t>naar eigen regio, in 8% was geen bed beschikbaar en bij krap 23% konden er adviezen (omtrent inzet zorg) gegeven worden.  </a:t>
            </a:r>
            <a:endParaRPr lang="nl-NL" sz="1400" dirty="0">
              <a:solidFill>
                <a:srgbClr val="7EC8C4"/>
              </a:solidFill>
              <a:cs typeface="Calibri"/>
            </a:endParaRPr>
          </a:p>
        </p:txBody>
      </p:sp>
      <p:sp>
        <p:nvSpPr>
          <p:cNvPr id="2" name="Tijdelijke aanduiding voor dianummer 1">
            <a:extLst>
              <a:ext uri="{FF2B5EF4-FFF2-40B4-BE49-F238E27FC236}">
                <a16:creationId xmlns:a16="http://schemas.microsoft.com/office/drawing/2014/main" id="{1933A96A-7E2B-748C-5035-4AF5A4677DA6}"/>
              </a:ext>
            </a:extLst>
          </p:cNvPr>
          <p:cNvSpPr>
            <a:spLocks noGrp="1"/>
          </p:cNvSpPr>
          <p:nvPr>
            <p:ph type="sldNum" sz="quarter" idx="12"/>
          </p:nvPr>
        </p:nvSpPr>
        <p:spPr/>
        <p:txBody>
          <a:bodyPr/>
          <a:lstStyle/>
          <a:p>
            <a:fld id="{D68B3F2B-E202-4376-8508-A508ED334532}" type="slidenum">
              <a:rPr lang="nl-NL" smtClean="0"/>
              <a:t>10</a:t>
            </a:fld>
            <a:endParaRPr lang="nl-NL"/>
          </a:p>
        </p:txBody>
      </p:sp>
      <p:sp>
        <p:nvSpPr>
          <p:cNvPr id="6" name="Tekstvak 5">
            <a:extLst>
              <a:ext uri="{FF2B5EF4-FFF2-40B4-BE49-F238E27FC236}">
                <a16:creationId xmlns:a16="http://schemas.microsoft.com/office/drawing/2014/main" id="{493EACB0-116F-D181-7F38-FE60E2CA0D07}"/>
              </a:ext>
            </a:extLst>
          </p:cNvPr>
          <p:cNvSpPr txBox="1"/>
          <p:nvPr/>
        </p:nvSpPr>
        <p:spPr>
          <a:xfrm>
            <a:off x="12731749" y="582083"/>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p:txBody>
      </p:sp>
      <p:pic>
        <p:nvPicPr>
          <p:cNvPr id="4" name="Afbeelding 3" descr="Afbeelding met tekst, schermopname, Lettertype&#10;&#10;Automatisch gegenereerde beschrijving">
            <a:extLst>
              <a:ext uri="{FF2B5EF4-FFF2-40B4-BE49-F238E27FC236}">
                <a16:creationId xmlns:a16="http://schemas.microsoft.com/office/drawing/2014/main" id="{4573F397-82D8-A149-CB6F-02A674C0C9B1}"/>
              </a:ext>
            </a:extLst>
          </p:cNvPr>
          <p:cNvPicPr>
            <a:picLocks noChangeAspect="1"/>
          </p:cNvPicPr>
          <p:nvPr/>
        </p:nvPicPr>
        <p:blipFill>
          <a:blip r:embed="rId4"/>
          <a:stretch>
            <a:fillRect/>
          </a:stretch>
        </p:blipFill>
        <p:spPr>
          <a:xfrm>
            <a:off x="6492431" y="1496412"/>
            <a:ext cx="2190750" cy="3467100"/>
          </a:xfrm>
          <a:prstGeom prst="rect">
            <a:avLst/>
          </a:prstGeom>
        </p:spPr>
      </p:pic>
      <p:pic>
        <p:nvPicPr>
          <p:cNvPr id="5" name="Afbeelding 4" descr="Afbeelding met tekst, schermopname, Lettertype&#10;&#10;Automatisch gegenereerde beschrijving">
            <a:extLst>
              <a:ext uri="{FF2B5EF4-FFF2-40B4-BE49-F238E27FC236}">
                <a16:creationId xmlns:a16="http://schemas.microsoft.com/office/drawing/2014/main" id="{2B4D4A45-A221-740C-B036-C79BA7F2EBF1}"/>
              </a:ext>
            </a:extLst>
          </p:cNvPr>
          <p:cNvPicPr>
            <a:picLocks noChangeAspect="1"/>
          </p:cNvPicPr>
          <p:nvPr/>
        </p:nvPicPr>
        <p:blipFill>
          <a:blip r:embed="rId5"/>
          <a:stretch>
            <a:fillRect/>
          </a:stretch>
        </p:blipFill>
        <p:spPr>
          <a:xfrm>
            <a:off x="8743950" y="1915512"/>
            <a:ext cx="2476500" cy="2628900"/>
          </a:xfrm>
          <a:prstGeom prst="rect">
            <a:avLst/>
          </a:prstGeom>
        </p:spPr>
      </p:pic>
      <p:pic>
        <p:nvPicPr>
          <p:cNvPr id="8" name="Afbeelding 7" descr="Afbeelding met tekst, schermopname, Kleurrijkheid, diagram&#10;&#10;Automatisch gegenereerde beschrijving">
            <a:extLst>
              <a:ext uri="{FF2B5EF4-FFF2-40B4-BE49-F238E27FC236}">
                <a16:creationId xmlns:a16="http://schemas.microsoft.com/office/drawing/2014/main" id="{ECAA627E-EBB9-E65C-CC4D-24E234A1B872}"/>
              </a:ext>
            </a:extLst>
          </p:cNvPr>
          <p:cNvPicPr>
            <a:picLocks noChangeAspect="1"/>
          </p:cNvPicPr>
          <p:nvPr/>
        </p:nvPicPr>
        <p:blipFill>
          <a:blip r:embed="rId6"/>
          <a:stretch>
            <a:fillRect/>
          </a:stretch>
        </p:blipFill>
        <p:spPr>
          <a:xfrm>
            <a:off x="570026" y="1311680"/>
            <a:ext cx="3933289" cy="3836565"/>
          </a:xfrm>
          <a:prstGeom prst="rect">
            <a:avLst/>
          </a:prstGeom>
        </p:spPr>
      </p:pic>
    </p:spTree>
    <p:extLst>
      <p:ext uri="{BB962C8B-B14F-4D97-AF65-F5344CB8AC3E}">
        <p14:creationId xmlns:p14="http://schemas.microsoft.com/office/powerpoint/2010/main" val="2284123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nummer, Lettertype&#10;&#10;Automatisch gegenereerde beschrijving">
            <a:extLst>
              <a:ext uri="{FF2B5EF4-FFF2-40B4-BE49-F238E27FC236}">
                <a16:creationId xmlns:a16="http://schemas.microsoft.com/office/drawing/2014/main" id="{5539E29F-3048-E566-07D2-A95669EEF830}"/>
              </a:ext>
            </a:extLst>
          </p:cNvPr>
          <p:cNvPicPr>
            <a:picLocks noChangeAspect="1"/>
          </p:cNvPicPr>
          <p:nvPr/>
        </p:nvPicPr>
        <p:blipFill>
          <a:blip r:embed="rId2"/>
          <a:stretch>
            <a:fillRect/>
          </a:stretch>
        </p:blipFill>
        <p:spPr>
          <a:xfrm>
            <a:off x="381000" y="898525"/>
            <a:ext cx="4391025" cy="5632450"/>
          </a:xfrm>
          <a:prstGeom prst="rect">
            <a:avLst/>
          </a:prstGeom>
        </p:spPr>
      </p:pic>
      <p:sp>
        <p:nvSpPr>
          <p:cNvPr id="4" name="Tijdelijke aanduiding voor dianummer 1">
            <a:extLst>
              <a:ext uri="{FF2B5EF4-FFF2-40B4-BE49-F238E27FC236}">
                <a16:creationId xmlns:a16="http://schemas.microsoft.com/office/drawing/2014/main" id="{0F02B8A1-A152-EE37-E117-09282289B72B}"/>
              </a:ext>
            </a:extLst>
          </p:cNvPr>
          <p:cNvSpPr txBox="1">
            <a:spLocks/>
          </p:cNvSpPr>
          <p:nvPr/>
        </p:nvSpPr>
        <p:spPr>
          <a:xfrm>
            <a:off x="8805333" y="6318250"/>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B3F2B-E202-4376-8508-A508ED334532}" type="slidenum">
              <a:rPr lang="nl-NL" smtClean="0"/>
              <a:pPr/>
              <a:t>11</a:t>
            </a:fld>
            <a:endParaRPr lang="nl-NL"/>
          </a:p>
        </p:txBody>
      </p:sp>
      <p:sp>
        <p:nvSpPr>
          <p:cNvPr id="8" name="Titel 1">
            <a:extLst>
              <a:ext uri="{FF2B5EF4-FFF2-40B4-BE49-F238E27FC236}">
                <a16:creationId xmlns:a16="http://schemas.microsoft.com/office/drawing/2014/main" id="{32DB2678-9E41-2B2B-5E0C-87FB50F2C91D}"/>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rPr>
              <a:t>Analyse op vervolgzorg: totale beschikbaarheid </a:t>
            </a:r>
          </a:p>
          <a:p>
            <a:endParaRPr lang="nl-NL" sz="2800" b="0" dirty="0">
              <a:ea typeface="+mj-lt"/>
              <a:cs typeface="+mj-lt"/>
            </a:endParaRPr>
          </a:p>
          <a:p>
            <a:endParaRPr lang="nl-NL" sz="2800" dirty="0">
              <a:solidFill>
                <a:srgbClr val="4CB8B1"/>
              </a:solidFill>
              <a:latin typeface="+mn-lt"/>
              <a:cs typeface="Calibri"/>
            </a:endParaRPr>
          </a:p>
          <a:p>
            <a:endParaRPr lang="nl-NL" sz="2800" dirty="0">
              <a:solidFill>
                <a:srgbClr val="4CB8B1"/>
              </a:solidFill>
              <a:cs typeface="Calibri Light"/>
            </a:endParaRPr>
          </a:p>
        </p:txBody>
      </p:sp>
      <p:pic>
        <p:nvPicPr>
          <p:cNvPr id="10" name="Afbeelding 5" descr="Afbeelding met grafiek&#10;&#10;Automatisch gegenereerde beschrijving">
            <a:extLst>
              <a:ext uri="{FF2B5EF4-FFF2-40B4-BE49-F238E27FC236}">
                <a16:creationId xmlns:a16="http://schemas.microsoft.com/office/drawing/2014/main" id="{20BC6E32-3488-0169-E3EE-E6A80870EE30}"/>
              </a:ext>
            </a:extLst>
          </p:cNvPr>
          <p:cNvPicPr>
            <a:picLocks noChangeAspect="1"/>
          </p:cNvPicPr>
          <p:nvPr/>
        </p:nvPicPr>
        <p:blipFill>
          <a:blip r:embed="rId3"/>
          <a:stretch>
            <a:fillRect/>
          </a:stretch>
        </p:blipFill>
        <p:spPr>
          <a:xfrm>
            <a:off x="10783032" y="24423"/>
            <a:ext cx="1352550" cy="1143000"/>
          </a:xfrm>
          <a:prstGeom prst="rect">
            <a:avLst/>
          </a:prstGeom>
        </p:spPr>
      </p:pic>
      <p:sp>
        <p:nvSpPr>
          <p:cNvPr id="14" name="Tekstvak 13">
            <a:extLst>
              <a:ext uri="{FF2B5EF4-FFF2-40B4-BE49-F238E27FC236}">
                <a16:creationId xmlns:a16="http://schemas.microsoft.com/office/drawing/2014/main" id="{CAFC8680-BCEA-F9DB-0F35-6221C3F07BEF}"/>
              </a:ext>
            </a:extLst>
          </p:cNvPr>
          <p:cNvSpPr txBox="1"/>
          <p:nvPr/>
        </p:nvSpPr>
        <p:spPr>
          <a:xfrm>
            <a:off x="5848876" y="2905624"/>
            <a:ext cx="5394338" cy="1600438"/>
          </a:xfrm>
          <a:prstGeom prst="rect">
            <a:avLst/>
          </a:prstGeom>
          <a:noFill/>
          <a:ln w="28575">
            <a:solidFill>
              <a:srgbClr val="0070C0"/>
            </a:solidFill>
          </a:ln>
        </p:spPr>
        <p:txBody>
          <a:bodyPr wrap="square" lIns="91440" tIns="45720" rIns="91440" bIns="45720" rtlCol="0" anchor="t">
            <a:spAutoFit/>
          </a:bodyPr>
          <a:lstStyle/>
          <a:p>
            <a:r>
              <a:rPr lang="nl-NL" sz="1600" b="1" dirty="0">
                <a:solidFill>
                  <a:srgbClr val="7EC8C4"/>
                </a:solidFill>
                <a:cs typeface="Calibri"/>
              </a:rPr>
              <a:t>Geen bed beschikbaar</a:t>
            </a:r>
            <a:endParaRPr lang="nl-NL" dirty="0"/>
          </a:p>
          <a:p>
            <a:r>
              <a:rPr lang="nl-NL" sz="1600" dirty="0">
                <a:solidFill>
                  <a:srgbClr val="7EC8C4"/>
                </a:solidFill>
                <a:cs typeface="Calibri"/>
              </a:rPr>
              <a:t>In Q2 2023 kwamen </a:t>
            </a:r>
            <a:r>
              <a:rPr lang="nl-NL" sz="1600" b="1" dirty="0">
                <a:solidFill>
                  <a:srgbClr val="7EC8C4"/>
                </a:solidFill>
                <a:cs typeface="Calibri"/>
              </a:rPr>
              <a:t>36 </a:t>
            </a:r>
            <a:r>
              <a:rPr lang="nl-NL" sz="1600" dirty="0">
                <a:solidFill>
                  <a:srgbClr val="7EC8C4"/>
                </a:solidFill>
                <a:cs typeface="Calibri"/>
              </a:rPr>
              <a:t>cliënten niet op een tijdelijk verblijf bed terecht (juiste zorg op de juiste plek), omdat er geen bed beschikbaar was.</a:t>
            </a:r>
          </a:p>
          <a:p>
            <a:endParaRPr lang="nl-NL" sz="1600" dirty="0">
              <a:solidFill>
                <a:srgbClr val="7EC8C4"/>
              </a:solidFill>
              <a:cs typeface="Calibri"/>
            </a:endParaRPr>
          </a:p>
          <a:p>
            <a:r>
              <a:rPr lang="nl-NL" sz="1600" dirty="0">
                <a:solidFill>
                  <a:srgbClr val="7EC8C4"/>
                </a:solidFill>
                <a:cs typeface="Calibri"/>
              </a:rPr>
              <a:t>In Q1 2023 betrof dit 73 cliënten. </a:t>
            </a:r>
            <a:endParaRPr lang="nl-NL" dirty="0"/>
          </a:p>
        </p:txBody>
      </p:sp>
      <p:sp>
        <p:nvSpPr>
          <p:cNvPr id="2" name="Rechthoek 1">
            <a:extLst>
              <a:ext uri="{FF2B5EF4-FFF2-40B4-BE49-F238E27FC236}">
                <a16:creationId xmlns:a16="http://schemas.microsoft.com/office/drawing/2014/main" id="{CC2BCC23-6806-FFB1-B2F4-D664A358048C}"/>
              </a:ext>
            </a:extLst>
          </p:cNvPr>
          <p:cNvSpPr/>
          <p:nvPr/>
        </p:nvSpPr>
        <p:spPr>
          <a:xfrm>
            <a:off x="407943" y="3925785"/>
            <a:ext cx="4418901" cy="252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956D423-A659-0D40-ACCA-D50102CC3DF3}"/>
              </a:ext>
            </a:extLst>
          </p:cNvPr>
          <p:cNvSpPr/>
          <p:nvPr/>
        </p:nvSpPr>
        <p:spPr>
          <a:xfrm>
            <a:off x="476250" y="809624"/>
            <a:ext cx="1562100" cy="361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301157EB-0E62-CBF1-C3FF-5D57E38E9321}"/>
              </a:ext>
            </a:extLst>
          </p:cNvPr>
          <p:cNvSpPr/>
          <p:nvPr/>
        </p:nvSpPr>
        <p:spPr>
          <a:xfrm>
            <a:off x="2038350" y="889180"/>
            <a:ext cx="2439951" cy="357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kstvak 6">
            <a:extLst>
              <a:ext uri="{FF2B5EF4-FFF2-40B4-BE49-F238E27FC236}">
                <a16:creationId xmlns:a16="http://schemas.microsoft.com/office/drawing/2014/main" id="{5FDE203C-B5F4-1D18-7258-142A69F18C32}"/>
              </a:ext>
            </a:extLst>
          </p:cNvPr>
          <p:cNvSpPr txBox="1"/>
          <p:nvPr/>
        </p:nvSpPr>
        <p:spPr>
          <a:xfrm>
            <a:off x="7409793" y="5885793"/>
            <a:ext cx="184731" cy="646331"/>
          </a:xfrm>
          <a:prstGeom prst="rect">
            <a:avLst/>
          </a:prstGeom>
          <a:noFill/>
        </p:spPr>
        <p:txBody>
          <a:bodyPr wrap="none" rtlCol="0">
            <a:spAutoFit/>
          </a:bodyPr>
          <a:lstStyle/>
          <a:p>
            <a:endParaRPr lang="nl-NL" dirty="0"/>
          </a:p>
          <a:p>
            <a:endParaRPr lang="nl-NL" dirty="0"/>
          </a:p>
        </p:txBody>
      </p:sp>
    </p:spTree>
    <p:extLst>
      <p:ext uri="{BB962C8B-B14F-4D97-AF65-F5344CB8AC3E}">
        <p14:creationId xmlns:p14="http://schemas.microsoft.com/office/powerpoint/2010/main" val="3521475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331B8D7-C949-7F89-D1A4-B93C9DEC414B}"/>
              </a:ext>
            </a:extLst>
          </p:cNvPr>
          <p:cNvSpPr>
            <a:spLocks noGrp="1"/>
          </p:cNvSpPr>
          <p:nvPr>
            <p:ph type="sldNum" sz="quarter" idx="12"/>
          </p:nvPr>
        </p:nvSpPr>
        <p:spPr/>
        <p:txBody>
          <a:bodyPr/>
          <a:lstStyle/>
          <a:p>
            <a:fld id="{D68B3F2B-E202-4376-8508-A508ED334532}" type="slidenum">
              <a:rPr lang="nl-NL" smtClean="0"/>
              <a:t>12</a:t>
            </a:fld>
            <a:endParaRPr lang="nl-NL"/>
          </a:p>
        </p:txBody>
      </p:sp>
      <p:pic>
        <p:nvPicPr>
          <p:cNvPr id="4" name="Afbeelding 3" descr="Afbeelding met tekst, schermopname, diagram, Lettertype&#10;&#10;Automatisch gegenereerde beschrijving">
            <a:extLst>
              <a:ext uri="{FF2B5EF4-FFF2-40B4-BE49-F238E27FC236}">
                <a16:creationId xmlns:a16="http://schemas.microsoft.com/office/drawing/2014/main" id="{CD628DC3-9DC4-6FA3-D6B2-354463A788A2}"/>
              </a:ext>
            </a:extLst>
          </p:cNvPr>
          <p:cNvPicPr>
            <a:picLocks noChangeAspect="1"/>
          </p:cNvPicPr>
          <p:nvPr/>
        </p:nvPicPr>
        <p:blipFill>
          <a:blip r:embed="rId2"/>
          <a:stretch>
            <a:fillRect/>
          </a:stretch>
        </p:blipFill>
        <p:spPr>
          <a:xfrm>
            <a:off x="463564" y="1454698"/>
            <a:ext cx="3553427" cy="3626280"/>
          </a:xfrm>
          <a:prstGeom prst="rect">
            <a:avLst/>
          </a:prstGeom>
        </p:spPr>
      </p:pic>
      <p:sp>
        <p:nvSpPr>
          <p:cNvPr id="6" name="Tekstvak 5">
            <a:extLst>
              <a:ext uri="{FF2B5EF4-FFF2-40B4-BE49-F238E27FC236}">
                <a16:creationId xmlns:a16="http://schemas.microsoft.com/office/drawing/2014/main" id="{2C0BC922-06CB-BBB0-A1C4-7581E6C15E27}"/>
              </a:ext>
            </a:extLst>
          </p:cNvPr>
          <p:cNvSpPr txBox="1"/>
          <p:nvPr/>
        </p:nvSpPr>
        <p:spPr>
          <a:xfrm>
            <a:off x="463564" y="5467263"/>
            <a:ext cx="11206244" cy="584775"/>
          </a:xfrm>
          <a:prstGeom prst="rect">
            <a:avLst/>
          </a:prstGeom>
          <a:noFill/>
          <a:ln w="28575">
            <a:solidFill>
              <a:srgbClr val="0070C0"/>
            </a:solidFill>
          </a:ln>
        </p:spPr>
        <p:txBody>
          <a:bodyPr wrap="square" lIns="91440" tIns="45720" rIns="91440" bIns="45720" rtlCol="0" anchor="t">
            <a:spAutoFit/>
          </a:bodyPr>
          <a:lstStyle/>
          <a:p>
            <a:r>
              <a:rPr lang="nl-NL" sz="1600" dirty="0">
                <a:solidFill>
                  <a:srgbClr val="7EC8C4"/>
                </a:solidFill>
                <a:ea typeface="+mn-lt"/>
                <a:cs typeface="+mn-lt"/>
              </a:rPr>
              <a:t>In </a:t>
            </a:r>
            <a:r>
              <a:rPr lang="nl-NL" sz="1600" b="1" dirty="0">
                <a:solidFill>
                  <a:srgbClr val="7EC8C4"/>
                </a:solidFill>
                <a:ea typeface="+mn-lt"/>
                <a:cs typeface="+mn-lt"/>
              </a:rPr>
              <a:t>Q2 2023</a:t>
            </a:r>
            <a:r>
              <a:rPr lang="nl-NL" sz="1600" dirty="0">
                <a:solidFill>
                  <a:srgbClr val="7EC8C4"/>
                </a:solidFill>
                <a:ea typeface="+mn-lt"/>
                <a:cs typeface="+mn-lt"/>
              </a:rPr>
              <a:t> waren er in het weekend 20 aanvragen afkomstig vanuit de HAP’s en 15 vanuit de SEH's.</a:t>
            </a:r>
          </a:p>
          <a:p>
            <a:r>
              <a:rPr lang="nl-NL" sz="1600" dirty="0">
                <a:solidFill>
                  <a:srgbClr val="7EC8C4"/>
                </a:solidFill>
                <a:ea typeface="+mn-lt"/>
                <a:cs typeface="+mn-lt"/>
              </a:rPr>
              <a:t>In Q1 2023 waren er in het weekend 27 aanvragen afkomstig vanuit de HAP’s en 21 vanuit de SEH's.</a:t>
            </a:r>
            <a:endParaRPr lang="nl-NL" dirty="0">
              <a:solidFill>
                <a:srgbClr val="7EC8C4"/>
              </a:solidFill>
              <a:cs typeface="Calibri"/>
            </a:endParaRPr>
          </a:p>
        </p:txBody>
      </p:sp>
      <p:sp>
        <p:nvSpPr>
          <p:cNvPr id="8" name="Titel 1">
            <a:extLst>
              <a:ext uri="{FF2B5EF4-FFF2-40B4-BE49-F238E27FC236}">
                <a16:creationId xmlns:a16="http://schemas.microsoft.com/office/drawing/2014/main" id="{7F483CCC-0EAB-1006-C375-A74DD150FD12}"/>
              </a:ext>
            </a:extLst>
          </p:cNvPr>
          <p:cNvSpPr txBox="1">
            <a:spLocks/>
          </p:cNvSpPr>
          <p:nvPr/>
        </p:nvSpPr>
        <p:spPr>
          <a:xfrm>
            <a:off x="299355" y="322607"/>
            <a:ext cx="10599873" cy="578904"/>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cs typeface="Calibri"/>
              </a:rPr>
              <a:t>Analyse op vervolgzorg: beschikbaarheid weekenden</a:t>
            </a:r>
            <a:endParaRPr lang="nl-NL" dirty="0">
              <a:cs typeface="Calibri Light"/>
            </a:endParaRPr>
          </a:p>
          <a:p>
            <a:endParaRPr lang="nl-NL" sz="3200" dirty="0">
              <a:solidFill>
                <a:srgbClr val="4CB8B1"/>
              </a:solidFill>
              <a:cs typeface="Calibri Light"/>
            </a:endParaRPr>
          </a:p>
        </p:txBody>
      </p:sp>
      <p:pic>
        <p:nvPicPr>
          <p:cNvPr id="10" name="Afbeelding 5">
            <a:extLst>
              <a:ext uri="{FF2B5EF4-FFF2-40B4-BE49-F238E27FC236}">
                <a16:creationId xmlns:a16="http://schemas.microsoft.com/office/drawing/2014/main" id="{0934D828-7031-7D3E-DA3E-1D3729F8A7A9}"/>
              </a:ext>
            </a:extLst>
          </p:cNvPr>
          <p:cNvPicPr>
            <a:picLocks noChangeAspect="1"/>
          </p:cNvPicPr>
          <p:nvPr/>
        </p:nvPicPr>
        <p:blipFill>
          <a:blip r:embed="rId3"/>
          <a:stretch>
            <a:fillRect/>
          </a:stretch>
        </p:blipFill>
        <p:spPr>
          <a:xfrm>
            <a:off x="10783032" y="24423"/>
            <a:ext cx="1352550" cy="1143000"/>
          </a:xfrm>
          <a:prstGeom prst="rect">
            <a:avLst/>
          </a:prstGeom>
        </p:spPr>
      </p:pic>
      <p:sp>
        <p:nvSpPr>
          <p:cNvPr id="15" name="Tekstvak 14">
            <a:extLst>
              <a:ext uri="{FF2B5EF4-FFF2-40B4-BE49-F238E27FC236}">
                <a16:creationId xmlns:a16="http://schemas.microsoft.com/office/drawing/2014/main" id="{9703BE8F-C96A-DF04-D9FA-AE8B7387B6BF}"/>
              </a:ext>
            </a:extLst>
          </p:cNvPr>
          <p:cNvSpPr txBox="1"/>
          <p:nvPr/>
        </p:nvSpPr>
        <p:spPr>
          <a:xfrm>
            <a:off x="5036480" y="2212947"/>
            <a:ext cx="6318214" cy="2554545"/>
          </a:xfrm>
          <a:prstGeom prst="rect">
            <a:avLst/>
          </a:prstGeom>
          <a:noFill/>
          <a:ln w="28575">
            <a:solidFill>
              <a:srgbClr val="0070C0"/>
            </a:solidFill>
          </a:ln>
        </p:spPr>
        <p:txBody>
          <a:bodyPr wrap="square" lIns="91440" tIns="45720" rIns="91440" bIns="45720" rtlCol="0" anchor="t">
            <a:spAutoFit/>
          </a:bodyPr>
          <a:lstStyle/>
          <a:p>
            <a:r>
              <a:rPr lang="nl-NL" sz="1600" dirty="0">
                <a:solidFill>
                  <a:srgbClr val="7EC8C4"/>
                </a:solidFill>
                <a:cs typeface="Calibri"/>
              </a:rPr>
              <a:t>In </a:t>
            </a:r>
            <a:r>
              <a:rPr lang="nl-NL" sz="1600" b="1" dirty="0">
                <a:solidFill>
                  <a:srgbClr val="7EC8C4"/>
                </a:solidFill>
                <a:cs typeface="Calibri"/>
              </a:rPr>
              <a:t>Q2 2023 </a:t>
            </a:r>
            <a:r>
              <a:rPr lang="nl-NL" sz="1600" dirty="0">
                <a:solidFill>
                  <a:srgbClr val="7EC8C4"/>
                </a:solidFill>
                <a:cs typeface="Calibri"/>
              </a:rPr>
              <a:t>zijn er in het weekend </a:t>
            </a:r>
            <a:r>
              <a:rPr lang="nl-NL" sz="1600" b="1" dirty="0">
                <a:solidFill>
                  <a:srgbClr val="7EC8C4"/>
                </a:solidFill>
                <a:cs typeface="Calibri"/>
              </a:rPr>
              <a:t>35</a:t>
            </a:r>
            <a:r>
              <a:rPr lang="nl-NL" sz="1600" dirty="0">
                <a:solidFill>
                  <a:srgbClr val="7EC8C4"/>
                </a:solidFill>
                <a:cs typeface="Calibri"/>
              </a:rPr>
              <a:t> aanvragen binnen gekomen.  </a:t>
            </a:r>
          </a:p>
          <a:p>
            <a:endParaRPr lang="nl-NL" sz="1600" dirty="0"/>
          </a:p>
          <a:p>
            <a:r>
              <a:rPr lang="nl-NL" sz="1600" dirty="0">
                <a:solidFill>
                  <a:srgbClr val="7EC8C4"/>
                </a:solidFill>
                <a:cs typeface="Calibri"/>
              </a:rPr>
              <a:t>In totaal zijn </a:t>
            </a:r>
            <a:r>
              <a:rPr lang="nl-NL" sz="1600" b="1" dirty="0">
                <a:solidFill>
                  <a:srgbClr val="7EC8C4"/>
                </a:solidFill>
                <a:cs typeface="Calibri"/>
              </a:rPr>
              <a:t>23 </a:t>
            </a:r>
            <a:r>
              <a:rPr lang="nl-NL" sz="1600" dirty="0">
                <a:solidFill>
                  <a:srgbClr val="7EC8C4"/>
                </a:solidFill>
                <a:cs typeface="Calibri"/>
              </a:rPr>
              <a:t>cliënten op een tijdelijk verblijf bed geplaatst. 12 cliënten zijn niet geplaatst; bij 2 van hen was sprake van een GGZ indicatie, bij  4 cliënten is een advies gegeven en 3 aanvragen zijn door de verwijzer geannuleerd. Voor </a:t>
            </a:r>
            <a:r>
              <a:rPr lang="nl-NL" sz="1600" b="1" dirty="0">
                <a:solidFill>
                  <a:srgbClr val="7EC8C4"/>
                </a:solidFill>
                <a:cs typeface="Calibri"/>
              </a:rPr>
              <a:t>5</a:t>
            </a:r>
            <a:r>
              <a:rPr lang="nl-NL" sz="1600" dirty="0">
                <a:solidFill>
                  <a:srgbClr val="7EC8C4"/>
                </a:solidFill>
                <a:cs typeface="Calibri"/>
              </a:rPr>
              <a:t> cliënten was geen tijdelijk verblijf bed beschikbaar, terwijl dit wel de juiste zorg op de juiste plek zou zijn geweest.</a:t>
            </a:r>
          </a:p>
          <a:p>
            <a:endParaRPr lang="nl-NL" sz="1600" dirty="0">
              <a:solidFill>
                <a:srgbClr val="7EC8C4"/>
              </a:solidFill>
              <a:cs typeface="Calibri"/>
            </a:endParaRPr>
          </a:p>
          <a:p>
            <a:r>
              <a:rPr lang="nl-NL" sz="1600" dirty="0">
                <a:solidFill>
                  <a:srgbClr val="7EC8C4"/>
                </a:solidFill>
                <a:cs typeface="Calibri"/>
              </a:rPr>
              <a:t>In Q1 2023 was er in het weekend (48 aanvragen) voor 15 cliënten geen bed beschikbaar.  </a:t>
            </a:r>
          </a:p>
        </p:txBody>
      </p:sp>
      <p:sp>
        <p:nvSpPr>
          <p:cNvPr id="9" name="Stroomdiagram: Gegevens 8">
            <a:extLst>
              <a:ext uri="{FF2B5EF4-FFF2-40B4-BE49-F238E27FC236}">
                <a16:creationId xmlns:a16="http://schemas.microsoft.com/office/drawing/2014/main" id="{C694B251-D76B-24A8-1CCE-2C344A5CCE18}"/>
              </a:ext>
            </a:extLst>
          </p:cNvPr>
          <p:cNvSpPr/>
          <p:nvPr/>
        </p:nvSpPr>
        <p:spPr>
          <a:xfrm>
            <a:off x="2740510" y="4605745"/>
            <a:ext cx="993351" cy="391782"/>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71123025-3BDB-D655-2952-2AAF50F989ED}"/>
              </a:ext>
            </a:extLst>
          </p:cNvPr>
          <p:cNvSpPr txBox="1"/>
          <p:nvPr/>
        </p:nvSpPr>
        <p:spPr>
          <a:xfrm>
            <a:off x="3268715" y="1287796"/>
            <a:ext cx="11035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a:solidFill>
                  <a:srgbClr val="0070C0"/>
                </a:solidFill>
              </a:rPr>
              <a:t>Q2 2023</a:t>
            </a:r>
            <a:endParaRPr lang="nl-NL" dirty="0"/>
          </a:p>
        </p:txBody>
      </p:sp>
    </p:spTree>
    <p:extLst>
      <p:ext uri="{BB962C8B-B14F-4D97-AF65-F5344CB8AC3E}">
        <p14:creationId xmlns:p14="http://schemas.microsoft.com/office/powerpoint/2010/main" val="2028060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8E29DAA2-D223-4D6D-EF0E-CC0C7E92F5BC}"/>
              </a:ext>
            </a:extLst>
          </p:cNvPr>
          <p:cNvSpPr/>
          <p:nvPr/>
        </p:nvSpPr>
        <p:spPr>
          <a:xfrm>
            <a:off x="0" y="4"/>
            <a:ext cx="12191999" cy="6857996"/>
          </a:xfrm>
          <a:prstGeom prst="rect">
            <a:avLst/>
          </a:prstGeom>
          <a:blipFill>
            <a:blip r:embed="rId2" cstate="print"/>
            <a:stretch>
              <a:fillRect/>
            </a:stretch>
          </a:blipFill>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object 6">
            <a:extLst>
              <a:ext uri="{FF2B5EF4-FFF2-40B4-BE49-F238E27FC236}">
                <a16:creationId xmlns:a16="http://schemas.microsoft.com/office/drawing/2014/main" id="{37A5C609-BAFA-A3BD-867D-F607F28ABE62}"/>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Tekstvak 4">
            <a:extLst>
              <a:ext uri="{FF2B5EF4-FFF2-40B4-BE49-F238E27FC236}">
                <a16:creationId xmlns:a16="http://schemas.microsoft.com/office/drawing/2014/main" id="{E2AA5CA9-0C9D-9FC1-8D35-FFE545469F6E}"/>
              </a:ext>
            </a:extLst>
          </p:cNvPr>
          <p:cNvSpPr txBox="1"/>
          <p:nvPr/>
        </p:nvSpPr>
        <p:spPr>
          <a:xfrm>
            <a:off x="4934857" y="4798785"/>
            <a:ext cx="6576331" cy="1446550"/>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800" b="1" dirty="0">
              <a:solidFill>
                <a:srgbClr val="50B3AD"/>
              </a:solidFill>
              <a:cs typeface="Calibri"/>
            </a:endParaRPr>
          </a:p>
          <a:p>
            <a:pPr algn="r"/>
            <a:r>
              <a:rPr lang="en-US" sz="3600" b="1" dirty="0">
                <a:solidFill>
                  <a:srgbClr val="50B3AD"/>
                </a:solidFill>
                <a:cs typeface="Calibri"/>
              </a:rPr>
              <a:t>Plaatsingen </a:t>
            </a:r>
            <a:endParaRPr lang="nl-NL" sz="3600" dirty="0">
              <a:solidFill>
                <a:srgbClr val="000000"/>
              </a:solidFill>
              <a:cs typeface="Calibri"/>
            </a:endParaRPr>
          </a:p>
          <a:p>
            <a:pPr algn="r"/>
            <a:r>
              <a:rPr lang="en-US" sz="3600" b="1" dirty="0">
                <a:solidFill>
                  <a:srgbClr val="FFFFFF"/>
                </a:solidFill>
                <a:cs typeface="Calibri"/>
              </a:rPr>
              <a:t>             TIJDELIJK VERBLIJF BED</a:t>
            </a:r>
            <a:endParaRPr lang="en-US" sz="3600" b="1" dirty="0">
              <a:solidFill>
                <a:srgbClr val="FFFFFF"/>
              </a:solidFill>
              <a:ea typeface="Calibri"/>
              <a:cs typeface="Calibri"/>
            </a:endParaRPr>
          </a:p>
          <a:p>
            <a:endParaRPr lang="en-US" sz="800" b="1" dirty="0">
              <a:solidFill>
                <a:srgbClr val="FFFFFF"/>
              </a:solidFill>
              <a:cs typeface="Calibri"/>
            </a:endParaRPr>
          </a:p>
        </p:txBody>
      </p:sp>
      <p:sp>
        <p:nvSpPr>
          <p:cNvPr id="3" name="Tijdelijke aanduiding voor dianummer 2">
            <a:extLst>
              <a:ext uri="{FF2B5EF4-FFF2-40B4-BE49-F238E27FC236}">
                <a16:creationId xmlns:a16="http://schemas.microsoft.com/office/drawing/2014/main" id="{56AD7F29-1861-7A7B-AAAE-502C891BDA69}"/>
              </a:ext>
            </a:extLst>
          </p:cNvPr>
          <p:cNvSpPr>
            <a:spLocks noGrp="1"/>
          </p:cNvSpPr>
          <p:nvPr>
            <p:ph type="sldNum" sz="quarter" idx="12"/>
          </p:nvPr>
        </p:nvSpPr>
        <p:spPr/>
        <p:txBody>
          <a:bodyPr/>
          <a:lstStyle/>
          <a:p>
            <a:fld id="{D68B3F2B-E202-4376-8508-A508ED334532}" type="slidenum">
              <a:rPr lang="nl-NL" smtClean="0"/>
              <a:t>13</a:t>
            </a:fld>
            <a:endParaRPr lang="nl-NL"/>
          </a:p>
        </p:txBody>
      </p:sp>
    </p:spTree>
    <p:extLst>
      <p:ext uri="{BB962C8B-B14F-4D97-AF65-F5344CB8AC3E}">
        <p14:creationId xmlns:p14="http://schemas.microsoft.com/office/powerpoint/2010/main" val="3609467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324038"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aantal plaatsingen: indicatie bij aanvraag  </a:t>
            </a:r>
          </a:p>
          <a:p>
            <a:endParaRPr lang="nl-NL">
              <a:solidFill>
                <a:srgbClr val="4CB8B1"/>
              </a:solidFill>
            </a:endParaRPr>
          </a:p>
        </p:txBody>
      </p:sp>
      <p:pic>
        <p:nvPicPr>
          <p:cNvPr id="10" name="Afbeelding 9">
            <a:extLst>
              <a:ext uri="{FF2B5EF4-FFF2-40B4-BE49-F238E27FC236}">
                <a16:creationId xmlns:a16="http://schemas.microsoft.com/office/drawing/2014/main" id="{27D6E0EF-BDA6-2FF8-2550-27066AB02D97}"/>
              </a:ext>
            </a:extLst>
          </p:cNvPr>
          <p:cNvPicPr>
            <a:picLocks noChangeAspect="1"/>
          </p:cNvPicPr>
          <p:nvPr/>
        </p:nvPicPr>
        <p:blipFill>
          <a:blip r:embed="rId3"/>
          <a:stretch>
            <a:fillRect/>
          </a:stretch>
        </p:blipFill>
        <p:spPr>
          <a:xfrm>
            <a:off x="10777907" y="0"/>
            <a:ext cx="1414093" cy="1133475"/>
          </a:xfrm>
          <a:prstGeom prst="rect">
            <a:avLst/>
          </a:prstGeom>
        </p:spPr>
      </p:pic>
      <p:sp>
        <p:nvSpPr>
          <p:cNvPr id="11" name="Tekstvak 10">
            <a:extLst>
              <a:ext uri="{FF2B5EF4-FFF2-40B4-BE49-F238E27FC236}">
                <a16:creationId xmlns:a16="http://schemas.microsoft.com/office/drawing/2014/main" id="{FC737E98-AFD6-8D4A-0A55-E415C9F6785B}"/>
              </a:ext>
            </a:extLst>
          </p:cNvPr>
          <p:cNvSpPr txBox="1"/>
          <p:nvPr/>
        </p:nvSpPr>
        <p:spPr>
          <a:xfrm>
            <a:off x="334340" y="5515009"/>
            <a:ext cx="11072849" cy="584775"/>
          </a:xfrm>
          <a:prstGeom prst="rect">
            <a:avLst/>
          </a:prstGeom>
          <a:noFill/>
          <a:ln w="28575">
            <a:solidFill>
              <a:srgbClr val="0070C0"/>
            </a:solidFill>
          </a:ln>
        </p:spPr>
        <p:txBody>
          <a:bodyPr wrap="square" lIns="91440" tIns="45720" rIns="91440" bIns="45720" rtlCol="0" anchor="t">
            <a:spAutoFit/>
          </a:bodyPr>
          <a:lstStyle/>
          <a:p>
            <a:r>
              <a:rPr lang="nl-NL" sz="1600" dirty="0">
                <a:solidFill>
                  <a:srgbClr val="7EC8C4"/>
                </a:solidFill>
              </a:rPr>
              <a:t>In Q2 2023 zijn er, na triage door de zorgbemiddelaar tijdelijk verblijf, </a:t>
            </a:r>
            <a:r>
              <a:rPr lang="nl-NL" sz="1600" b="1" dirty="0">
                <a:solidFill>
                  <a:srgbClr val="7EC8C4"/>
                </a:solidFill>
              </a:rPr>
              <a:t>199 </a:t>
            </a:r>
            <a:r>
              <a:rPr lang="nl-NL" sz="1600" dirty="0">
                <a:solidFill>
                  <a:srgbClr val="7EC8C4"/>
                </a:solidFill>
              </a:rPr>
              <a:t>cliënten geplaatst op een tijdelijk verblijf bed. </a:t>
            </a:r>
            <a:endParaRPr lang="nl-NL" sz="1600" dirty="0">
              <a:solidFill>
                <a:srgbClr val="7EC8C4"/>
              </a:solidFill>
              <a:cs typeface="Calibri"/>
            </a:endParaRPr>
          </a:p>
          <a:p>
            <a:r>
              <a:rPr lang="nl-NL" sz="1600" dirty="0">
                <a:solidFill>
                  <a:srgbClr val="7EC8C4"/>
                </a:solidFill>
              </a:rPr>
              <a:t>In deze tabel is zichtbaar met welke indicatie deze aanvragen zijn aangemeld bij het ZCC.</a:t>
            </a:r>
            <a:endParaRPr lang="nl-NL" sz="1600" dirty="0">
              <a:solidFill>
                <a:srgbClr val="7EC8C4"/>
              </a:solidFill>
              <a:ea typeface="Calibri"/>
              <a:cs typeface="Calibri"/>
            </a:endParaRPr>
          </a:p>
        </p:txBody>
      </p:sp>
      <p:sp>
        <p:nvSpPr>
          <p:cNvPr id="2" name="Tijdelijke aanduiding voor dianummer 1">
            <a:extLst>
              <a:ext uri="{FF2B5EF4-FFF2-40B4-BE49-F238E27FC236}">
                <a16:creationId xmlns:a16="http://schemas.microsoft.com/office/drawing/2014/main" id="{4A569418-8A80-B91C-5F02-CB8936BFF407}"/>
              </a:ext>
            </a:extLst>
          </p:cNvPr>
          <p:cNvSpPr>
            <a:spLocks noGrp="1"/>
          </p:cNvSpPr>
          <p:nvPr>
            <p:ph type="sldNum" sz="quarter" idx="12"/>
          </p:nvPr>
        </p:nvSpPr>
        <p:spPr/>
        <p:txBody>
          <a:bodyPr/>
          <a:lstStyle/>
          <a:p>
            <a:fld id="{D68B3F2B-E202-4376-8508-A508ED334532}" type="slidenum">
              <a:rPr lang="nl-NL" smtClean="0"/>
              <a:t>14</a:t>
            </a:fld>
            <a:endParaRPr lang="nl-NL"/>
          </a:p>
        </p:txBody>
      </p:sp>
      <p:pic>
        <p:nvPicPr>
          <p:cNvPr id="3" name="Afbeelding 2" descr="Afbeelding met tekst, schermopname, Lettertype, nummer&#10;&#10;Automatisch gegenereerde beschrijving">
            <a:extLst>
              <a:ext uri="{FF2B5EF4-FFF2-40B4-BE49-F238E27FC236}">
                <a16:creationId xmlns:a16="http://schemas.microsoft.com/office/drawing/2014/main" id="{3BB4C4F2-2447-275A-3486-6C750492A33A}"/>
              </a:ext>
            </a:extLst>
          </p:cNvPr>
          <p:cNvPicPr>
            <a:picLocks noChangeAspect="1"/>
          </p:cNvPicPr>
          <p:nvPr/>
        </p:nvPicPr>
        <p:blipFill>
          <a:blip r:embed="rId4"/>
          <a:stretch>
            <a:fillRect/>
          </a:stretch>
        </p:blipFill>
        <p:spPr>
          <a:xfrm>
            <a:off x="334340" y="1272835"/>
            <a:ext cx="4994405" cy="3736232"/>
          </a:xfrm>
          <a:prstGeom prst="rect">
            <a:avLst/>
          </a:prstGeom>
        </p:spPr>
      </p:pic>
    </p:spTree>
    <p:extLst>
      <p:ext uri="{BB962C8B-B14F-4D97-AF65-F5344CB8AC3E}">
        <p14:creationId xmlns:p14="http://schemas.microsoft.com/office/powerpoint/2010/main" val="1788333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aantal plaatsingen: indicatie na triage</a:t>
            </a:r>
          </a:p>
          <a:p>
            <a:endParaRPr lang="nl-NL">
              <a:solidFill>
                <a:srgbClr val="4CB8B1"/>
              </a:solidFill>
            </a:endParaRPr>
          </a:p>
        </p:txBody>
      </p:sp>
      <p:sp>
        <p:nvSpPr>
          <p:cNvPr id="3" name="Rechthoek 2"/>
          <p:cNvSpPr/>
          <p:nvPr/>
        </p:nvSpPr>
        <p:spPr>
          <a:xfrm>
            <a:off x="479376" y="1088740"/>
            <a:ext cx="9973108" cy="1077218"/>
          </a:xfrm>
          <a:prstGeom prst="rect">
            <a:avLst/>
          </a:prstGeom>
        </p:spPr>
        <p:txBody>
          <a:bodyPr wrap="square">
            <a:spAutoFit/>
          </a:bodyPr>
          <a:lstStyle/>
          <a:p>
            <a:pPr lvl="1"/>
            <a:endParaRPr lang="nl-NL" sz="1600"/>
          </a:p>
          <a:p>
            <a:pPr lvl="0"/>
            <a:endParaRPr lang="nl-NL" sz="1600"/>
          </a:p>
          <a:p>
            <a:pPr lvl="0"/>
            <a:endParaRPr lang="nl-NL" sz="1600"/>
          </a:p>
          <a:p>
            <a:pPr marL="342900" lvl="0" indent="-342900">
              <a:buFont typeface="+mj-lt"/>
              <a:buAutoNum type="arabicPeriod"/>
            </a:pPr>
            <a:endParaRPr lang="nl-NL" sz="1600" i="1">
              <a:solidFill>
                <a:srgbClr val="FF0000"/>
              </a:solidFill>
            </a:endParaRPr>
          </a:p>
        </p:txBody>
      </p:sp>
      <p:pic>
        <p:nvPicPr>
          <p:cNvPr id="6" name="Afbeelding 5">
            <a:extLst>
              <a:ext uri="{FF2B5EF4-FFF2-40B4-BE49-F238E27FC236}">
                <a16:creationId xmlns:a16="http://schemas.microsoft.com/office/drawing/2014/main" id="{F0DBDC2E-ACE8-A2B5-2879-2FC55404F80C}"/>
              </a:ext>
            </a:extLst>
          </p:cNvPr>
          <p:cNvPicPr>
            <a:picLocks noChangeAspect="1"/>
          </p:cNvPicPr>
          <p:nvPr/>
        </p:nvPicPr>
        <p:blipFill>
          <a:blip r:embed="rId2"/>
          <a:stretch>
            <a:fillRect/>
          </a:stretch>
        </p:blipFill>
        <p:spPr>
          <a:xfrm>
            <a:off x="10810875" y="0"/>
            <a:ext cx="1381125" cy="1133475"/>
          </a:xfrm>
          <a:prstGeom prst="rect">
            <a:avLst/>
          </a:prstGeom>
        </p:spPr>
      </p:pic>
      <p:sp>
        <p:nvSpPr>
          <p:cNvPr id="10" name="Tekstvak 9">
            <a:extLst>
              <a:ext uri="{FF2B5EF4-FFF2-40B4-BE49-F238E27FC236}">
                <a16:creationId xmlns:a16="http://schemas.microsoft.com/office/drawing/2014/main" id="{183F4EAF-919C-A8DD-27D2-D596A7B31C69}"/>
              </a:ext>
            </a:extLst>
          </p:cNvPr>
          <p:cNvSpPr txBox="1"/>
          <p:nvPr/>
        </p:nvSpPr>
        <p:spPr>
          <a:xfrm>
            <a:off x="480112" y="5898562"/>
            <a:ext cx="10532070" cy="338554"/>
          </a:xfrm>
          <a:prstGeom prst="rect">
            <a:avLst/>
          </a:prstGeom>
          <a:noFill/>
          <a:ln w="28575">
            <a:solidFill>
              <a:srgbClr val="0070C0"/>
            </a:solidFill>
          </a:ln>
        </p:spPr>
        <p:txBody>
          <a:bodyPr wrap="square" lIns="91440" tIns="45720" rIns="91440" bIns="45720" anchor="t">
            <a:spAutoFit/>
          </a:bodyPr>
          <a:lstStyle/>
          <a:p>
            <a:r>
              <a:rPr lang="nl-NL" sz="1600" dirty="0">
                <a:solidFill>
                  <a:srgbClr val="7EC8C4"/>
                </a:solidFill>
                <a:cs typeface="Calibri"/>
              </a:rPr>
              <a:t>In deze tabel is zichtbaar met welke indicatie de cliënten, na triage, zijn geplaatst.</a:t>
            </a:r>
            <a:endParaRPr lang="nl-NL" dirty="0">
              <a:solidFill>
                <a:srgbClr val="7EC8C4"/>
              </a:solidFill>
              <a:cs typeface="Calibri"/>
            </a:endParaRPr>
          </a:p>
        </p:txBody>
      </p:sp>
      <p:sp>
        <p:nvSpPr>
          <p:cNvPr id="2" name="Tijdelijke aanduiding voor dianummer 1">
            <a:extLst>
              <a:ext uri="{FF2B5EF4-FFF2-40B4-BE49-F238E27FC236}">
                <a16:creationId xmlns:a16="http://schemas.microsoft.com/office/drawing/2014/main" id="{A9108AC6-391E-9EE7-9440-5FABD2BF36BB}"/>
              </a:ext>
            </a:extLst>
          </p:cNvPr>
          <p:cNvSpPr>
            <a:spLocks noGrp="1"/>
          </p:cNvSpPr>
          <p:nvPr>
            <p:ph type="sldNum" sz="quarter" idx="12"/>
          </p:nvPr>
        </p:nvSpPr>
        <p:spPr/>
        <p:txBody>
          <a:bodyPr/>
          <a:lstStyle/>
          <a:p>
            <a:fld id="{D68B3F2B-E202-4376-8508-A508ED334532}" type="slidenum">
              <a:rPr lang="nl-NL" smtClean="0"/>
              <a:t>15</a:t>
            </a:fld>
            <a:endParaRPr lang="nl-NL"/>
          </a:p>
        </p:txBody>
      </p:sp>
      <p:pic>
        <p:nvPicPr>
          <p:cNvPr id="5" name="Afbeelding 4" descr="Afbeelding met tekst, schermopname, Lettertype, nummer&#10;&#10;Automatisch gegenereerde beschrijving">
            <a:extLst>
              <a:ext uri="{FF2B5EF4-FFF2-40B4-BE49-F238E27FC236}">
                <a16:creationId xmlns:a16="http://schemas.microsoft.com/office/drawing/2014/main" id="{4008CD9E-FEB6-EFD6-E104-C424283AE7B1}"/>
              </a:ext>
            </a:extLst>
          </p:cNvPr>
          <p:cNvPicPr>
            <a:picLocks noChangeAspect="1"/>
          </p:cNvPicPr>
          <p:nvPr/>
        </p:nvPicPr>
        <p:blipFill>
          <a:blip r:embed="rId3"/>
          <a:stretch>
            <a:fillRect/>
          </a:stretch>
        </p:blipFill>
        <p:spPr>
          <a:xfrm>
            <a:off x="479376" y="1324304"/>
            <a:ext cx="5653972" cy="3954114"/>
          </a:xfrm>
          <a:prstGeom prst="rect">
            <a:avLst/>
          </a:prstGeom>
        </p:spPr>
      </p:pic>
    </p:spTree>
    <p:extLst>
      <p:ext uri="{BB962C8B-B14F-4D97-AF65-F5344CB8AC3E}">
        <p14:creationId xmlns:p14="http://schemas.microsoft.com/office/powerpoint/2010/main" val="191894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diagram, lijn&#10;&#10;Automatisch gegenereerde beschrijving">
            <a:extLst>
              <a:ext uri="{FF2B5EF4-FFF2-40B4-BE49-F238E27FC236}">
                <a16:creationId xmlns:a16="http://schemas.microsoft.com/office/drawing/2014/main" id="{1A89428F-1ABE-9AE4-27C3-AEC7C3523015}"/>
              </a:ext>
            </a:extLst>
          </p:cNvPr>
          <p:cNvPicPr>
            <a:picLocks noChangeAspect="1"/>
          </p:cNvPicPr>
          <p:nvPr/>
        </p:nvPicPr>
        <p:blipFill>
          <a:blip r:embed="rId2"/>
          <a:stretch>
            <a:fillRect/>
          </a:stretch>
        </p:blipFill>
        <p:spPr>
          <a:xfrm>
            <a:off x="299356" y="1379851"/>
            <a:ext cx="8203513" cy="5155542"/>
          </a:xfrm>
          <a:prstGeom prst="rect">
            <a:avLst/>
          </a:prstGeom>
        </p:spPr>
      </p:pic>
      <p:sp>
        <p:nvSpPr>
          <p:cNvPr id="2" name="Tijdelijke aanduiding voor dianummer 1">
            <a:extLst>
              <a:ext uri="{FF2B5EF4-FFF2-40B4-BE49-F238E27FC236}">
                <a16:creationId xmlns:a16="http://schemas.microsoft.com/office/drawing/2014/main" id="{72685CAE-ED95-191B-F133-7C6538A949AD}"/>
              </a:ext>
            </a:extLst>
          </p:cNvPr>
          <p:cNvSpPr>
            <a:spLocks noGrp="1"/>
          </p:cNvSpPr>
          <p:nvPr>
            <p:ph type="sldNum" sz="quarter" idx="12"/>
          </p:nvPr>
        </p:nvSpPr>
        <p:spPr/>
        <p:txBody>
          <a:bodyPr/>
          <a:lstStyle/>
          <a:p>
            <a:fld id="{D68B3F2B-E202-4376-8508-A508ED334532}" type="slidenum">
              <a:rPr lang="nl-NL" smtClean="0"/>
              <a:t>16</a:t>
            </a:fld>
            <a:endParaRPr lang="nl-NL"/>
          </a:p>
        </p:txBody>
      </p:sp>
      <p:sp>
        <p:nvSpPr>
          <p:cNvPr id="6" name="Titel 1">
            <a:extLst>
              <a:ext uri="{FF2B5EF4-FFF2-40B4-BE49-F238E27FC236}">
                <a16:creationId xmlns:a16="http://schemas.microsoft.com/office/drawing/2014/main" id="{4FBAD4EE-A59B-627D-7202-969A3332C605}"/>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Overzicht plaatsingen per organisatie</a:t>
            </a:r>
          </a:p>
          <a:p>
            <a:endParaRPr lang="nl-NL">
              <a:solidFill>
                <a:srgbClr val="4CB8B1"/>
              </a:solidFill>
            </a:endParaRPr>
          </a:p>
        </p:txBody>
      </p:sp>
      <p:pic>
        <p:nvPicPr>
          <p:cNvPr id="9" name="Afbeelding 5">
            <a:extLst>
              <a:ext uri="{FF2B5EF4-FFF2-40B4-BE49-F238E27FC236}">
                <a16:creationId xmlns:a16="http://schemas.microsoft.com/office/drawing/2014/main" id="{58EC0688-9E26-28CA-1F40-2C5F74BFD37B}"/>
              </a:ext>
            </a:extLst>
          </p:cNvPr>
          <p:cNvPicPr>
            <a:picLocks noChangeAspect="1"/>
          </p:cNvPicPr>
          <p:nvPr/>
        </p:nvPicPr>
        <p:blipFill>
          <a:blip r:embed="rId3"/>
          <a:stretch>
            <a:fillRect/>
          </a:stretch>
        </p:blipFill>
        <p:spPr>
          <a:xfrm>
            <a:off x="10783032" y="24423"/>
            <a:ext cx="1352550" cy="1143000"/>
          </a:xfrm>
          <a:prstGeom prst="rect">
            <a:avLst/>
          </a:prstGeom>
        </p:spPr>
      </p:pic>
      <p:sp>
        <p:nvSpPr>
          <p:cNvPr id="8" name="Tekstvak 7">
            <a:extLst>
              <a:ext uri="{FF2B5EF4-FFF2-40B4-BE49-F238E27FC236}">
                <a16:creationId xmlns:a16="http://schemas.microsoft.com/office/drawing/2014/main" id="{CED3CFC5-CE38-DD4F-0405-E2994A20A216}"/>
              </a:ext>
            </a:extLst>
          </p:cNvPr>
          <p:cNvSpPr txBox="1"/>
          <p:nvPr/>
        </p:nvSpPr>
        <p:spPr>
          <a:xfrm>
            <a:off x="7772462" y="2248615"/>
            <a:ext cx="3686845" cy="2554545"/>
          </a:xfrm>
          <a:prstGeom prst="rect">
            <a:avLst/>
          </a:prstGeom>
          <a:noFill/>
          <a:ln w="28575">
            <a:solidFill>
              <a:srgbClr val="0070C0"/>
            </a:solidFill>
          </a:ln>
        </p:spPr>
        <p:txBody>
          <a:bodyPr wrap="square" lIns="91440" tIns="45720" rIns="91440" bIns="45720" rtlCol="0" anchor="t">
            <a:spAutoFit/>
          </a:bodyPr>
          <a:lstStyle/>
          <a:p>
            <a:r>
              <a:rPr lang="nl-NL" sz="1600" dirty="0">
                <a:solidFill>
                  <a:srgbClr val="7EC8C4"/>
                </a:solidFill>
                <a:cs typeface="Calibri"/>
              </a:rPr>
              <a:t>Zorgorganisaties die vallen onder de groep "anders":</a:t>
            </a:r>
          </a:p>
          <a:p>
            <a:r>
              <a:rPr lang="nl-NL" sz="1600" dirty="0">
                <a:solidFill>
                  <a:srgbClr val="7EC8C4"/>
                </a:solidFill>
                <a:cs typeface="Calibri"/>
              </a:rPr>
              <a:t>Buurtzorgpension Utrecht (4)</a:t>
            </a:r>
            <a:endParaRPr lang="nl-NL" sz="1600" dirty="0">
              <a:solidFill>
                <a:srgbClr val="7EC8C4"/>
              </a:solidFill>
              <a:ea typeface="Calibri"/>
              <a:cs typeface="Calibri"/>
            </a:endParaRPr>
          </a:p>
          <a:p>
            <a:r>
              <a:rPr lang="nl-NL" sz="1600" dirty="0">
                <a:solidFill>
                  <a:srgbClr val="7EC8C4"/>
                </a:solidFill>
                <a:cs typeface="Calibri"/>
              </a:rPr>
              <a:t>Hilverzorg               Hilversum (2)</a:t>
            </a:r>
            <a:endParaRPr lang="nl-NL" sz="1600" dirty="0">
              <a:solidFill>
                <a:srgbClr val="7EC8C4"/>
              </a:solidFill>
              <a:ea typeface="Calibri"/>
              <a:cs typeface="Calibri"/>
            </a:endParaRPr>
          </a:p>
          <a:p>
            <a:r>
              <a:rPr lang="nl-NL" sz="1600" dirty="0">
                <a:solidFill>
                  <a:srgbClr val="7EC8C4"/>
                </a:solidFill>
                <a:ea typeface="Calibri"/>
                <a:cs typeface="Calibri"/>
              </a:rPr>
              <a:t>Argos groep            Vlaardingen (2)</a:t>
            </a:r>
          </a:p>
          <a:p>
            <a:r>
              <a:rPr lang="nl-NL" sz="1600" dirty="0">
                <a:solidFill>
                  <a:srgbClr val="7EC8C4"/>
                </a:solidFill>
                <a:ea typeface="Calibri"/>
                <a:cs typeface="Calibri"/>
              </a:rPr>
              <a:t>Hospice                   Vijfheerenlanden (1)</a:t>
            </a:r>
          </a:p>
          <a:p>
            <a:r>
              <a:rPr lang="nl-NL" sz="1600" dirty="0">
                <a:solidFill>
                  <a:srgbClr val="7EC8C4"/>
                </a:solidFill>
                <a:ea typeface="Calibri"/>
                <a:cs typeface="Calibri"/>
              </a:rPr>
              <a:t>Proxima                   Nieuwegein (1)</a:t>
            </a:r>
          </a:p>
          <a:p>
            <a:r>
              <a:rPr lang="nl-NL" sz="1600" dirty="0">
                <a:solidFill>
                  <a:srgbClr val="7EC8C4"/>
                </a:solidFill>
                <a:ea typeface="Calibri"/>
                <a:cs typeface="Calibri"/>
              </a:rPr>
              <a:t>Groenhuysen         Roosendaal (1)</a:t>
            </a:r>
          </a:p>
          <a:p>
            <a:r>
              <a:rPr lang="nl-NL" sz="1600" dirty="0">
                <a:solidFill>
                  <a:srgbClr val="7EC8C4"/>
                </a:solidFill>
                <a:ea typeface="Calibri"/>
                <a:cs typeface="Calibri"/>
              </a:rPr>
              <a:t>Nocturne                Culemborg (1)</a:t>
            </a:r>
          </a:p>
          <a:p>
            <a:r>
              <a:rPr lang="nl-NL" sz="1600" dirty="0">
                <a:solidFill>
                  <a:srgbClr val="7EC8C4"/>
                </a:solidFill>
                <a:ea typeface="Calibri"/>
                <a:cs typeface="Calibri"/>
              </a:rPr>
              <a:t>Nieuw Boschzicht  Leersum (1)</a:t>
            </a:r>
          </a:p>
        </p:txBody>
      </p:sp>
    </p:spTree>
    <p:extLst>
      <p:ext uri="{BB962C8B-B14F-4D97-AF65-F5344CB8AC3E}">
        <p14:creationId xmlns:p14="http://schemas.microsoft.com/office/powerpoint/2010/main" val="686613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611BF48E-67F0-A1AD-546F-0C6DEB4EC8C9}"/>
              </a:ext>
            </a:extLst>
          </p:cNvPr>
          <p:cNvSpPr/>
          <p:nvPr/>
        </p:nvSpPr>
        <p:spPr>
          <a:xfrm>
            <a:off x="-225706" y="-40224"/>
            <a:ext cx="12465333" cy="7053645"/>
          </a:xfrm>
          <a:prstGeom prst="rect">
            <a:avLst/>
          </a:prstGeom>
          <a:solidFill>
            <a:schemeClr val="accent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ianummer 1">
            <a:extLst>
              <a:ext uri="{FF2B5EF4-FFF2-40B4-BE49-F238E27FC236}">
                <a16:creationId xmlns:a16="http://schemas.microsoft.com/office/drawing/2014/main" id="{644155C7-B6EC-8F54-B847-B204E50562FE}"/>
              </a:ext>
            </a:extLst>
          </p:cNvPr>
          <p:cNvSpPr>
            <a:spLocks noGrp="1"/>
          </p:cNvSpPr>
          <p:nvPr>
            <p:ph type="sldNum" sz="quarter" idx="12"/>
          </p:nvPr>
        </p:nvSpPr>
        <p:spPr/>
        <p:txBody>
          <a:bodyPr/>
          <a:lstStyle/>
          <a:p>
            <a:fld id="{D68B3F2B-E202-4376-8508-A508ED334532}" type="slidenum">
              <a:rPr lang="nl-NL" smtClean="0"/>
              <a:t>17</a:t>
            </a:fld>
            <a:endParaRPr lang="nl-NL"/>
          </a:p>
        </p:txBody>
      </p:sp>
      <p:pic>
        <p:nvPicPr>
          <p:cNvPr id="5" name="Afbeelding 5" descr="Afbeelding met tekst, buiten, lucht, geel&#10;&#10;Automatisch gegenereerde beschrijving">
            <a:extLst>
              <a:ext uri="{FF2B5EF4-FFF2-40B4-BE49-F238E27FC236}">
                <a16:creationId xmlns:a16="http://schemas.microsoft.com/office/drawing/2014/main" id="{EAE55416-7EF9-CD6F-72F8-9BF8FEB8DE3B}"/>
              </a:ext>
            </a:extLst>
          </p:cNvPr>
          <p:cNvPicPr>
            <a:picLocks noChangeAspect="1"/>
          </p:cNvPicPr>
          <p:nvPr/>
        </p:nvPicPr>
        <p:blipFill>
          <a:blip r:embed="rId2"/>
          <a:stretch>
            <a:fillRect/>
          </a:stretch>
        </p:blipFill>
        <p:spPr>
          <a:xfrm>
            <a:off x="-219941" y="-5215097"/>
            <a:ext cx="12533282" cy="16800360"/>
          </a:xfrm>
          <a:prstGeom prst="rect">
            <a:avLst/>
          </a:prstGeom>
        </p:spPr>
      </p:pic>
      <p:sp>
        <p:nvSpPr>
          <p:cNvPr id="6" name="object 7">
            <a:extLst>
              <a:ext uri="{FF2B5EF4-FFF2-40B4-BE49-F238E27FC236}">
                <a16:creationId xmlns:a16="http://schemas.microsoft.com/office/drawing/2014/main" id="{FE541F8F-BA1E-B25F-7018-DC5352F3D587}"/>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2" name="Tekstvak 11">
            <a:extLst>
              <a:ext uri="{FF2B5EF4-FFF2-40B4-BE49-F238E27FC236}">
                <a16:creationId xmlns:a16="http://schemas.microsoft.com/office/drawing/2014/main" id="{9A52DDD3-0C55-1AC4-8736-F609D8C5A63F}"/>
              </a:ext>
            </a:extLst>
          </p:cNvPr>
          <p:cNvSpPr txBox="1"/>
          <p:nvPr/>
        </p:nvSpPr>
        <p:spPr>
          <a:xfrm>
            <a:off x="5175735" y="4829026"/>
            <a:ext cx="6576331" cy="1323439"/>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800" b="1" dirty="0">
              <a:solidFill>
                <a:srgbClr val="50B3AD"/>
              </a:solidFill>
              <a:cs typeface="Calibri"/>
            </a:endParaRPr>
          </a:p>
          <a:p>
            <a:r>
              <a:rPr lang="en-US" sz="3600" b="1" dirty="0">
                <a:solidFill>
                  <a:srgbClr val="50B3AD"/>
                </a:solidFill>
                <a:cs typeface="Calibri"/>
              </a:rPr>
              <a:t>              Aanvragen vanuit SEH’s</a:t>
            </a:r>
            <a:endParaRPr lang="en-US" sz="3600" b="1" dirty="0">
              <a:solidFill>
                <a:srgbClr val="50B3AD"/>
              </a:solidFill>
              <a:ea typeface="Calibri"/>
              <a:cs typeface="Calibri"/>
            </a:endParaRPr>
          </a:p>
          <a:p>
            <a:r>
              <a:rPr lang="en-US" sz="3600" b="1" dirty="0">
                <a:solidFill>
                  <a:srgbClr val="FFFFFF"/>
                </a:solidFill>
                <a:cs typeface="Calibri"/>
              </a:rPr>
              <a:t>             TIJDELIJK VERBLIJF BED</a:t>
            </a:r>
            <a:endParaRPr lang="en-US" sz="3600" b="1" dirty="0">
              <a:solidFill>
                <a:srgbClr val="FFFFFF"/>
              </a:solidFill>
              <a:ea typeface="Calibri"/>
              <a:cs typeface="Calibri"/>
            </a:endParaRPr>
          </a:p>
        </p:txBody>
      </p:sp>
    </p:spTree>
    <p:extLst>
      <p:ext uri="{BB962C8B-B14F-4D97-AF65-F5344CB8AC3E}">
        <p14:creationId xmlns:p14="http://schemas.microsoft.com/office/powerpoint/2010/main" val="237169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D2B7404-4D9C-D643-0E97-093E17A0DFC7}"/>
              </a:ext>
            </a:extLst>
          </p:cNvPr>
          <p:cNvSpPr>
            <a:spLocks noGrp="1"/>
          </p:cNvSpPr>
          <p:nvPr>
            <p:ph type="sldNum" sz="quarter" idx="12"/>
          </p:nvPr>
        </p:nvSpPr>
        <p:spPr/>
        <p:txBody>
          <a:bodyPr/>
          <a:lstStyle/>
          <a:p>
            <a:fld id="{D68B3F2B-E202-4376-8508-A508ED334532}" type="slidenum">
              <a:rPr lang="nl-NL" smtClean="0"/>
              <a:t>18</a:t>
            </a:fld>
            <a:endParaRPr lang="nl-NL"/>
          </a:p>
        </p:txBody>
      </p:sp>
      <p:sp>
        <p:nvSpPr>
          <p:cNvPr id="4" name="Tekstvak 3">
            <a:extLst>
              <a:ext uri="{FF2B5EF4-FFF2-40B4-BE49-F238E27FC236}">
                <a16:creationId xmlns:a16="http://schemas.microsoft.com/office/drawing/2014/main" id="{75E27AFE-A4AB-8A70-03A2-C4E4E4DF772D}"/>
              </a:ext>
            </a:extLst>
          </p:cNvPr>
          <p:cNvSpPr txBox="1"/>
          <p:nvPr/>
        </p:nvSpPr>
        <p:spPr>
          <a:xfrm>
            <a:off x="412595" y="403302"/>
            <a:ext cx="8067906"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nl-NL" sz="3600" b="1" spc="-40" dirty="0">
                <a:solidFill>
                  <a:srgbClr val="4CB8B1"/>
                </a:solidFill>
                <a:ea typeface="+mj-ea"/>
                <a:cs typeface="+mj-cs"/>
              </a:rPr>
              <a:t>Aanvragen vanuit de SEH</a:t>
            </a:r>
          </a:p>
        </p:txBody>
      </p:sp>
      <p:pic>
        <p:nvPicPr>
          <p:cNvPr id="6" name="Afbeelding 5" descr="Afbeelding met grafiek&#10;&#10;Automatisch gegenereerde beschrijving">
            <a:extLst>
              <a:ext uri="{FF2B5EF4-FFF2-40B4-BE49-F238E27FC236}">
                <a16:creationId xmlns:a16="http://schemas.microsoft.com/office/drawing/2014/main" id="{BFFB1FB9-B0E4-608E-93FA-B65464F14EA9}"/>
              </a:ext>
            </a:extLst>
          </p:cNvPr>
          <p:cNvPicPr>
            <a:picLocks noChangeAspect="1"/>
          </p:cNvPicPr>
          <p:nvPr/>
        </p:nvPicPr>
        <p:blipFill>
          <a:blip r:embed="rId2"/>
          <a:stretch>
            <a:fillRect/>
          </a:stretch>
        </p:blipFill>
        <p:spPr>
          <a:xfrm>
            <a:off x="10810875" y="0"/>
            <a:ext cx="1381125" cy="1133475"/>
          </a:xfrm>
          <a:prstGeom prst="rect">
            <a:avLst/>
          </a:prstGeom>
        </p:spPr>
      </p:pic>
      <p:sp>
        <p:nvSpPr>
          <p:cNvPr id="8" name="Tekstvak 7">
            <a:extLst>
              <a:ext uri="{FF2B5EF4-FFF2-40B4-BE49-F238E27FC236}">
                <a16:creationId xmlns:a16="http://schemas.microsoft.com/office/drawing/2014/main" id="{EA80E5A5-A268-53E6-217A-05A6EDB2C6EB}"/>
              </a:ext>
            </a:extLst>
          </p:cNvPr>
          <p:cNvSpPr txBox="1"/>
          <p:nvPr/>
        </p:nvSpPr>
        <p:spPr>
          <a:xfrm>
            <a:off x="7177043" y="2469139"/>
            <a:ext cx="4324394" cy="1754326"/>
          </a:xfrm>
          <a:prstGeom prst="rect">
            <a:avLst/>
          </a:prstGeom>
          <a:noFill/>
          <a:ln w="28575">
            <a:solidFill>
              <a:srgbClr val="0070C0"/>
            </a:solidFill>
          </a:ln>
        </p:spPr>
        <p:txBody>
          <a:bodyPr wrap="square" lIns="91440" tIns="45720" rIns="91440" bIns="45720" rtlCol="0" anchor="t">
            <a:spAutoFit/>
          </a:bodyPr>
          <a:lstStyle/>
          <a:p>
            <a:r>
              <a:rPr lang="nl-NL" dirty="0">
                <a:solidFill>
                  <a:srgbClr val="7EC8C4"/>
                </a:solidFill>
                <a:ea typeface="+mn-lt"/>
                <a:cs typeface="+mn-lt"/>
              </a:rPr>
              <a:t>In </a:t>
            </a:r>
            <a:r>
              <a:rPr lang="nl-NL" b="1" dirty="0">
                <a:solidFill>
                  <a:srgbClr val="7EC8C4"/>
                </a:solidFill>
                <a:ea typeface="+mn-lt"/>
                <a:cs typeface="+mn-lt"/>
              </a:rPr>
              <a:t>Q2 2023</a:t>
            </a:r>
            <a:r>
              <a:rPr lang="nl-NL" dirty="0">
                <a:solidFill>
                  <a:srgbClr val="7EC8C4"/>
                </a:solidFill>
              </a:rPr>
              <a:t> zijn er 53 aanvragen vanuit de SEH's (St. Antonius Ziekenhuis, Diakonessenhuis, UMC Utrecht en Meander Medisch Centrum) gekomen. </a:t>
            </a:r>
          </a:p>
          <a:p>
            <a:endParaRPr lang="nl-NL" dirty="0">
              <a:solidFill>
                <a:srgbClr val="7EC8C4"/>
              </a:solidFill>
              <a:cs typeface="Calibri" panose="020F0502020204030204"/>
            </a:endParaRPr>
          </a:p>
          <a:p>
            <a:r>
              <a:rPr lang="nl-NL" dirty="0">
                <a:solidFill>
                  <a:srgbClr val="7EC8C4"/>
                </a:solidFill>
                <a:cs typeface="Calibri" panose="020F0502020204030204"/>
              </a:rPr>
              <a:t>Dit waren er 64 in Q1 2023.</a:t>
            </a:r>
          </a:p>
        </p:txBody>
      </p:sp>
      <p:pic>
        <p:nvPicPr>
          <p:cNvPr id="9" name="Afbeelding 8" descr="Afbeelding met tekst, schermopname, Lettertype, lijn&#10;&#10;Automatisch gegenereerde beschrijving">
            <a:extLst>
              <a:ext uri="{FF2B5EF4-FFF2-40B4-BE49-F238E27FC236}">
                <a16:creationId xmlns:a16="http://schemas.microsoft.com/office/drawing/2014/main" id="{A46FC06C-FED0-72D7-C163-CD9CACA24B71}"/>
              </a:ext>
            </a:extLst>
          </p:cNvPr>
          <p:cNvPicPr>
            <a:picLocks noChangeAspect="1"/>
          </p:cNvPicPr>
          <p:nvPr/>
        </p:nvPicPr>
        <p:blipFill>
          <a:blip r:embed="rId3"/>
          <a:stretch>
            <a:fillRect/>
          </a:stretch>
        </p:blipFill>
        <p:spPr>
          <a:xfrm>
            <a:off x="677474" y="4979756"/>
            <a:ext cx="6499569" cy="1389227"/>
          </a:xfrm>
          <a:prstGeom prst="rect">
            <a:avLst/>
          </a:prstGeom>
        </p:spPr>
      </p:pic>
      <p:pic>
        <p:nvPicPr>
          <p:cNvPr id="3" name="Afbeelding 2" descr="Afbeelding met tekst, schermopname, Lettertype, diagram&#10;&#10;Automatisch gegenereerde beschrijving">
            <a:extLst>
              <a:ext uri="{FF2B5EF4-FFF2-40B4-BE49-F238E27FC236}">
                <a16:creationId xmlns:a16="http://schemas.microsoft.com/office/drawing/2014/main" id="{8E15FB87-125F-455C-B2FA-B9680F531968}"/>
              </a:ext>
            </a:extLst>
          </p:cNvPr>
          <p:cNvPicPr>
            <a:picLocks noChangeAspect="1"/>
          </p:cNvPicPr>
          <p:nvPr/>
        </p:nvPicPr>
        <p:blipFill>
          <a:blip r:embed="rId4"/>
          <a:stretch>
            <a:fillRect/>
          </a:stretch>
        </p:blipFill>
        <p:spPr>
          <a:xfrm>
            <a:off x="412595" y="1467898"/>
            <a:ext cx="5231756" cy="3038193"/>
          </a:xfrm>
          <a:prstGeom prst="rect">
            <a:avLst/>
          </a:prstGeom>
        </p:spPr>
      </p:pic>
    </p:spTree>
    <p:extLst>
      <p:ext uri="{BB962C8B-B14F-4D97-AF65-F5344CB8AC3E}">
        <p14:creationId xmlns:p14="http://schemas.microsoft.com/office/powerpoint/2010/main" val="2553956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105D39-7A1E-6EAA-7CA5-11248D830220}"/>
              </a:ext>
            </a:extLst>
          </p:cNvPr>
          <p:cNvSpPr>
            <a:spLocks noGrp="1"/>
          </p:cNvSpPr>
          <p:nvPr>
            <p:ph type="sldNum" sz="quarter" idx="12"/>
          </p:nvPr>
        </p:nvSpPr>
        <p:spPr/>
        <p:txBody>
          <a:bodyPr/>
          <a:lstStyle/>
          <a:p>
            <a:fld id="{D68B3F2B-E202-4376-8508-A508ED334532}" type="slidenum">
              <a:rPr lang="nl-NL" smtClean="0"/>
              <a:t>19</a:t>
            </a:fld>
            <a:endParaRPr lang="nl-NL"/>
          </a:p>
        </p:txBody>
      </p:sp>
      <p:sp>
        <p:nvSpPr>
          <p:cNvPr id="4" name="Titel 1">
            <a:extLst>
              <a:ext uri="{FF2B5EF4-FFF2-40B4-BE49-F238E27FC236}">
                <a16:creationId xmlns:a16="http://schemas.microsoft.com/office/drawing/2014/main" id="{FC6E31FD-07B4-2CFB-5875-DB93AEF73C2A}"/>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cs typeface="Calibri"/>
              </a:rPr>
              <a:t>Uitstroom vanuit de SEH: Diakonessenhuis</a:t>
            </a:r>
            <a:endParaRPr lang="nl-NL" dirty="0"/>
          </a:p>
          <a:p>
            <a:endParaRPr lang="nl-NL" dirty="0">
              <a:solidFill>
                <a:srgbClr val="4CB8B1"/>
              </a:solidFill>
            </a:endParaRPr>
          </a:p>
        </p:txBody>
      </p:sp>
      <p:pic>
        <p:nvPicPr>
          <p:cNvPr id="6" name="Afbeelding 5" descr="Afbeelding met grafiek&#10;&#10;Automatisch gegenereerde beschrijving">
            <a:extLst>
              <a:ext uri="{FF2B5EF4-FFF2-40B4-BE49-F238E27FC236}">
                <a16:creationId xmlns:a16="http://schemas.microsoft.com/office/drawing/2014/main" id="{CEAD703D-63F9-AF99-6D70-36781CF6F2E7}"/>
              </a:ext>
            </a:extLst>
          </p:cNvPr>
          <p:cNvPicPr>
            <a:picLocks noChangeAspect="1"/>
          </p:cNvPicPr>
          <p:nvPr/>
        </p:nvPicPr>
        <p:blipFill>
          <a:blip r:embed="rId2"/>
          <a:stretch>
            <a:fillRect/>
          </a:stretch>
        </p:blipFill>
        <p:spPr>
          <a:xfrm>
            <a:off x="10839449" y="0"/>
            <a:ext cx="1352551" cy="1133475"/>
          </a:xfrm>
          <a:prstGeom prst="rect">
            <a:avLst/>
          </a:prstGeom>
        </p:spPr>
      </p:pic>
      <p:sp>
        <p:nvSpPr>
          <p:cNvPr id="18" name="Tekstvak 17">
            <a:extLst>
              <a:ext uri="{FF2B5EF4-FFF2-40B4-BE49-F238E27FC236}">
                <a16:creationId xmlns:a16="http://schemas.microsoft.com/office/drawing/2014/main" id="{7DDB5AB5-2626-D02E-C354-3A1DC1355594}"/>
              </a:ext>
            </a:extLst>
          </p:cNvPr>
          <p:cNvSpPr txBox="1"/>
          <p:nvPr/>
        </p:nvSpPr>
        <p:spPr>
          <a:xfrm>
            <a:off x="530776" y="3463233"/>
            <a:ext cx="2932607" cy="2031325"/>
          </a:xfrm>
          <a:prstGeom prst="rect">
            <a:avLst/>
          </a:prstGeom>
          <a:noFill/>
          <a:ln w="28575">
            <a:solidFill>
              <a:srgbClr val="0070C0"/>
            </a:solidFill>
          </a:ln>
        </p:spPr>
        <p:txBody>
          <a:bodyPr wrap="square" lIns="91440" tIns="45720" rIns="91440" bIns="45720" rtlCol="0" anchor="t">
            <a:spAutoFit/>
          </a:bodyPr>
          <a:lstStyle/>
          <a:p>
            <a:r>
              <a:rPr lang="nl-NL" b="1" dirty="0">
                <a:solidFill>
                  <a:srgbClr val="0070C0"/>
                </a:solidFill>
                <a:ea typeface="+mn-lt"/>
                <a:cs typeface="+mn-lt"/>
              </a:rPr>
              <a:t>Plaatsingen (25)</a:t>
            </a:r>
            <a:endParaRPr lang="nl-NL" b="1" dirty="0">
              <a:solidFill>
                <a:srgbClr val="000000"/>
              </a:solidFill>
              <a:ea typeface="+mn-lt"/>
              <a:cs typeface="+mn-lt"/>
            </a:endParaRPr>
          </a:p>
          <a:p>
            <a:r>
              <a:rPr lang="nl-NL" dirty="0">
                <a:solidFill>
                  <a:srgbClr val="0070C0"/>
                </a:solidFill>
                <a:ea typeface="+mn-lt"/>
                <a:cs typeface="+mn-lt"/>
              </a:rPr>
              <a:t>ELV-laag (13) </a:t>
            </a:r>
          </a:p>
          <a:p>
            <a:r>
              <a:rPr lang="nl-NL" dirty="0">
                <a:solidFill>
                  <a:srgbClr val="0070C0"/>
                </a:solidFill>
                <a:ea typeface="+mn-lt"/>
                <a:cs typeface="+mn-lt"/>
              </a:rPr>
              <a:t>ELV-hoog (9) </a:t>
            </a:r>
            <a:endParaRPr lang="nl-NL" dirty="0">
              <a:cs typeface="Calibri"/>
            </a:endParaRPr>
          </a:p>
          <a:p>
            <a:r>
              <a:rPr lang="nl-NL" dirty="0">
                <a:solidFill>
                  <a:srgbClr val="0070C0"/>
                </a:solidFill>
                <a:ea typeface="+mn-lt"/>
                <a:cs typeface="+mn-lt"/>
              </a:rPr>
              <a:t>WLZ Crisis PG-IBS (2) </a:t>
            </a:r>
          </a:p>
          <a:p>
            <a:r>
              <a:rPr lang="nl-NL" dirty="0">
                <a:solidFill>
                  <a:srgbClr val="0070C0"/>
                </a:solidFill>
                <a:ea typeface="+mn-lt"/>
                <a:cs typeface="+mn-lt"/>
              </a:rPr>
              <a:t>WLZ Crisis PG (1) </a:t>
            </a:r>
          </a:p>
          <a:p>
            <a:endParaRPr lang="nl-NL" dirty="0">
              <a:solidFill>
                <a:srgbClr val="0070C0"/>
              </a:solidFill>
              <a:ea typeface="+mn-lt"/>
              <a:cs typeface="+mn-lt"/>
            </a:endParaRPr>
          </a:p>
          <a:p>
            <a:endParaRPr lang="nl-NL" dirty="0">
              <a:solidFill>
                <a:srgbClr val="0070C0"/>
              </a:solidFill>
              <a:ea typeface="+mn-lt"/>
              <a:cs typeface="+mn-lt"/>
            </a:endParaRPr>
          </a:p>
        </p:txBody>
      </p:sp>
      <p:sp>
        <p:nvSpPr>
          <p:cNvPr id="7" name="Tekstvak 6">
            <a:extLst>
              <a:ext uri="{FF2B5EF4-FFF2-40B4-BE49-F238E27FC236}">
                <a16:creationId xmlns:a16="http://schemas.microsoft.com/office/drawing/2014/main" id="{6C9C247A-101C-BD7E-0740-B2274C555C8D}"/>
              </a:ext>
            </a:extLst>
          </p:cNvPr>
          <p:cNvSpPr txBox="1"/>
          <p:nvPr/>
        </p:nvSpPr>
        <p:spPr>
          <a:xfrm>
            <a:off x="3673538" y="3463234"/>
            <a:ext cx="5687814" cy="2031325"/>
          </a:xfrm>
          <a:prstGeom prst="rect">
            <a:avLst/>
          </a:prstGeom>
          <a:noFill/>
          <a:ln w="28575">
            <a:solidFill>
              <a:srgbClr val="0070C0"/>
            </a:solidFill>
          </a:ln>
        </p:spPr>
        <p:txBody>
          <a:bodyPr wrap="square" lIns="91440" tIns="45720" rIns="91440" bIns="45720" rtlCol="0" anchor="t">
            <a:spAutoFit/>
          </a:bodyPr>
          <a:lstStyle/>
          <a:p>
            <a:r>
              <a:rPr lang="nl-NL" b="1" dirty="0">
                <a:solidFill>
                  <a:srgbClr val="0070C0"/>
                </a:solidFill>
                <a:ea typeface="+mn-lt"/>
                <a:cs typeface="+mn-lt"/>
              </a:rPr>
              <a:t>Teruggegeven / geannuleerd (16)</a:t>
            </a:r>
            <a:endParaRPr lang="nl-NL" b="1" dirty="0">
              <a:cs typeface="Calibri"/>
            </a:endParaRPr>
          </a:p>
          <a:p>
            <a:r>
              <a:rPr lang="nl-NL" dirty="0">
                <a:solidFill>
                  <a:srgbClr val="0070C0"/>
                </a:solidFill>
                <a:ea typeface="+mn-lt"/>
                <a:cs typeface="+mn-lt"/>
              </a:rPr>
              <a:t>Geen bed beschikbaar (7)</a:t>
            </a:r>
          </a:p>
          <a:p>
            <a:r>
              <a:rPr lang="nl-NL" dirty="0">
                <a:solidFill>
                  <a:srgbClr val="0070C0"/>
                </a:solidFill>
                <a:ea typeface="+mn-lt"/>
                <a:cs typeface="+mn-lt"/>
              </a:rPr>
              <a:t>Advies vast via WLZ (4)</a:t>
            </a:r>
          </a:p>
          <a:p>
            <a:r>
              <a:rPr lang="nl-NL" dirty="0">
                <a:solidFill>
                  <a:srgbClr val="0070C0"/>
                </a:solidFill>
                <a:ea typeface="+mn-lt"/>
                <a:cs typeface="+mn-lt"/>
              </a:rPr>
              <a:t>Teruggegeven aan transferteam (2)</a:t>
            </a:r>
          </a:p>
          <a:p>
            <a:r>
              <a:rPr lang="nl-NL" dirty="0">
                <a:solidFill>
                  <a:srgbClr val="0070C0"/>
                </a:solidFill>
                <a:ea typeface="+mn-lt"/>
                <a:cs typeface="+mn-lt"/>
              </a:rPr>
              <a:t>Overig: kon met taxi naar huis (1)</a:t>
            </a:r>
          </a:p>
          <a:p>
            <a:r>
              <a:rPr lang="nl-NL" dirty="0">
                <a:solidFill>
                  <a:srgbClr val="0070C0"/>
                </a:solidFill>
                <a:ea typeface="+mn-lt"/>
                <a:cs typeface="+mn-lt"/>
              </a:rPr>
              <a:t>Geannuleerd door verwijzer i.v.m. opname ziekenhuis (1)</a:t>
            </a:r>
            <a:endParaRPr lang="nl-NL" dirty="0">
              <a:solidFill>
                <a:srgbClr val="000000"/>
              </a:solidFill>
              <a:ea typeface="+mn-lt"/>
              <a:cs typeface="+mn-lt"/>
            </a:endParaRPr>
          </a:p>
          <a:p>
            <a:r>
              <a:rPr lang="nl-NL" dirty="0">
                <a:solidFill>
                  <a:srgbClr val="0070C0"/>
                </a:solidFill>
                <a:ea typeface="+mn-lt"/>
                <a:cs typeface="+mn-lt"/>
              </a:rPr>
              <a:t>Annulering door cliënt zelf (1)</a:t>
            </a:r>
          </a:p>
        </p:txBody>
      </p:sp>
      <p:sp>
        <p:nvSpPr>
          <p:cNvPr id="5" name="Tekstvak 1">
            <a:extLst>
              <a:ext uri="{FF2B5EF4-FFF2-40B4-BE49-F238E27FC236}">
                <a16:creationId xmlns:a16="http://schemas.microsoft.com/office/drawing/2014/main" id="{74176BB2-8E8C-00F5-F772-B53B222EC2BA}"/>
              </a:ext>
            </a:extLst>
          </p:cNvPr>
          <p:cNvSpPr txBox="1"/>
          <p:nvPr/>
        </p:nvSpPr>
        <p:spPr>
          <a:xfrm>
            <a:off x="447675" y="1245173"/>
            <a:ext cx="8913677" cy="369332"/>
          </a:xfrm>
          <a:prstGeom prst="rect">
            <a:avLst/>
          </a:prstGeom>
          <a:noFill/>
          <a:ln w="28575">
            <a:solidFill>
              <a:srgbClr val="0070C0"/>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srgbClr val="0070C0"/>
                </a:solidFill>
                <a:ea typeface="Calibri" panose="020F0502020204030204"/>
                <a:cs typeface="Calibri" panose="020F0502020204030204"/>
              </a:rPr>
              <a:t>In </a:t>
            </a:r>
            <a:r>
              <a:rPr lang="nl-NL" b="1" dirty="0">
                <a:solidFill>
                  <a:srgbClr val="0070C0"/>
                </a:solidFill>
                <a:ea typeface="Calibri" panose="020F0502020204030204"/>
                <a:cs typeface="Calibri" panose="020F0502020204030204"/>
              </a:rPr>
              <a:t>Q2 2023 </a:t>
            </a:r>
            <a:r>
              <a:rPr lang="nl-NL" dirty="0">
                <a:solidFill>
                  <a:srgbClr val="0070C0"/>
                </a:solidFill>
                <a:ea typeface="Calibri" panose="020F0502020204030204"/>
                <a:cs typeface="Calibri" panose="020F0502020204030204"/>
              </a:rPr>
              <a:t>waren er 41 aanvragen vanuit het Diakonessenhuis. Dit waren er 39 in Q1 2023.</a:t>
            </a:r>
            <a:endParaRPr lang="nl-NL" dirty="0">
              <a:solidFill>
                <a:srgbClr val="0070C0"/>
              </a:solidFill>
              <a:cs typeface="Calibri"/>
            </a:endParaRPr>
          </a:p>
        </p:txBody>
      </p:sp>
      <p:sp>
        <p:nvSpPr>
          <p:cNvPr id="9" name="Tekstvak 8">
            <a:extLst>
              <a:ext uri="{FF2B5EF4-FFF2-40B4-BE49-F238E27FC236}">
                <a16:creationId xmlns:a16="http://schemas.microsoft.com/office/drawing/2014/main" id="{AF592341-B0EB-4552-F3F2-7E17D440F37E}"/>
              </a:ext>
            </a:extLst>
          </p:cNvPr>
          <p:cNvSpPr txBox="1"/>
          <p:nvPr/>
        </p:nvSpPr>
        <p:spPr>
          <a:xfrm>
            <a:off x="447675" y="5719992"/>
            <a:ext cx="106870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a:solidFill>
                  <a:srgbClr val="7EC8C4"/>
                </a:solidFill>
              </a:rPr>
              <a:t>Samenwerkingsafspraak: </a:t>
            </a:r>
            <a:r>
              <a:rPr lang="nl-NL" dirty="0">
                <a:solidFill>
                  <a:srgbClr val="7EC8C4"/>
                </a:solidFill>
              </a:rPr>
              <a:t>inzet ZCC binnen en buiten kantooruren. Tijdens kantooruren levert het transferbureau van het Diakonessenhuis de triage aan. Buiten kantooruren komt de aanvraag via de SEH. </a:t>
            </a:r>
            <a:endParaRPr lang="nl-NL" dirty="0">
              <a:solidFill>
                <a:srgbClr val="7EC8C4"/>
              </a:solidFill>
              <a:cs typeface="Calibri"/>
            </a:endParaRPr>
          </a:p>
        </p:txBody>
      </p:sp>
      <p:pic>
        <p:nvPicPr>
          <p:cNvPr id="3" name="Afbeelding 2" descr="Afbeelding met tekst, schermopname, Lettertype, lijn&#10;&#10;Automatisch gegenereerde beschrijving">
            <a:extLst>
              <a:ext uri="{FF2B5EF4-FFF2-40B4-BE49-F238E27FC236}">
                <a16:creationId xmlns:a16="http://schemas.microsoft.com/office/drawing/2014/main" id="{22868C15-967E-9D39-ABC4-BDC9A878A340}"/>
              </a:ext>
            </a:extLst>
          </p:cNvPr>
          <p:cNvPicPr>
            <a:picLocks noChangeAspect="1"/>
          </p:cNvPicPr>
          <p:nvPr/>
        </p:nvPicPr>
        <p:blipFill>
          <a:blip r:embed="rId3"/>
          <a:stretch>
            <a:fillRect/>
          </a:stretch>
        </p:blipFill>
        <p:spPr>
          <a:xfrm>
            <a:off x="408187" y="1972962"/>
            <a:ext cx="5687813" cy="1237859"/>
          </a:xfrm>
          <a:prstGeom prst="rect">
            <a:avLst/>
          </a:prstGeom>
        </p:spPr>
      </p:pic>
    </p:spTree>
    <p:extLst>
      <p:ext uri="{BB962C8B-B14F-4D97-AF65-F5344CB8AC3E}">
        <p14:creationId xmlns:p14="http://schemas.microsoft.com/office/powerpoint/2010/main" val="9648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15BC6-77B6-154B-9696-35443CED7BE4}"/>
              </a:ext>
            </a:extLst>
          </p:cNvPr>
          <p:cNvSpPr>
            <a:spLocks noGrp="1"/>
          </p:cNvSpPr>
          <p:nvPr>
            <p:ph type="title"/>
          </p:nvPr>
        </p:nvSpPr>
        <p:spPr>
          <a:xfrm>
            <a:off x="838200" y="459715"/>
            <a:ext cx="9065964" cy="661449"/>
          </a:xfrm>
        </p:spPr>
        <p:txBody>
          <a:bodyPr/>
          <a:lstStyle/>
          <a:p>
            <a:r>
              <a:rPr lang="nl-NL"/>
              <a:t>Inhoudsopgave</a:t>
            </a:r>
          </a:p>
        </p:txBody>
      </p:sp>
      <p:sp>
        <p:nvSpPr>
          <p:cNvPr id="4" name="Tijdelijke aanduiding voor dianummer 3">
            <a:extLst>
              <a:ext uri="{FF2B5EF4-FFF2-40B4-BE49-F238E27FC236}">
                <a16:creationId xmlns:a16="http://schemas.microsoft.com/office/drawing/2014/main" id="{920F648D-5EF3-8308-37C4-3A6CC4DFB86A}"/>
              </a:ext>
            </a:extLst>
          </p:cNvPr>
          <p:cNvSpPr>
            <a:spLocks noGrp="1"/>
          </p:cNvSpPr>
          <p:nvPr>
            <p:ph type="sldNum" sz="quarter" idx="12"/>
          </p:nvPr>
        </p:nvSpPr>
        <p:spPr/>
        <p:txBody>
          <a:bodyPr/>
          <a:lstStyle/>
          <a:p>
            <a:fld id="{08A73C6A-F6ED-4EAC-9D7A-8884B580580E}" type="slidenum">
              <a:rPr lang="nl-NL" smtClean="0">
                <a:solidFill>
                  <a:srgbClr val="00ADD0"/>
                </a:solidFill>
              </a:rPr>
              <a:pPr/>
              <a:t>2</a:t>
            </a:fld>
            <a:endParaRPr lang="nl-NL">
              <a:solidFill>
                <a:srgbClr val="00ADD0"/>
              </a:solidFill>
            </a:endParaRPr>
          </a:p>
        </p:txBody>
      </p:sp>
      <p:graphicFrame>
        <p:nvGraphicFramePr>
          <p:cNvPr id="3" name="Tabel 5">
            <a:extLst>
              <a:ext uri="{FF2B5EF4-FFF2-40B4-BE49-F238E27FC236}">
                <a16:creationId xmlns:a16="http://schemas.microsoft.com/office/drawing/2014/main" id="{7BD15C2D-ED04-E9E4-63D6-613AA3892A61}"/>
              </a:ext>
            </a:extLst>
          </p:cNvPr>
          <p:cNvGraphicFramePr>
            <a:graphicFrameLocks noGrp="1"/>
          </p:cNvGraphicFramePr>
          <p:nvPr>
            <p:extLst>
              <p:ext uri="{D42A27DB-BD31-4B8C-83A1-F6EECF244321}">
                <p14:modId xmlns:p14="http://schemas.microsoft.com/office/powerpoint/2010/main" val="1460796417"/>
              </p:ext>
            </p:extLst>
          </p:nvPr>
        </p:nvGraphicFramePr>
        <p:xfrm>
          <a:off x="881349" y="1423011"/>
          <a:ext cx="9784467" cy="4554469"/>
        </p:xfrm>
        <a:graphic>
          <a:graphicData uri="http://schemas.openxmlformats.org/drawingml/2006/table">
            <a:tbl>
              <a:tblPr firstRow="1" bandRow="1">
                <a:tableStyleId>{5C22544A-7EE6-4342-B048-85BDC9FD1C3A}</a:tableStyleId>
              </a:tblPr>
              <a:tblGrid>
                <a:gridCol w="8181582">
                  <a:extLst>
                    <a:ext uri="{9D8B030D-6E8A-4147-A177-3AD203B41FA5}">
                      <a16:colId xmlns:a16="http://schemas.microsoft.com/office/drawing/2014/main" val="825572938"/>
                    </a:ext>
                  </a:extLst>
                </a:gridCol>
                <a:gridCol w="1602885">
                  <a:extLst>
                    <a:ext uri="{9D8B030D-6E8A-4147-A177-3AD203B41FA5}">
                      <a16:colId xmlns:a16="http://schemas.microsoft.com/office/drawing/2014/main" val="4229104433"/>
                    </a:ext>
                  </a:extLst>
                </a:gridCol>
              </a:tblGrid>
              <a:tr h="505084">
                <a:tc>
                  <a:txBody>
                    <a:bodyPr/>
                    <a:lstStyle/>
                    <a:p>
                      <a:pPr marL="0" lvl="0" indent="0">
                        <a:buNone/>
                      </a:pPr>
                      <a:endParaRPr lang="nl-NL" sz="1800" b="0" i="0" u="none" strike="noStrike" noProof="0">
                        <a:solidFill>
                          <a:srgbClr val="0070C0"/>
                        </a:solidFill>
                        <a:latin typeface="Calibri"/>
                      </a:endParaRPr>
                    </a:p>
                  </a:txBody>
                  <a:tcPr>
                    <a:noFill/>
                  </a:tcPr>
                </a:tc>
                <a:tc>
                  <a:txBody>
                    <a:bodyPr/>
                    <a:lstStyle/>
                    <a:p>
                      <a:pPr lvl="0">
                        <a:buNone/>
                      </a:pPr>
                      <a:endParaRPr lang="nl-NL" sz="1800" b="0" i="0" u="none" strike="noStrike" noProof="0">
                        <a:solidFill>
                          <a:srgbClr val="0070C0"/>
                        </a:solidFill>
                        <a:latin typeface="Calibri"/>
                      </a:endParaRPr>
                    </a:p>
                  </a:txBody>
                  <a:tcPr>
                    <a:noFill/>
                  </a:tcPr>
                </a:tc>
                <a:extLst>
                  <a:ext uri="{0D108BD9-81ED-4DB2-BD59-A6C34878D82A}">
                    <a16:rowId xmlns:a16="http://schemas.microsoft.com/office/drawing/2014/main" val="846859829"/>
                  </a:ext>
                </a:extLst>
              </a:tr>
              <a:tr h="809877">
                <a:tc>
                  <a:txBody>
                    <a:bodyPr/>
                    <a:lstStyle/>
                    <a:p>
                      <a:pPr marL="285750" lvl="0" indent="-285750">
                        <a:buFont typeface="Arial"/>
                        <a:buChar char="•"/>
                      </a:pPr>
                      <a:r>
                        <a:rPr lang="nl-NL" sz="1800" b="0" i="0" u="none" strike="noStrike" noProof="0">
                          <a:solidFill>
                            <a:srgbClr val="0070C0"/>
                          </a:solidFill>
                          <a:latin typeface="Calibri"/>
                        </a:rPr>
                        <a:t>Aanvragen: tijdelijk verblijf</a:t>
                      </a:r>
                      <a:endParaRPr lang="nl-NL"/>
                    </a:p>
                  </a:txBody>
                  <a:tcPr>
                    <a:noFill/>
                  </a:tcPr>
                </a:tc>
                <a:tc>
                  <a:txBody>
                    <a:bodyPr/>
                    <a:lstStyle/>
                    <a:p>
                      <a:pPr lvl="0">
                        <a:buNone/>
                      </a:pPr>
                      <a:r>
                        <a:rPr lang="nl-NL" sz="1800" b="0" i="0" u="none" strike="noStrike" noProof="0">
                          <a:solidFill>
                            <a:srgbClr val="0070C0"/>
                          </a:solidFill>
                          <a:latin typeface="Calibri"/>
                        </a:rPr>
                        <a:t>p.3</a:t>
                      </a:r>
                      <a:endParaRPr lang="nl-NL"/>
                    </a:p>
                  </a:txBody>
                  <a:tcPr>
                    <a:noFill/>
                  </a:tcPr>
                </a:tc>
                <a:extLst>
                  <a:ext uri="{0D108BD9-81ED-4DB2-BD59-A6C34878D82A}">
                    <a16:rowId xmlns:a16="http://schemas.microsoft.com/office/drawing/2014/main" val="4209218818"/>
                  </a:ext>
                </a:extLst>
              </a:tr>
              <a:tr h="809877">
                <a:tc>
                  <a:txBody>
                    <a:bodyPr/>
                    <a:lstStyle/>
                    <a:p>
                      <a:pPr marL="285750" lvl="0" indent="-285750">
                        <a:buFont typeface="Arial"/>
                        <a:buChar char="•"/>
                      </a:pPr>
                      <a:r>
                        <a:rPr lang="nl-NL" sz="1800" b="0" i="0" u="none" strike="noStrike" noProof="0" dirty="0">
                          <a:solidFill>
                            <a:srgbClr val="0070C0"/>
                          </a:solidFill>
                          <a:latin typeface="Calibri"/>
                        </a:rPr>
                        <a:t>Uitstroom/vervolgzorg: waaronder tijdelijk verblijf </a:t>
                      </a:r>
                      <a:endParaRPr lang="nl-NL" dirty="0"/>
                    </a:p>
                  </a:txBody>
                  <a:tcPr>
                    <a:noFill/>
                  </a:tcPr>
                </a:tc>
                <a:tc>
                  <a:txBody>
                    <a:bodyPr/>
                    <a:lstStyle/>
                    <a:p>
                      <a:pPr lvl="0" algn="l">
                        <a:lnSpc>
                          <a:spcPct val="100000"/>
                        </a:lnSpc>
                        <a:spcBef>
                          <a:spcPts val="0"/>
                        </a:spcBef>
                        <a:spcAft>
                          <a:spcPts val="0"/>
                        </a:spcAft>
                        <a:buNone/>
                      </a:pPr>
                      <a:r>
                        <a:rPr lang="nl-NL" sz="1800" b="0" i="0" u="none" strike="noStrike" noProof="0" dirty="0">
                          <a:solidFill>
                            <a:srgbClr val="0070C0"/>
                          </a:solidFill>
                          <a:latin typeface="Calibri"/>
                        </a:rPr>
                        <a:t>p.8</a:t>
                      </a:r>
                    </a:p>
                  </a:txBody>
                  <a:tcPr>
                    <a:noFill/>
                  </a:tcPr>
                </a:tc>
                <a:extLst>
                  <a:ext uri="{0D108BD9-81ED-4DB2-BD59-A6C34878D82A}">
                    <a16:rowId xmlns:a16="http://schemas.microsoft.com/office/drawing/2014/main" val="1067386751"/>
                  </a:ext>
                </a:extLst>
              </a:tr>
              <a:tr h="809877">
                <a:tc>
                  <a:txBody>
                    <a:bodyPr/>
                    <a:lstStyle/>
                    <a:p>
                      <a:pPr marL="285750" lvl="0" indent="-285750">
                        <a:buFont typeface="Arial"/>
                        <a:buChar char="•"/>
                      </a:pPr>
                      <a:r>
                        <a:rPr lang="nl-NL" sz="1800" b="0" i="0" u="none" strike="noStrike" noProof="0">
                          <a:solidFill>
                            <a:srgbClr val="0070C0"/>
                          </a:solidFill>
                          <a:latin typeface="Calibri"/>
                        </a:rPr>
                        <a:t>Plaatsingen: tijdelijk verblijf</a:t>
                      </a:r>
                      <a:endParaRPr lang="nl-NL"/>
                    </a:p>
                  </a:txBody>
                  <a:tcPr>
                    <a:noFill/>
                  </a:tcPr>
                </a:tc>
                <a:tc>
                  <a:txBody>
                    <a:bodyPr/>
                    <a:lstStyle/>
                    <a:p>
                      <a:r>
                        <a:rPr lang="nl-NL" dirty="0">
                          <a:solidFill>
                            <a:srgbClr val="0070C0"/>
                          </a:solidFill>
                        </a:rPr>
                        <a:t>p.13</a:t>
                      </a:r>
                    </a:p>
                  </a:txBody>
                  <a:tcPr>
                    <a:noFill/>
                  </a:tcPr>
                </a:tc>
                <a:extLst>
                  <a:ext uri="{0D108BD9-81ED-4DB2-BD59-A6C34878D82A}">
                    <a16:rowId xmlns:a16="http://schemas.microsoft.com/office/drawing/2014/main" val="2163182035"/>
                  </a:ext>
                </a:extLst>
              </a:tr>
              <a:tr h="809877">
                <a:tc>
                  <a:txBody>
                    <a:bodyPr/>
                    <a:lstStyle/>
                    <a:p>
                      <a:pPr marL="285750" lvl="0" indent="-285750">
                        <a:buFont typeface="Arial"/>
                        <a:buChar char="•"/>
                      </a:pPr>
                      <a:r>
                        <a:rPr lang="nl-NL" sz="1800" b="0" i="0" u="none" strike="noStrike" noProof="0" dirty="0">
                          <a:solidFill>
                            <a:srgbClr val="0070C0"/>
                          </a:solidFill>
                          <a:latin typeface="Calibri"/>
                        </a:rPr>
                        <a:t>Aanvragen vanuit SEH’s</a:t>
                      </a:r>
                      <a:endParaRPr lang="nl-NL" dirty="0"/>
                    </a:p>
                  </a:txBody>
                  <a:tcPr>
                    <a:noFill/>
                  </a:tcPr>
                </a:tc>
                <a:tc>
                  <a:txBody>
                    <a:bodyPr/>
                    <a:lstStyle/>
                    <a:p>
                      <a:pPr lvl="0">
                        <a:buNone/>
                      </a:pPr>
                      <a:r>
                        <a:rPr lang="nl-NL" sz="1800" b="0" i="0" u="none" strike="noStrike" noProof="0" dirty="0">
                          <a:solidFill>
                            <a:srgbClr val="0070C0"/>
                          </a:solidFill>
                          <a:latin typeface="Calibri"/>
                        </a:rPr>
                        <a:t>p.17</a:t>
                      </a:r>
                      <a:endParaRPr lang="nl-NL" dirty="0"/>
                    </a:p>
                  </a:txBody>
                  <a:tcPr>
                    <a:noFill/>
                  </a:tcPr>
                </a:tc>
                <a:extLst>
                  <a:ext uri="{0D108BD9-81ED-4DB2-BD59-A6C34878D82A}">
                    <a16:rowId xmlns:a16="http://schemas.microsoft.com/office/drawing/2014/main" val="2021170661"/>
                  </a:ext>
                </a:extLst>
              </a:tr>
              <a:tr h="809877">
                <a:tc>
                  <a:txBody>
                    <a:bodyPr/>
                    <a:lstStyle/>
                    <a:p>
                      <a:pPr marL="285750" lvl="0" indent="-285750">
                        <a:buFont typeface="Arial"/>
                        <a:buChar char="•"/>
                      </a:pPr>
                      <a:r>
                        <a:rPr lang="nl-NL" sz="1800" b="0" i="0" u="none" strike="noStrike" noProof="0">
                          <a:solidFill>
                            <a:srgbClr val="0070C0"/>
                          </a:solidFill>
                          <a:latin typeface="Calibri"/>
                        </a:rPr>
                        <a:t>Kwaliteit </a:t>
                      </a:r>
                      <a:endParaRPr lang="nl-NL"/>
                    </a:p>
                  </a:txBody>
                  <a:tcPr>
                    <a:noFill/>
                  </a:tcPr>
                </a:tc>
                <a:tc>
                  <a:txBody>
                    <a:bodyPr/>
                    <a:lstStyle/>
                    <a:p>
                      <a:pPr lvl="0">
                        <a:buNone/>
                      </a:pPr>
                      <a:r>
                        <a:rPr lang="nl-NL" sz="1800" b="0" i="0" u="none" strike="noStrike" noProof="0" dirty="0">
                          <a:solidFill>
                            <a:srgbClr val="0070C0"/>
                          </a:solidFill>
                          <a:latin typeface="Calibri"/>
                        </a:rPr>
                        <a:t>p.23</a:t>
                      </a:r>
                      <a:endParaRPr lang="nl-NL" dirty="0"/>
                    </a:p>
                  </a:txBody>
                  <a:tcPr>
                    <a:noFill/>
                  </a:tcPr>
                </a:tc>
                <a:extLst>
                  <a:ext uri="{0D108BD9-81ED-4DB2-BD59-A6C34878D82A}">
                    <a16:rowId xmlns:a16="http://schemas.microsoft.com/office/drawing/2014/main" val="4184417237"/>
                  </a:ext>
                </a:extLst>
              </a:tr>
            </a:tbl>
          </a:graphicData>
        </a:graphic>
      </p:graphicFrame>
    </p:spTree>
    <p:extLst>
      <p:ext uri="{BB962C8B-B14F-4D97-AF65-F5344CB8AC3E}">
        <p14:creationId xmlns:p14="http://schemas.microsoft.com/office/powerpoint/2010/main" val="164842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105D39-7A1E-6EAA-7CA5-11248D830220}"/>
              </a:ext>
            </a:extLst>
          </p:cNvPr>
          <p:cNvSpPr>
            <a:spLocks noGrp="1"/>
          </p:cNvSpPr>
          <p:nvPr>
            <p:ph type="sldNum" sz="quarter" idx="12"/>
          </p:nvPr>
        </p:nvSpPr>
        <p:spPr/>
        <p:txBody>
          <a:bodyPr/>
          <a:lstStyle/>
          <a:p>
            <a:fld id="{D68B3F2B-E202-4376-8508-A508ED334532}" type="slidenum">
              <a:rPr lang="nl-NL" smtClean="0"/>
              <a:t>20</a:t>
            </a:fld>
            <a:endParaRPr lang="nl-NL"/>
          </a:p>
        </p:txBody>
      </p:sp>
      <p:sp>
        <p:nvSpPr>
          <p:cNvPr id="4" name="Titel 1">
            <a:extLst>
              <a:ext uri="{FF2B5EF4-FFF2-40B4-BE49-F238E27FC236}">
                <a16:creationId xmlns:a16="http://schemas.microsoft.com/office/drawing/2014/main" id="{FC6E31FD-07B4-2CFB-5875-DB93AEF73C2A}"/>
              </a:ext>
            </a:extLst>
          </p:cNvPr>
          <p:cNvSpPr txBox="1">
            <a:spLocks/>
          </p:cNvSpPr>
          <p:nvPr/>
        </p:nvSpPr>
        <p:spPr>
          <a:xfrm>
            <a:off x="299355" y="322607"/>
            <a:ext cx="9717099"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cs typeface="Calibri"/>
              </a:rPr>
              <a:t>Uitstroom vanuit de SEH: St. Antonius Ziekenhuis</a:t>
            </a:r>
            <a:endParaRPr lang="nl-NL" dirty="0"/>
          </a:p>
          <a:p>
            <a:endParaRPr lang="nl-NL" dirty="0">
              <a:solidFill>
                <a:srgbClr val="4CB8B1"/>
              </a:solidFill>
            </a:endParaRPr>
          </a:p>
        </p:txBody>
      </p:sp>
      <p:pic>
        <p:nvPicPr>
          <p:cNvPr id="6" name="Afbeelding 5" descr="Afbeelding met grafiek&#10;&#10;Automatisch gegenereerde beschrijving">
            <a:extLst>
              <a:ext uri="{FF2B5EF4-FFF2-40B4-BE49-F238E27FC236}">
                <a16:creationId xmlns:a16="http://schemas.microsoft.com/office/drawing/2014/main" id="{CEAD703D-63F9-AF99-6D70-36781CF6F2E7}"/>
              </a:ext>
            </a:extLst>
          </p:cNvPr>
          <p:cNvPicPr>
            <a:picLocks noChangeAspect="1"/>
          </p:cNvPicPr>
          <p:nvPr/>
        </p:nvPicPr>
        <p:blipFill>
          <a:blip r:embed="rId2"/>
          <a:stretch>
            <a:fillRect/>
          </a:stretch>
        </p:blipFill>
        <p:spPr>
          <a:xfrm>
            <a:off x="10839449" y="0"/>
            <a:ext cx="1352551" cy="1133475"/>
          </a:xfrm>
          <a:prstGeom prst="rect">
            <a:avLst/>
          </a:prstGeom>
        </p:spPr>
      </p:pic>
      <p:sp>
        <p:nvSpPr>
          <p:cNvPr id="18" name="Tekstvak 17">
            <a:extLst>
              <a:ext uri="{FF2B5EF4-FFF2-40B4-BE49-F238E27FC236}">
                <a16:creationId xmlns:a16="http://schemas.microsoft.com/office/drawing/2014/main" id="{7DDB5AB5-2626-D02E-C354-3A1DC1355594}"/>
              </a:ext>
            </a:extLst>
          </p:cNvPr>
          <p:cNvSpPr txBox="1"/>
          <p:nvPr/>
        </p:nvSpPr>
        <p:spPr>
          <a:xfrm>
            <a:off x="513998" y="4571229"/>
            <a:ext cx="2932607" cy="923330"/>
          </a:xfrm>
          <a:prstGeom prst="rect">
            <a:avLst/>
          </a:prstGeom>
          <a:noFill/>
          <a:ln w="28575">
            <a:solidFill>
              <a:srgbClr val="0070C0"/>
            </a:solidFill>
          </a:ln>
        </p:spPr>
        <p:txBody>
          <a:bodyPr wrap="square" lIns="91440" tIns="45720" rIns="91440" bIns="45720" rtlCol="0" anchor="t">
            <a:spAutoFit/>
          </a:bodyPr>
          <a:lstStyle/>
          <a:p>
            <a:r>
              <a:rPr lang="nl-NL" b="1" dirty="0">
                <a:solidFill>
                  <a:srgbClr val="0070C0"/>
                </a:solidFill>
                <a:ea typeface="+mn-lt"/>
                <a:cs typeface="+mn-lt"/>
              </a:rPr>
              <a:t>Plaatsingen (3)</a:t>
            </a:r>
            <a:endParaRPr lang="nl-NL" b="1" dirty="0">
              <a:solidFill>
                <a:srgbClr val="000000"/>
              </a:solidFill>
              <a:ea typeface="+mn-lt"/>
              <a:cs typeface="+mn-lt"/>
            </a:endParaRPr>
          </a:p>
          <a:p>
            <a:r>
              <a:rPr lang="nl-NL" dirty="0">
                <a:solidFill>
                  <a:srgbClr val="0070C0"/>
                </a:solidFill>
                <a:ea typeface="+mn-lt"/>
                <a:cs typeface="+mn-lt"/>
              </a:rPr>
              <a:t>ELV-hoog (2)</a:t>
            </a:r>
          </a:p>
          <a:p>
            <a:r>
              <a:rPr lang="nl-NL" dirty="0">
                <a:solidFill>
                  <a:srgbClr val="0070C0"/>
                </a:solidFill>
                <a:ea typeface="+mn-lt"/>
                <a:cs typeface="+mn-lt"/>
              </a:rPr>
              <a:t>ELV-laag (1) </a:t>
            </a:r>
          </a:p>
        </p:txBody>
      </p:sp>
      <p:sp>
        <p:nvSpPr>
          <p:cNvPr id="7" name="Tekstvak 6">
            <a:extLst>
              <a:ext uri="{FF2B5EF4-FFF2-40B4-BE49-F238E27FC236}">
                <a16:creationId xmlns:a16="http://schemas.microsoft.com/office/drawing/2014/main" id="{6C9C247A-101C-BD7E-0740-B2274C555C8D}"/>
              </a:ext>
            </a:extLst>
          </p:cNvPr>
          <p:cNvSpPr txBox="1"/>
          <p:nvPr/>
        </p:nvSpPr>
        <p:spPr>
          <a:xfrm>
            <a:off x="3716322" y="4571228"/>
            <a:ext cx="5645029" cy="923330"/>
          </a:xfrm>
          <a:prstGeom prst="rect">
            <a:avLst/>
          </a:prstGeom>
          <a:noFill/>
          <a:ln w="28575">
            <a:solidFill>
              <a:srgbClr val="0070C0"/>
            </a:solidFill>
          </a:ln>
        </p:spPr>
        <p:txBody>
          <a:bodyPr wrap="square" lIns="91440" tIns="45720" rIns="91440" bIns="45720" rtlCol="0" anchor="t">
            <a:spAutoFit/>
          </a:bodyPr>
          <a:lstStyle/>
          <a:p>
            <a:r>
              <a:rPr lang="nl-NL" b="1" dirty="0">
                <a:solidFill>
                  <a:srgbClr val="0070C0"/>
                </a:solidFill>
                <a:ea typeface="+mn-lt"/>
                <a:cs typeface="+mn-lt"/>
              </a:rPr>
              <a:t>Teruggegeven / geannuleerd (5)</a:t>
            </a:r>
            <a:endParaRPr lang="nl-NL" b="1" dirty="0">
              <a:cs typeface="Calibri"/>
            </a:endParaRPr>
          </a:p>
          <a:p>
            <a:r>
              <a:rPr lang="nl-NL" dirty="0">
                <a:solidFill>
                  <a:srgbClr val="0070C0"/>
                </a:solidFill>
                <a:cs typeface="Calibri"/>
              </a:rPr>
              <a:t>Advies voor vervolg zorg gegeven (3)</a:t>
            </a:r>
          </a:p>
          <a:p>
            <a:r>
              <a:rPr lang="nl-NL" dirty="0">
                <a:solidFill>
                  <a:srgbClr val="0070C0"/>
                </a:solidFill>
                <a:cs typeface="Calibri"/>
              </a:rPr>
              <a:t>Geen bed beschikbaar (2)</a:t>
            </a:r>
          </a:p>
        </p:txBody>
      </p:sp>
      <p:sp>
        <p:nvSpPr>
          <p:cNvPr id="5" name="Tekstvak 1">
            <a:extLst>
              <a:ext uri="{FF2B5EF4-FFF2-40B4-BE49-F238E27FC236}">
                <a16:creationId xmlns:a16="http://schemas.microsoft.com/office/drawing/2014/main" id="{74176BB2-8E8C-00F5-F772-B53B222EC2BA}"/>
              </a:ext>
            </a:extLst>
          </p:cNvPr>
          <p:cNvSpPr txBox="1"/>
          <p:nvPr/>
        </p:nvSpPr>
        <p:spPr>
          <a:xfrm>
            <a:off x="447675" y="1245173"/>
            <a:ext cx="8913677" cy="923330"/>
          </a:xfrm>
          <a:prstGeom prst="rect">
            <a:avLst/>
          </a:prstGeom>
          <a:noFill/>
          <a:ln w="28575">
            <a:solidFill>
              <a:srgbClr val="0070C0"/>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srgbClr val="0070C0"/>
                </a:solidFill>
                <a:ea typeface="Calibri" panose="020F0502020204030204"/>
                <a:cs typeface="Calibri" panose="020F0502020204030204"/>
              </a:rPr>
              <a:t>In </a:t>
            </a:r>
            <a:r>
              <a:rPr lang="nl-NL" b="1" dirty="0">
                <a:solidFill>
                  <a:srgbClr val="0070C0"/>
                </a:solidFill>
                <a:ea typeface="Calibri" panose="020F0502020204030204"/>
                <a:cs typeface="Calibri" panose="020F0502020204030204"/>
              </a:rPr>
              <a:t>Q2 2023 </a:t>
            </a:r>
            <a:r>
              <a:rPr lang="nl-NL" dirty="0">
                <a:solidFill>
                  <a:srgbClr val="0070C0"/>
                </a:solidFill>
                <a:ea typeface="Calibri" panose="020F0502020204030204"/>
                <a:cs typeface="Calibri" panose="020F0502020204030204"/>
              </a:rPr>
              <a:t>waren er 8 aanvragen vanuit het St. Antonius Ziekenhuis. Dit waren er 23 in Q1 2023. In Q1 2023 was het transferbureau van het St. Antonius Ziekenhuis onderbezet. Daarom is afgesproken in deze periode ook doordeweeks het ZCC in te zetten.</a:t>
            </a:r>
            <a:endParaRPr lang="nl-NL" dirty="0">
              <a:solidFill>
                <a:srgbClr val="0070C0"/>
              </a:solidFill>
              <a:cs typeface="Calibri"/>
            </a:endParaRPr>
          </a:p>
        </p:txBody>
      </p:sp>
      <p:sp>
        <p:nvSpPr>
          <p:cNvPr id="9" name="Tekstvak 8">
            <a:extLst>
              <a:ext uri="{FF2B5EF4-FFF2-40B4-BE49-F238E27FC236}">
                <a16:creationId xmlns:a16="http://schemas.microsoft.com/office/drawing/2014/main" id="{AF592341-B0EB-4552-F3F2-7E17D440F37E}"/>
              </a:ext>
            </a:extLst>
          </p:cNvPr>
          <p:cNvSpPr txBox="1"/>
          <p:nvPr/>
        </p:nvSpPr>
        <p:spPr>
          <a:xfrm>
            <a:off x="447675" y="5719992"/>
            <a:ext cx="106870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a:solidFill>
                  <a:srgbClr val="7EC8C4"/>
                </a:solidFill>
              </a:rPr>
              <a:t>Samenwerkingsafspraak: </a:t>
            </a:r>
            <a:r>
              <a:rPr lang="nl-NL" dirty="0">
                <a:solidFill>
                  <a:srgbClr val="7EC8C4"/>
                </a:solidFill>
              </a:rPr>
              <a:t>inzet ZCC in weekenden en op feestdagen. </a:t>
            </a:r>
            <a:endParaRPr lang="nl-NL" dirty="0">
              <a:solidFill>
                <a:srgbClr val="7EC8C4"/>
              </a:solidFill>
              <a:cs typeface="Calibri"/>
            </a:endParaRPr>
          </a:p>
        </p:txBody>
      </p:sp>
      <p:pic>
        <p:nvPicPr>
          <p:cNvPr id="8" name="Afbeelding 7" descr="Afbeelding met tekst, schermopname, Lettertype, lijn&#10;&#10;Automatisch gegenereerde beschrijving">
            <a:extLst>
              <a:ext uri="{FF2B5EF4-FFF2-40B4-BE49-F238E27FC236}">
                <a16:creationId xmlns:a16="http://schemas.microsoft.com/office/drawing/2014/main" id="{110D300E-CAA9-B4E5-F1B3-709C10DCFB1A}"/>
              </a:ext>
            </a:extLst>
          </p:cNvPr>
          <p:cNvPicPr>
            <a:picLocks noChangeAspect="1"/>
          </p:cNvPicPr>
          <p:nvPr/>
        </p:nvPicPr>
        <p:blipFill>
          <a:blip r:embed="rId3"/>
          <a:stretch>
            <a:fillRect/>
          </a:stretch>
        </p:blipFill>
        <p:spPr>
          <a:xfrm>
            <a:off x="447675" y="2392007"/>
            <a:ext cx="4342439" cy="1360629"/>
          </a:xfrm>
          <a:prstGeom prst="rect">
            <a:avLst/>
          </a:prstGeom>
        </p:spPr>
      </p:pic>
    </p:spTree>
    <p:extLst>
      <p:ext uri="{BB962C8B-B14F-4D97-AF65-F5344CB8AC3E}">
        <p14:creationId xmlns:p14="http://schemas.microsoft.com/office/powerpoint/2010/main" val="29540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105D39-7A1E-6EAA-7CA5-11248D830220}"/>
              </a:ext>
            </a:extLst>
          </p:cNvPr>
          <p:cNvSpPr>
            <a:spLocks noGrp="1"/>
          </p:cNvSpPr>
          <p:nvPr>
            <p:ph type="sldNum" sz="quarter" idx="12"/>
          </p:nvPr>
        </p:nvSpPr>
        <p:spPr/>
        <p:txBody>
          <a:bodyPr/>
          <a:lstStyle/>
          <a:p>
            <a:fld id="{D68B3F2B-E202-4376-8508-A508ED334532}" type="slidenum">
              <a:rPr lang="nl-NL" smtClean="0"/>
              <a:t>21</a:t>
            </a:fld>
            <a:endParaRPr lang="nl-NL"/>
          </a:p>
        </p:txBody>
      </p:sp>
      <p:sp>
        <p:nvSpPr>
          <p:cNvPr id="4" name="Titel 1">
            <a:extLst>
              <a:ext uri="{FF2B5EF4-FFF2-40B4-BE49-F238E27FC236}">
                <a16:creationId xmlns:a16="http://schemas.microsoft.com/office/drawing/2014/main" id="{FC6E31FD-07B4-2CFB-5875-DB93AEF73C2A}"/>
              </a:ext>
            </a:extLst>
          </p:cNvPr>
          <p:cNvSpPr txBox="1">
            <a:spLocks/>
          </p:cNvSpPr>
          <p:nvPr/>
        </p:nvSpPr>
        <p:spPr>
          <a:xfrm>
            <a:off x="299355" y="322607"/>
            <a:ext cx="10262383"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cs typeface="Calibri"/>
              </a:rPr>
              <a:t>Uitstroom vanuit de SEH: Meander Medisch Centrum</a:t>
            </a:r>
            <a:endParaRPr lang="nl-NL" dirty="0"/>
          </a:p>
          <a:p>
            <a:endParaRPr lang="nl-NL" dirty="0">
              <a:solidFill>
                <a:srgbClr val="4CB8B1"/>
              </a:solidFill>
            </a:endParaRPr>
          </a:p>
        </p:txBody>
      </p:sp>
      <p:pic>
        <p:nvPicPr>
          <p:cNvPr id="6" name="Afbeelding 5" descr="Afbeelding met grafiek&#10;&#10;Automatisch gegenereerde beschrijving">
            <a:extLst>
              <a:ext uri="{FF2B5EF4-FFF2-40B4-BE49-F238E27FC236}">
                <a16:creationId xmlns:a16="http://schemas.microsoft.com/office/drawing/2014/main" id="{CEAD703D-63F9-AF99-6D70-36781CF6F2E7}"/>
              </a:ext>
            </a:extLst>
          </p:cNvPr>
          <p:cNvPicPr>
            <a:picLocks noChangeAspect="1"/>
          </p:cNvPicPr>
          <p:nvPr/>
        </p:nvPicPr>
        <p:blipFill>
          <a:blip r:embed="rId2"/>
          <a:stretch>
            <a:fillRect/>
          </a:stretch>
        </p:blipFill>
        <p:spPr>
          <a:xfrm>
            <a:off x="10839449" y="0"/>
            <a:ext cx="1352551" cy="1133475"/>
          </a:xfrm>
          <a:prstGeom prst="rect">
            <a:avLst/>
          </a:prstGeom>
        </p:spPr>
      </p:pic>
      <p:sp>
        <p:nvSpPr>
          <p:cNvPr id="18" name="Tekstvak 17">
            <a:extLst>
              <a:ext uri="{FF2B5EF4-FFF2-40B4-BE49-F238E27FC236}">
                <a16:creationId xmlns:a16="http://schemas.microsoft.com/office/drawing/2014/main" id="{7DDB5AB5-2626-D02E-C354-3A1DC1355594}"/>
              </a:ext>
            </a:extLst>
          </p:cNvPr>
          <p:cNvSpPr txBox="1"/>
          <p:nvPr/>
        </p:nvSpPr>
        <p:spPr>
          <a:xfrm>
            <a:off x="654226" y="4357143"/>
            <a:ext cx="2932607" cy="646331"/>
          </a:xfrm>
          <a:prstGeom prst="rect">
            <a:avLst/>
          </a:prstGeom>
          <a:noFill/>
          <a:ln w="28575">
            <a:solidFill>
              <a:srgbClr val="0070C0"/>
            </a:solidFill>
          </a:ln>
        </p:spPr>
        <p:txBody>
          <a:bodyPr wrap="square" lIns="91440" tIns="45720" rIns="91440" bIns="45720" rtlCol="0" anchor="t">
            <a:spAutoFit/>
          </a:bodyPr>
          <a:lstStyle/>
          <a:p>
            <a:r>
              <a:rPr lang="nl-NL" b="1" dirty="0">
                <a:solidFill>
                  <a:srgbClr val="0070C0"/>
                </a:solidFill>
                <a:ea typeface="+mn-lt"/>
                <a:cs typeface="+mn-lt"/>
              </a:rPr>
              <a:t>Plaatsingen</a:t>
            </a:r>
          </a:p>
          <a:p>
            <a:r>
              <a:rPr lang="nl-NL" dirty="0">
                <a:solidFill>
                  <a:srgbClr val="0070C0"/>
                </a:solidFill>
                <a:ea typeface="+mn-lt"/>
                <a:cs typeface="+mn-lt"/>
              </a:rPr>
              <a:t>Geen</a:t>
            </a:r>
            <a:endParaRPr lang="nl-NL" dirty="0">
              <a:solidFill>
                <a:srgbClr val="000000"/>
              </a:solidFill>
              <a:ea typeface="+mn-lt"/>
              <a:cs typeface="+mn-lt"/>
            </a:endParaRPr>
          </a:p>
        </p:txBody>
      </p:sp>
      <p:sp>
        <p:nvSpPr>
          <p:cNvPr id="7" name="Tekstvak 6">
            <a:extLst>
              <a:ext uri="{FF2B5EF4-FFF2-40B4-BE49-F238E27FC236}">
                <a16:creationId xmlns:a16="http://schemas.microsoft.com/office/drawing/2014/main" id="{6C9C247A-101C-BD7E-0740-B2274C555C8D}"/>
              </a:ext>
            </a:extLst>
          </p:cNvPr>
          <p:cNvSpPr txBox="1"/>
          <p:nvPr/>
        </p:nvSpPr>
        <p:spPr>
          <a:xfrm>
            <a:off x="3908430" y="3822190"/>
            <a:ext cx="5687814" cy="1200329"/>
          </a:xfrm>
          <a:prstGeom prst="rect">
            <a:avLst/>
          </a:prstGeom>
          <a:noFill/>
          <a:ln w="28575">
            <a:solidFill>
              <a:srgbClr val="0070C0"/>
            </a:solidFill>
          </a:ln>
        </p:spPr>
        <p:txBody>
          <a:bodyPr wrap="square" lIns="91440" tIns="45720" rIns="91440" bIns="45720" rtlCol="0" anchor="t">
            <a:spAutoFit/>
          </a:bodyPr>
          <a:lstStyle/>
          <a:p>
            <a:r>
              <a:rPr lang="nl-NL" b="1" dirty="0">
                <a:solidFill>
                  <a:srgbClr val="0070C0"/>
                </a:solidFill>
                <a:ea typeface="+mn-lt"/>
                <a:cs typeface="+mn-lt"/>
              </a:rPr>
              <a:t>Teruggegeven / geannuleerd (3)</a:t>
            </a:r>
          </a:p>
          <a:p>
            <a:r>
              <a:rPr lang="nl-NL" dirty="0">
                <a:solidFill>
                  <a:srgbClr val="0070C0"/>
                </a:solidFill>
                <a:cs typeface="Calibri"/>
              </a:rPr>
              <a:t>Geen bed beschikbaar (1)</a:t>
            </a:r>
          </a:p>
          <a:p>
            <a:r>
              <a:rPr lang="nl-NL" dirty="0">
                <a:solidFill>
                  <a:srgbClr val="0070C0"/>
                </a:solidFill>
                <a:cs typeface="Calibri"/>
              </a:rPr>
              <a:t>Vast via WLZ (1)</a:t>
            </a:r>
          </a:p>
          <a:p>
            <a:r>
              <a:rPr lang="nl-NL" dirty="0">
                <a:solidFill>
                  <a:srgbClr val="0070C0"/>
                </a:solidFill>
                <a:cs typeface="Calibri"/>
              </a:rPr>
              <a:t>Geannuleerd door verwijzer i.v.m. opname ziekenhuis (1)</a:t>
            </a:r>
          </a:p>
        </p:txBody>
      </p:sp>
      <p:sp>
        <p:nvSpPr>
          <p:cNvPr id="5" name="Tekstvak 1">
            <a:extLst>
              <a:ext uri="{FF2B5EF4-FFF2-40B4-BE49-F238E27FC236}">
                <a16:creationId xmlns:a16="http://schemas.microsoft.com/office/drawing/2014/main" id="{74176BB2-8E8C-00F5-F772-B53B222EC2BA}"/>
              </a:ext>
            </a:extLst>
          </p:cNvPr>
          <p:cNvSpPr txBox="1"/>
          <p:nvPr/>
        </p:nvSpPr>
        <p:spPr>
          <a:xfrm>
            <a:off x="682567" y="1279096"/>
            <a:ext cx="8913677" cy="646331"/>
          </a:xfrm>
          <a:prstGeom prst="rect">
            <a:avLst/>
          </a:prstGeom>
          <a:noFill/>
          <a:ln w="28575">
            <a:solidFill>
              <a:srgbClr val="0070C0"/>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srgbClr val="0070C0"/>
                </a:solidFill>
                <a:ea typeface="Calibri" panose="020F0502020204030204"/>
                <a:cs typeface="Calibri" panose="020F0502020204030204"/>
              </a:rPr>
              <a:t>In </a:t>
            </a:r>
            <a:r>
              <a:rPr lang="nl-NL" b="1" dirty="0">
                <a:solidFill>
                  <a:srgbClr val="0070C0"/>
                </a:solidFill>
                <a:ea typeface="Calibri" panose="020F0502020204030204"/>
                <a:cs typeface="Calibri" panose="020F0502020204030204"/>
              </a:rPr>
              <a:t>Q2 2023 </a:t>
            </a:r>
            <a:r>
              <a:rPr lang="nl-NL" dirty="0">
                <a:solidFill>
                  <a:srgbClr val="0070C0"/>
                </a:solidFill>
                <a:ea typeface="Calibri" panose="020F0502020204030204"/>
                <a:cs typeface="Calibri" panose="020F0502020204030204"/>
              </a:rPr>
              <a:t>waren er 3 aanvragen vanuit het Meander Medisch Centrum. Dit waren er 2 in Q1 2023.</a:t>
            </a:r>
            <a:endParaRPr lang="nl-NL" dirty="0">
              <a:solidFill>
                <a:srgbClr val="0070C0"/>
              </a:solidFill>
              <a:cs typeface="Calibri"/>
            </a:endParaRPr>
          </a:p>
        </p:txBody>
      </p:sp>
      <p:sp>
        <p:nvSpPr>
          <p:cNvPr id="9" name="Tekstvak 8">
            <a:extLst>
              <a:ext uri="{FF2B5EF4-FFF2-40B4-BE49-F238E27FC236}">
                <a16:creationId xmlns:a16="http://schemas.microsoft.com/office/drawing/2014/main" id="{AF592341-B0EB-4552-F3F2-7E17D440F37E}"/>
              </a:ext>
            </a:extLst>
          </p:cNvPr>
          <p:cNvSpPr txBox="1"/>
          <p:nvPr/>
        </p:nvSpPr>
        <p:spPr>
          <a:xfrm>
            <a:off x="572721" y="5442993"/>
            <a:ext cx="105620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a:solidFill>
                  <a:srgbClr val="7EC8C4"/>
                </a:solidFill>
              </a:rPr>
              <a:t>Samenwerkingsafspraak: </a:t>
            </a:r>
            <a:r>
              <a:rPr lang="nl-NL" dirty="0">
                <a:solidFill>
                  <a:srgbClr val="7EC8C4"/>
                </a:solidFill>
              </a:rPr>
              <a:t>inzet ZCC buiten kantooruren.</a:t>
            </a:r>
            <a:endParaRPr lang="nl-NL" dirty="0">
              <a:solidFill>
                <a:srgbClr val="7EC8C4"/>
              </a:solidFill>
              <a:cs typeface="Calibri"/>
            </a:endParaRPr>
          </a:p>
        </p:txBody>
      </p:sp>
      <p:pic>
        <p:nvPicPr>
          <p:cNvPr id="8" name="Afbeelding 7" descr="Afbeelding met tekst, schermopname, Lettertype, lijn&#10;&#10;Automatisch gegenereerde beschrijving">
            <a:extLst>
              <a:ext uri="{FF2B5EF4-FFF2-40B4-BE49-F238E27FC236}">
                <a16:creationId xmlns:a16="http://schemas.microsoft.com/office/drawing/2014/main" id="{A00BAEEA-2AAC-96DD-BE57-C3B47B2A74E7}"/>
              </a:ext>
            </a:extLst>
          </p:cNvPr>
          <p:cNvPicPr>
            <a:picLocks noChangeAspect="1"/>
          </p:cNvPicPr>
          <p:nvPr/>
        </p:nvPicPr>
        <p:blipFill>
          <a:blip r:embed="rId3"/>
          <a:stretch>
            <a:fillRect/>
          </a:stretch>
        </p:blipFill>
        <p:spPr>
          <a:xfrm>
            <a:off x="682567" y="2287491"/>
            <a:ext cx="2951541" cy="1258739"/>
          </a:xfrm>
          <a:prstGeom prst="rect">
            <a:avLst/>
          </a:prstGeom>
        </p:spPr>
      </p:pic>
    </p:spTree>
    <p:extLst>
      <p:ext uri="{BB962C8B-B14F-4D97-AF65-F5344CB8AC3E}">
        <p14:creationId xmlns:p14="http://schemas.microsoft.com/office/powerpoint/2010/main" val="2004161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105D39-7A1E-6EAA-7CA5-11248D830220}"/>
              </a:ext>
            </a:extLst>
          </p:cNvPr>
          <p:cNvSpPr>
            <a:spLocks noGrp="1"/>
          </p:cNvSpPr>
          <p:nvPr>
            <p:ph type="sldNum" sz="quarter" idx="12"/>
          </p:nvPr>
        </p:nvSpPr>
        <p:spPr/>
        <p:txBody>
          <a:bodyPr/>
          <a:lstStyle/>
          <a:p>
            <a:fld id="{D68B3F2B-E202-4376-8508-A508ED334532}" type="slidenum">
              <a:rPr lang="nl-NL" smtClean="0"/>
              <a:t>22</a:t>
            </a:fld>
            <a:endParaRPr lang="nl-NL"/>
          </a:p>
        </p:txBody>
      </p:sp>
      <p:sp>
        <p:nvSpPr>
          <p:cNvPr id="4" name="Titel 1">
            <a:extLst>
              <a:ext uri="{FF2B5EF4-FFF2-40B4-BE49-F238E27FC236}">
                <a16:creationId xmlns:a16="http://schemas.microsoft.com/office/drawing/2014/main" id="{FC6E31FD-07B4-2CFB-5875-DB93AEF73C2A}"/>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cs typeface="Calibri"/>
              </a:rPr>
              <a:t>Uitstroom vanuit de SEH: UMC Utrecht</a:t>
            </a:r>
            <a:endParaRPr lang="nl-NL" dirty="0"/>
          </a:p>
          <a:p>
            <a:endParaRPr lang="nl-NL" dirty="0">
              <a:solidFill>
                <a:srgbClr val="4CB8B1"/>
              </a:solidFill>
            </a:endParaRPr>
          </a:p>
        </p:txBody>
      </p:sp>
      <p:pic>
        <p:nvPicPr>
          <p:cNvPr id="6" name="Afbeelding 5" descr="Afbeelding met grafiek&#10;&#10;Automatisch gegenereerde beschrijving">
            <a:extLst>
              <a:ext uri="{FF2B5EF4-FFF2-40B4-BE49-F238E27FC236}">
                <a16:creationId xmlns:a16="http://schemas.microsoft.com/office/drawing/2014/main" id="{CEAD703D-63F9-AF99-6D70-36781CF6F2E7}"/>
              </a:ext>
            </a:extLst>
          </p:cNvPr>
          <p:cNvPicPr>
            <a:picLocks noChangeAspect="1"/>
          </p:cNvPicPr>
          <p:nvPr/>
        </p:nvPicPr>
        <p:blipFill>
          <a:blip r:embed="rId2"/>
          <a:stretch>
            <a:fillRect/>
          </a:stretch>
        </p:blipFill>
        <p:spPr>
          <a:xfrm>
            <a:off x="10839449" y="0"/>
            <a:ext cx="1352551" cy="1133475"/>
          </a:xfrm>
          <a:prstGeom prst="rect">
            <a:avLst/>
          </a:prstGeom>
        </p:spPr>
      </p:pic>
      <p:sp>
        <p:nvSpPr>
          <p:cNvPr id="18" name="Tekstvak 17">
            <a:extLst>
              <a:ext uri="{FF2B5EF4-FFF2-40B4-BE49-F238E27FC236}">
                <a16:creationId xmlns:a16="http://schemas.microsoft.com/office/drawing/2014/main" id="{7DDB5AB5-2626-D02E-C354-3A1DC1355594}"/>
              </a:ext>
            </a:extLst>
          </p:cNvPr>
          <p:cNvSpPr txBox="1"/>
          <p:nvPr/>
        </p:nvSpPr>
        <p:spPr>
          <a:xfrm>
            <a:off x="575780" y="3790636"/>
            <a:ext cx="2932607" cy="646331"/>
          </a:xfrm>
          <a:prstGeom prst="rect">
            <a:avLst/>
          </a:prstGeom>
          <a:noFill/>
          <a:ln w="28575">
            <a:solidFill>
              <a:srgbClr val="0070C0"/>
            </a:solidFill>
          </a:ln>
        </p:spPr>
        <p:txBody>
          <a:bodyPr wrap="square" lIns="91440" tIns="45720" rIns="91440" bIns="45720" rtlCol="0" anchor="t">
            <a:spAutoFit/>
          </a:bodyPr>
          <a:lstStyle/>
          <a:p>
            <a:r>
              <a:rPr lang="nl-NL" b="1" dirty="0">
                <a:solidFill>
                  <a:srgbClr val="0070C0"/>
                </a:solidFill>
                <a:ea typeface="+mn-lt"/>
                <a:cs typeface="+mn-lt"/>
              </a:rPr>
              <a:t>Plaatsingen</a:t>
            </a:r>
            <a:endParaRPr lang="nl-NL" b="1" dirty="0">
              <a:solidFill>
                <a:srgbClr val="000000"/>
              </a:solidFill>
              <a:ea typeface="+mn-lt"/>
              <a:cs typeface="+mn-lt"/>
            </a:endParaRPr>
          </a:p>
          <a:p>
            <a:r>
              <a:rPr lang="nl-NL" dirty="0">
                <a:solidFill>
                  <a:srgbClr val="0070C0"/>
                </a:solidFill>
                <a:ea typeface="+mn-lt"/>
                <a:cs typeface="+mn-lt"/>
              </a:rPr>
              <a:t>Geen </a:t>
            </a:r>
          </a:p>
        </p:txBody>
      </p:sp>
      <p:sp>
        <p:nvSpPr>
          <p:cNvPr id="7" name="Tekstvak 6">
            <a:extLst>
              <a:ext uri="{FF2B5EF4-FFF2-40B4-BE49-F238E27FC236}">
                <a16:creationId xmlns:a16="http://schemas.microsoft.com/office/drawing/2014/main" id="{6C9C247A-101C-BD7E-0740-B2274C555C8D}"/>
              </a:ext>
            </a:extLst>
          </p:cNvPr>
          <p:cNvSpPr txBox="1"/>
          <p:nvPr/>
        </p:nvSpPr>
        <p:spPr>
          <a:xfrm>
            <a:off x="3790984" y="3790636"/>
            <a:ext cx="5687814" cy="646331"/>
          </a:xfrm>
          <a:prstGeom prst="rect">
            <a:avLst/>
          </a:prstGeom>
          <a:noFill/>
          <a:ln w="28575">
            <a:solidFill>
              <a:srgbClr val="0070C0"/>
            </a:solidFill>
          </a:ln>
        </p:spPr>
        <p:txBody>
          <a:bodyPr wrap="square" lIns="91440" tIns="45720" rIns="91440" bIns="45720" rtlCol="0" anchor="t">
            <a:spAutoFit/>
          </a:bodyPr>
          <a:lstStyle/>
          <a:p>
            <a:r>
              <a:rPr lang="nl-NL" b="1" dirty="0">
                <a:solidFill>
                  <a:srgbClr val="0070C0"/>
                </a:solidFill>
                <a:ea typeface="+mn-lt"/>
                <a:cs typeface="+mn-lt"/>
              </a:rPr>
              <a:t>Teruggegeven</a:t>
            </a:r>
            <a:endParaRPr lang="nl-NL" b="1" dirty="0">
              <a:cs typeface="Calibri"/>
            </a:endParaRPr>
          </a:p>
          <a:p>
            <a:r>
              <a:rPr lang="nl-NL" dirty="0">
                <a:solidFill>
                  <a:srgbClr val="0070C0"/>
                </a:solidFill>
                <a:ea typeface="+mn-lt"/>
                <a:cs typeface="+mn-lt"/>
              </a:rPr>
              <a:t>Volgens afspraak teruggegeven aan transferteam (1)</a:t>
            </a:r>
          </a:p>
        </p:txBody>
      </p:sp>
      <p:sp>
        <p:nvSpPr>
          <p:cNvPr id="5" name="Tekstvak 1">
            <a:extLst>
              <a:ext uri="{FF2B5EF4-FFF2-40B4-BE49-F238E27FC236}">
                <a16:creationId xmlns:a16="http://schemas.microsoft.com/office/drawing/2014/main" id="{74176BB2-8E8C-00F5-F772-B53B222EC2BA}"/>
              </a:ext>
            </a:extLst>
          </p:cNvPr>
          <p:cNvSpPr txBox="1"/>
          <p:nvPr/>
        </p:nvSpPr>
        <p:spPr>
          <a:xfrm>
            <a:off x="565121" y="1588586"/>
            <a:ext cx="8913677" cy="369332"/>
          </a:xfrm>
          <a:prstGeom prst="rect">
            <a:avLst/>
          </a:prstGeom>
          <a:noFill/>
          <a:ln w="28575">
            <a:solidFill>
              <a:srgbClr val="0070C0"/>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srgbClr val="0070C0"/>
                </a:solidFill>
                <a:ea typeface="Calibri" panose="020F0502020204030204"/>
                <a:cs typeface="Calibri" panose="020F0502020204030204"/>
              </a:rPr>
              <a:t>In </a:t>
            </a:r>
            <a:r>
              <a:rPr lang="nl-NL" b="1" dirty="0">
                <a:solidFill>
                  <a:srgbClr val="0070C0"/>
                </a:solidFill>
                <a:ea typeface="Calibri" panose="020F0502020204030204"/>
                <a:cs typeface="Calibri" panose="020F0502020204030204"/>
              </a:rPr>
              <a:t>Q2 2023 </a:t>
            </a:r>
            <a:r>
              <a:rPr lang="nl-NL" dirty="0">
                <a:solidFill>
                  <a:srgbClr val="0070C0"/>
                </a:solidFill>
                <a:ea typeface="Calibri" panose="020F0502020204030204"/>
                <a:cs typeface="Calibri" panose="020F0502020204030204"/>
              </a:rPr>
              <a:t>is er 1 aanvraag binnen gekomen vanuit het UMC Utrecht.</a:t>
            </a:r>
            <a:endParaRPr lang="nl-NL" dirty="0">
              <a:solidFill>
                <a:srgbClr val="0070C0"/>
              </a:solidFill>
              <a:cs typeface="Calibri"/>
            </a:endParaRPr>
          </a:p>
        </p:txBody>
      </p:sp>
      <p:sp>
        <p:nvSpPr>
          <p:cNvPr id="9" name="Tekstvak 8">
            <a:extLst>
              <a:ext uri="{FF2B5EF4-FFF2-40B4-BE49-F238E27FC236}">
                <a16:creationId xmlns:a16="http://schemas.microsoft.com/office/drawing/2014/main" id="{AF592341-B0EB-4552-F3F2-7E17D440F37E}"/>
              </a:ext>
            </a:extLst>
          </p:cNvPr>
          <p:cNvSpPr txBox="1"/>
          <p:nvPr/>
        </p:nvSpPr>
        <p:spPr>
          <a:xfrm>
            <a:off x="469783" y="5162575"/>
            <a:ext cx="107480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a:solidFill>
                  <a:srgbClr val="7EC8C4"/>
                </a:solidFill>
              </a:rPr>
              <a:t>Samenwerkingsafspraak: </a:t>
            </a:r>
            <a:r>
              <a:rPr lang="nl-NL" dirty="0">
                <a:solidFill>
                  <a:srgbClr val="7EC8C4"/>
                </a:solidFill>
              </a:rPr>
              <a:t>nog geen samenwerking met het ZCC in Q2 2023 (start vanaf juli 2023)</a:t>
            </a:r>
            <a:endParaRPr lang="nl-NL" dirty="0">
              <a:solidFill>
                <a:srgbClr val="7EC8C4"/>
              </a:solidFill>
              <a:highlight>
                <a:srgbClr val="FFFF00"/>
              </a:highlight>
              <a:cs typeface="Calibri"/>
            </a:endParaRPr>
          </a:p>
        </p:txBody>
      </p:sp>
      <p:pic>
        <p:nvPicPr>
          <p:cNvPr id="8" name="Afbeelding 7" descr="Afbeelding met tekst, schermopname, Lettertype, lijn&#10;&#10;Automatisch gegenereerde beschrijving">
            <a:extLst>
              <a:ext uri="{FF2B5EF4-FFF2-40B4-BE49-F238E27FC236}">
                <a16:creationId xmlns:a16="http://schemas.microsoft.com/office/drawing/2014/main" id="{C9B99127-C851-7971-09B1-17E5C1FCB715}"/>
              </a:ext>
            </a:extLst>
          </p:cNvPr>
          <p:cNvPicPr>
            <a:picLocks noChangeAspect="1"/>
          </p:cNvPicPr>
          <p:nvPr/>
        </p:nvPicPr>
        <p:blipFill>
          <a:blip r:embed="rId3"/>
          <a:stretch>
            <a:fillRect/>
          </a:stretch>
        </p:blipFill>
        <p:spPr>
          <a:xfrm>
            <a:off x="530776" y="2290406"/>
            <a:ext cx="2027866" cy="1266526"/>
          </a:xfrm>
          <a:prstGeom prst="rect">
            <a:avLst/>
          </a:prstGeom>
        </p:spPr>
      </p:pic>
    </p:spTree>
    <p:extLst>
      <p:ext uri="{BB962C8B-B14F-4D97-AF65-F5344CB8AC3E}">
        <p14:creationId xmlns:p14="http://schemas.microsoft.com/office/powerpoint/2010/main" val="1628472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17F0BA5-1227-FB72-460F-755AA8C087BF}"/>
              </a:ext>
            </a:extLst>
          </p:cNvPr>
          <p:cNvSpPr>
            <a:spLocks noGrp="1"/>
          </p:cNvSpPr>
          <p:nvPr>
            <p:ph type="sldNum" sz="quarter" idx="12"/>
          </p:nvPr>
        </p:nvSpPr>
        <p:spPr/>
        <p:txBody>
          <a:bodyPr/>
          <a:lstStyle/>
          <a:p>
            <a:fld id="{D68B3F2B-E202-4376-8508-A508ED334532}" type="slidenum">
              <a:rPr lang="nl-NL" smtClean="0"/>
              <a:t>23</a:t>
            </a:fld>
            <a:endParaRPr lang="nl-NL"/>
          </a:p>
        </p:txBody>
      </p:sp>
      <p:sp>
        <p:nvSpPr>
          <p:cNvPr id="3" name="object 3">
            <a:extLst>
              <a:ext uri="{FF2B5EF4-FFF2-40B4-BE49-F238E27FC236}">
                <a16:creationId xmlns:a16="http://schemas.microsoft.com/office/drawing/2014/main" id="{1AD8A972-9F1C-EB5A-76C9-E1F4601936D5}"/>
              </a:ext>
            </a:extLst>
          </p:cNvPr>
          <p:cNvSpPr/>
          <p:nvPr/>
        </p:nvSpPr>
        <p:spPr>
          <a:xfrm>
            <a:off x="0" y="0"/>
            <a:ext cx="12191999" cy="6857996"/>
          </a:xfrm>
          <a:prstGeom prst="rect">
            <a:avLst/>
          </a:prstGeom>
          <a:blipFill>
            <a:blip r:embed="rId2" cstate="print"/>
            <a:stretch>
              <a:fillRect/>
            </a:stretch>
          </a:blip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b="1">
              <a:solidFill>
                <a:srgbClr val="50B3AD"/>
              </a:solidFill>
              <a:cs typeface="Calibri" panose="020F0502020204030204"/>
            </a:endParaRPr>
          </a:p>
        </p:txBody>
      </p:sp>
      <p:sp>
        <p:nvSpPr>
          <p:cNvPr id="4" name="Tekstvak 1">
            <a:extLst>
              <a:ext uri="{FF2B5EF4-FFF2-40B4-BE49-F238E27FC236}">
                <a16:creationId xmlns:a16="http://schemas.microsoft.com/office/drawing/2014/main" id="{235931DF-23C1-195D-395C-2422C9F97C3C}"/>
              </a:ext>
            </a:extLst>
          </p:cNvPr>
          <p:cNvSpPr txBox="1"/>
          <p:nvPr/>
        </p:nvSpPr>
        <p:spPr>
          <a:xfrm>
            <a:off x="7082118" y="5384240"/>
            <a:ext cx="4661647" cy="646331"/>
          </a:xfrm>
          <a:prstGeom prst="rect">
            <a:avLst/>
          </a:prstGeom>
          <a:noFill/>
          <a:ln w="28575">
            <a:solidFill>
              <a:srgbClr val="0070C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00400" lvl="8" indent="-914400"/>
            <a:r>
              <a:rPr lang="en-US" sz="3600" b="1" dirty="0">
                <a:solidFill>
                  <a:srgbClr val="50B3AD"/>
                </a:solidFill>
                <a:latin typeface="Calibri"/>
                <a:cs typeface="Calibri"/>
              </a:rPr>
              <a:t>Kwaliteit</a:t>
            </a:r>
          </a:p>
        </p:txBody>
      </p:sp>
      <p:sp>
        <p:nvSpPr>
          <p:cNvPr id="5" name="object 5">
            <a:extLst>
              <a:ext uri="{FF2B5EF4-FFF2-40B4-BE49-F238E27FC236}">
                <a16:creationId xmlns:a16="http://schemas.microsoft.com/office/drawing/2014/main" id="{C543FD7A-AB1A-6493-4E56-D494D325B762}"/>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Tijdelijke aanduiding voor dianummer 1">
            <a:extLst>
              <a:ext uri="{FF2B5EF4-FFF2-40B4-BE49-F238E27FC236}">
                <a16:creationId xmlns:a16="http://schemas.microsoft.com/office/drawing/2014/main" id="{C7B1FCE7-973D-4807-ED41-81843266B641}"/>
              </a:ext>
            </a:extLst>
          </p:cNvPr>
          <p:cNvSpPr txBox="1">
            <a:spLocks/>
          </p:cNvSpPr>
          <p:nvPr/>
        </p:nvSpPr>
        <p:spPr>
          <a:xfrm>
            <a:off x="8842168" y="6429581"/>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B3F2B-E202-4376-8508-A508ED334532}" type="slidenum">
              <a:rPr lang="nl-NL" smtClean="0"/>
              <a:pPr/>
              <a:t>23</a:t>
            </a:fld>
            <a:endParaRPr lang="nl-NL"/>
          </a:p>
        </p:txBody>
      </p:sp>
    </p:spTree>
    <p:extLst>
      <p:ext uri="{BB962C8B-B14F-4D97-AF65-F5344CB8AC3E}">
        <p14:creationId xmlns:p14="http://schemas.microsoft.com/office/powerpoint/2010/main" val="1123232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a:extLst>
              <a:ext uri="{FF2B5EF4-FFF2-40B4-BE49-F238E27FC236}">
                <a16:creationId xmlns:a16="http://schemas.microsoft.com/office/drawing/2014/main" id="{BC9ECFC0-6452-DBCC-4049-CAAE840B4DD7}"/>
              </a:ext>
            </a:extLst>
          </p:cNvPr>
          <p:cNvPicPr>
            <a:picLocks noChangeAspect="1"/>
          </p:cNvPicPr>
          <p:nvPr/>
        </p:nvPicPr>
        <p:blipFill rotWithShape="1">
          <a:blip r:embed="rId2"/>
          <a:srcRect t="19"/>
          <a:stretch/>
        </p:blipFill>
        <p:spPr>
          <a:xfrm>
            <a:off x="0" y="1282"/>
            <a:ext cx="12198685" cy="6856718"/>
          </a:xfrm>
          <a:prstGeom prst="rect">
            <a:avLst/>
          </a:prstGeom>
        </p:spPr>
      </p:pic>
      <p:sp>
        <p:nvSpPr>
          <p:cNvPr id="2" name="Tijdelijke aanduiding voor dianummer 1">
            <a:extLst>
              <a:ext uri="{FF2B5EF4-FFF2-40B4-BE49-F238E27FC236}">
                <a16:creationId xmlns:a16="http://schemas.microsoft.com/office/drawing/2014/main" id="{6D34D74C-862E-C70D-5323-BB90CA8A820A}"/>
              </a:ext>
            </a:extLst>
          </p:cNvPr>
          <p:cNvSpPr>
            <a:spLocks noGrp="1"/>
          </p:cNvSpPr>
          <p:nvPr>
            <p:ph type="sldNum" sz="quarter" idx="12"/>
          </p:nvPr>
        </p:nvSpPr>
        <p:spPr>
          <a:xfrm>
            <a:off x="8610600" y="6356350"/>
            <a:ext cx="2743200" cy="365125"/>
          </a:xfrm>
        </p:spPr>
        <p:txBody>
          <a:bodyPr>
            <a:normAutofit/>
          </a:bodyPr>
          <a:lstStyle/>
          <a:p>
            <a:pPr>
              <a:spcAft>
                <a:spcPts val="600"/>
              </a:spcAft>
            </a:pPr>
            <a:fld id="{D68B3F2B-E202-4376-8508-A508ED334532}" type="slidenum">
              <a:rPr lang="nl-NL">
                <a:solidFill>
                  <a:srgbClr val="FFFFFF"/>
                </a:solidFill>
              </a:rPr>
              <a:pPr>
                <a:spcAft>
                  <a:spcPts val="600"/>
                </a:spcAft>
              </a:pPr>
              <a:t>24</a:t>
            </a:fld>
            <a:endParaRPr lang="nl-NL">
              <a:solidFill>
                <a:srgbClr val="FFFFFF"/>
              </a:solidFill>
            </a:endParaRPr>
          </a:p>
        </p:txBody>
      </p:sp>
      <p:sp>
        <p:nvSpPr>
          <p:cNvPr id="6" name="Tekstvak 5">
            <a:extLst>
              <a:ext uri="{FF2B5EF4-FFF2-40B4-BE49-F238E27FC236}">
                <a16:creationId xmlns:a16="http://schemas.microsoft.com/office/drawing/2014/main" id="{7EA57ABA-1119-3809-9D78-FF5BF0A3C837}"/>
              </a:ext>
            </a:extLst>
          </p:cNvPr>
          <p:cNvSpPr txBox="1"/>
          <p:nvPr/>
        </p:nvSpPr>
        <p:spPr>
          <a:xfrm>
            <a:off x="5155871" y="207817"/>
            <a:ext cx="57722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200" b="1" dirty="0">
                <a:solidFill>
                  <a:srgbClr val="4CB8B1"/>
                </a:solidFill>
                <a:cs typeface="Calibri"/>
              </a:rPr>
              <a:t>Continu leren &amp; verbeteren</a:t>
            </a:r>
          </a:p>
        </p:txBody>
      </p:sp>
      <p:pic>
        <p:nvPicPr>
          <p:cNvPr id="7" name="Afbeelding 8">
            <a:extLst>
              <a:ext uri="{FF2B5EF4-FFF2-40B4-BE49-F238E27FC236}">
                <a16:creationId xmlns:a16="http://schemas.microsoft.com/office/drawing/2014/main" id="{02A48CF3-2715-43E9-A1BF-DCBED6710985}"/>
              </a:ext>
            </a:extLst>
          </p:cNvPr>
          <p:cNvPicPr>
            <a:picLocks noChangeAspect="1"/>
          </p:cNvPicPr>
          <p:nvPr/>
        </p:nvPicPr>
        <p:blipFill>
          <a:blip r:embed="rId3"/>
          <a:stretch>
            <a:fillRect/>
          </a:stretch>
        </p:blipFill>
        <p:spPr>
          <a:xfrm>
            <a:off x="10779023" y="-2474"/>
            <a:ext cx="1381125" cy="1143000"/>
          </a:xfrm>
          <a:prstGeom prst="rect">
            <a:avLst/>
          </a:prstGeom>
        </p:spPr>
      </p:pic>
      <p:sp>
        <p:nvSpPr>
          <p:cNvPr id="5" name="Tijdelijke aanduiding voor dianummer 1">
            <a:extLst>
              <a:ext uri="{FF2B5EF4-FFF2-40B4-BE49-F238E27FC236}">
                <a16:creationId xmlns:a16="http://schemas.microsoft.com/office/drawing/2014/main" id="{A9F2964D-9C6A-C8B7-63AC-91BF3DEDF817}"/>
              </a:ext>
            </a:extLst>
          </p:cNvPr>
          <p:cNvSpPr txBox="1">
            <a:spLocks/>
          </p:cNvSpPr>
          <p:nvPr/>
        </p:nvSpPr>
        <p:spPr>
          <a:xfrm>
            <a:off x="8673935" y="636030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B3F2B-E202-4376-8508-A508ED334532}" type="slidenum">
              <a:rPr lang="nl-NL" smtClean="0"/>
              <a:pPr/>
              <a:t>24</a:t>
            </a:fld>
            <a:endParaRPr lang="nl-NL"/>
          </a:p>
        </p:txBody>
      </p:sp>
      <p:sp>
        <p:nvSpPr>
          <p:cNvPr id="10" name="Tekstvak 9">
            <a:extLst>
              <a:ext uri="{FF2B5EF4-FFF2-40B4-BE49-F238E27FC236}">
                <a16:creationId xmlns:a16="http://schemas.microsoft.com/office/drawing/2014/main" id="{CD9AE667-E8A4-C935-7D7C-DAC632E7B0BA}"/>
              </a:ext>
            </a:extLst>
          </p:cNvPr>
          <p:cNvSpPr txBox="1"/>
          <p:nvPr/>
        </p:nvSpPr>
        <p:spPr>
          <a:xfrm>
            <a:off x="5492073" y="1141423"/>
            <a:ext cx="5516033"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solidFill>
                  <a:srgbClr val="0070C0"/>
                </a:solidFill>
                <a:cs typeface="Calibri"/>
              </a:rPr>
              <a:t>Wij zijn doorlopend bezig om onze samenwerking en dienstverlening te verbeteren.</a:t>
            </a:r>
          </a:p>
          <a:p>
            <a:endParaRPr lang="nl-NL" dirty="0">
              <a:solidFill>
                <a:srgbClr val="0070C0"/>
              </a:solidFill>
              <a:cs typeface="Calibri"/>
            </a:endParaRPr>
          </a:p>
          <a:p>
            <a:pPr marL="285750" indent="-285750">
              <a:buFont typeface="Arial"/>
              <a:buChar char="•"/>
            </a:pPr>
            <a:r>
              <a:rPr lang="nl-NL" dirty="0">
                <a:solidFill>
                  <a:srgbClr val="0070C0"/>
                </a:solidFill>
                <a:cs typeface="Calibri"/>
              </a:rPr>
              <a:t>De gesprekken - naar aanleiding van het klanttevredenheidonderzoek - met de organisaties waar de meeste cliënten zijn geplaatst in Q3 en Q4 2022 zijn afgerond. Dit zijn ZorgSpectrum, AxionContinu, Careyn en Zorgpension.</a:t>
            </a:r>
            <a:endParaRPr lang="nl-NL" dirty="0">
              <a:solidFill>
                <a:srgbClr val="0070C0"/>
              </a:solidFill>
              <a:highlight>
                <a:srgbClr val="FFFF00"/>
              </a:highlight>
              <a:cs typeface="Calibri"/>
            </a:endParaRPr>
          </a:p>
          <a:p>
            <a:pPr marL="285750" indent="-285750">
              <a:buFont typeface="Arial"/>
              <a:buChar char="•"/>
            </a:pPr>
            <a:endParaRPr lang="nl-NL" dirty="0">
              <a:solidFill>
                <a:srgbClr val="0070C0"/>
              </a:solidFill>
              <a:cs typeface="Calibri"/>
            </a:endParaRPr>
          </a:p>
          <a:p>
            <a:pPr marL="285750" indent="-285750">
              <a:buFont typeface="Arial"/>
              <a:buChar char="•"/>
            </a:pPr>
            <a:r>
              <a:rPr lang="nl-NL" dirty="0">
                <a:solidFill>
                  <a:srgbClr val="0070C0"/>
                </a:solidFill>
                <a:cs typeface="Calibri"/>
              </a:rPr>
              <a:t>In Q2 2023 is een casuïstiekbespreking geweest met een specialist ouderengeneeskunde en is een overleg geweest met de SEH’s over hoe de samenwerking ervaren wordt.</a:t>
            </a:r>
          </a:p>
          <a:p>
            <a:pPr marL="285750" indent="-285750">
              <a:buFont typeface="Arial"/>
              <a:buChar char="•"/>
            </a:pPr>
            <a:endParaRPr lang="nl-NL" dirty="0">
              <a:solidFill>
                <a:srgbClr val="0070C0"/>
              </a:solidFill>
              <a:cs typeface="Calibri"/>
            </a:endParaRPr>
          </a:p>
          <a:p>
            <a:pPr marL="285750" indent="-285750">
              <a:buFont typeface="Arial"/>
              <a:buChar char="•"/>
            </a:pPr>
            <a:r>
              <a:rPr lang="nl-NL" dirty="0">
                <a:solidFill>
                  <a:srgbClr val="0070C0"/>
                </a:solidFill>
                <a:cs typeface="Calibri"/>
              </a:rPr>
              <a:t>In Q2 2023 is de achterwachtfunctie specialist ouderengeneeskunde ingeregeld voor heel 2023. Dit op basis van goodwill van een groep specialisten ouderengeneeskunde, vanuit de richting deze achterwacht in 2024 structureel en budget neutraal in te richten. </a:t>
            </a:r>
          </a:p>
        </p:txBody>
      </p:sp>
    </p:spTree>
    <p:extLst>
      <p:ext uri="{BB962C8B-B14F-4D97-AF65-F5344CB8AC3E}">
        <p14:creationId xmlns:p14="http://schemas.microsoft.com/office/powerpoint/2010/main" val="1060222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0C5FB344-2359-345E-9575-DF0EE6845B09}"/>
              </a:ext>
            </a:extLst>
          </p:cNvPr>
          <p:cNvSpPr/>
          <p:nvPr/>
        </p:nvSpPr>
        <p:spPr>
          <a:xfrm>
            <a:off x="0" y="0"/>
            <a:ext cx="12192000" cy="6857998"/>
          </a:xfrm>
          <a:custGeom>
            <a:avLst/>
            <a:gdLst/>
            <a:ahLst/>
            <a:cxnLst/>
            <a:rect l="l" t="t" r="r" b="b"/>
            <a:pathLst>
              <a:path w="12192000" h="6857998">
                <a:moveTo>
                  <a:pt x="12192000" y="6857998"/>
                </a:moveTo>
                <a:lnTo>
                  <a:pt x="12192000" y="0"/>
                </a:lnTo>
                <a:lnTo>
                  <a:pt x="0" y="0"/>
                </a:lnTo>
                <a:lnTo>
                  <a:pt x="0" y="6857998"/>
                </a:lnTo>
                <a:lnTo>
                  <a:pt x="12192000" y="6857998"/>
                </a:lnTo>
                <a:close/>
              </a:path>
            </a:pathLst>
          </a:custGeom>
          <a:solidFill>
            <a:srgbClr val="12499B"/>
          </a:solid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rgbClr val="FFFFFF"/>
              </a:solidFill>
              <a:cs typeface="Calibri"/>
            </a:endParaRPr>
          </a:p>
        </p:txBody>
      </p:sp>
      <p:sp>
        <p:nvSpPr>
          <p:cNvPr id="4" name="object 5">
            <a:extLst>
              <a:ext uri="{FF2B5EF4-FFF2-40B4-BE49-F238E27FC236}">
                <a16:creationId xmlns:a16="http://schemas.microsoft.com/office/drawing/2014/main" id="{794943EA-823C-D2FB-E552-662F07BC0E27}"/>
              </a:ext>
            </a:extLst>
          </p:cNvPr>
          <p:cNvSpPr/>
          <p:nvPr/>
        </p:nvSpPr>
        <p:spPr>
          <a:xfrm>
            <a:off x="10420350" y="476250"/>
            <a:ext cx="933450" cy="933450"/>
          </a:xfrm>
          <a:prstGeom prst="rect">
            <a:avLst/>
          </a:prstGeom>
          <a:blipFill>
            <a:blip r:embed="rId2" cstate="print"/>
            <a:stretch>
              <a:fillRect/>
            </a:stretch>
          </a:blipFill>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object 4">
            <a:extLst>
              <a:ext uri="{FF2B5EF4-FFF2-40B4-BE49-F238E27FC236}">
                <a16:creationId xmlns:a16="http://schemas.microsoft.com/office/drawing/2014/main" id="{1BF89027-40C7-626E-A120-E0B26494C4E6}"/>
              </a:ext>
            </a:extLst>
          </p:cNvPr>
          <p:cNvSpPr/>
          <p:nvPr/>
        </p:nvSpPr>
        <p:spPr>
          <a:xfrm>
            <a:off x="2905125" y="4819090"/>
            <a:ext cx="6381750" cy="1362075"/>
          </a:xfrm>
          <a:prstGeom prst="rect">
            <a:avLst/>
          </a:prstGeom>
          <a:blipFill>
            <a:blip r:embed="rId3" cstate="print"/>
            <a:stretch>
              <a:fillRect/>
            </a:stretch>
          </a:blipFill>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Tekstvak 6">
            <a:extLst>
              <a:ext uri="{FF2B5EF4-FFF2-40B4-BE49-F238E27FC236}">
                <a16:creationId xmlns:a16="http://schemas.microsoft.com/office/drawing/2014/main" id="{D1BE70D6-79AF-02D5-A281-D4E6A05E9DF5}"/>
              </a:ext>
            </a:extLst>
          </p:cNvPr>
          <p:cNvSpPr txBox="1"/>
          <p:nvPr/>
        </p:nvSpPr>
        <p:spPr>
          <a:xfrm>
            <a:off x="1560286" y="2648857"/>
            <a:ext cx="87897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FFFFFF"/>
                </a:solidFill>
                <a:cs typeface="Calibri"/>
              </a:rPr>
              <a:t>Samen voor de juiste zorg op de juiste plek!</a:t>
            </a:r>
            <a:endParaRPr lang="nl-NL" sz="3600" dirty="0"/>
          </a:p>
        </p:txBody>
      </p:sp>
      <p:sp>
        <p:nvSpPr>
          <p:cNvPr id="5" name="Tijdelijke aanduiding voor dianummer 4">
            <a:extLst>
              <a:ext uri="{FF2B5EF4-FFF2-40B4-BE49-F238E27FC236}">
                <a16:creationId xmlns:a16="http://schemas.microsoft.com/office/drawing/2014/main" id="{93E0C38A-C33C-26FB-69B0-6F1A70A68376}"/>
              </a:ext>
            </a:extLst>
          </p:cNvPr>
          <p:cNvSpPr>
            <a:spLocks noGrp="1"/>
          </p:cNvSpPr>
          <p:nvPr>
            <p:ph type="sldNum" sz="quarter" idx="12"/>
          </p:nvPr>
        </p:nvSpPr>
        <p:spPr/>
        <p:txBody>
          <a:bodyPr/>
          <a:lstStyle/>
          <a:p>
            <a:fld id="{D68B3F2B-E202-4376-8508-A508ED334532}" type="slidenum">
              <a:rPr lang="nl-NL" dirty="0" smtClean="0"/>
              <a:t>25</a:t>
            </a:fld>
            <a:endParaRPr lang="nl-NL"/>
          </a:p>
        </p:txBody>
      </p:sp>
    </p:spTree>
    <p:extLst>
      <p:ext uri="{BB962C8B-B14F-4D97-AF65-F5344CB8AC3E}">
        <p14:creationId xmlns:p14="http://schemas.microsoft.com/office/powerpoint/2010/main" val="402032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1440940-9C09-3D4B-40C8-046A69BC41E0}"/>
              </a:ext>
            </a:extLst>
          </p:cNvPr>
          <p:cNvSpPr/>
          <p:nvPr/>
        </p:nvSpPr>
        <p:spPr>
          <a:xfrm>
            <a:off x="0" y="-45357"/>
            <a:ext cx="12191999" cy="6930567"/>
          </a:xfrm>
          <a:prstGeom prst="rect">
            <a:avLst/>
          </a:prstGeom>
          <a:blipFill>
            <a:blip r:embed="rId2" cstate="print"/>
            <a:stretch>
              <a:fillRect/>
            </a:stretch>
          </a:blip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rgbClr val="FFFFFF"/>
              </a:solidFill>
              <a:cs typeface="Calibri"/>
            </a:endParaRPr>
          </a:p>
        </p:txBody>
      </p:sp>
      <p:sp>
        <p:nvSpPr>
          <p:cNvPr id="5" name="Tekstvak 4">
            <a:extLst>
              <a:ext uri="{FF2B5EF4-FFF2-40B4-BE49-F238E27FC236}">
                <a16:creationId xmlns:a16="http://schemas.microsoft.com/office/drawing/2014/main" id="{0A6C18AD-A70C-39AD-CA47-6E10191AF5D8}"/>
              </a:ext>
            </a:extLst>
          </p:cNvPr>
          <p:cNvSpPr txBox="1"/>
          <p:nvPr/>
        </p:nvSpPr>
        <p:spPr>
          <a:xfrm>
            <a:off x="5343071" y="4780642"/>
            <a:ext cx="6394902" cy="1323439"/>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800" b="1" dirty="0">
              <a:solidFill>
                <a:srgbClr val="50B3AD"/>
              </a:solidFill>
              <a:cs typeface="Calibri"/>
            </a:endParaRPr>
          </a:p>
          <a:p>
            <a:pPr algn="r"/>
            <a:r>
              <a:rPr lang="en-US" sz="3600" b="1" dirty="0">
                <a:solidFill>
                  <a:srgbClr val="50B3AD"/>
                </a:solidFill>
                <a:cs typeface="Calibri"/>
              </a:rPr>
              <a:t>Aanvragen </a:t>
            </a:r>
            <a:endParaRPr lang="nl-NL" sz="3600" dirty="0">
              <a:solidFill>
                <a:srgbClr val="000000"/>
              </a:solidFill>
              <a:cs typeface="Calibri"/>
            </a:endParaRPr>
          </a:p>
          <a:p>
            <a:pPr algn="r"/>
            <a:r>
              <a:rPr lang="en-US" sz="3600" b="1" dirty="0">
                <a:solidFill>
                  <a:srgbClr val="FFFFFF"/>
                </a:solidFill>
                <a:cs typeface="Calibri"/>
              </a:rPr>
              <a:t>                    TIJDELIJK VERBLIJF</a:t>
            </a:r>
            <a:endParaRPr lang="en-US" sz="3600" b="1" dirty="0">
              <a:solidFill>
                <a:srgbClr val="FFFFFF"/>
              </a:solidFill>
              <a:ea typeface="Calibri"/>
              <a:cs typeface="Calibri"/>
            </a:endParaRPr>
          </a:p>
        </p:txBody>
      </p:sp>
      <p:sp>
        <p:nvSpPr>
          <p:cNvPr id="6" name="object 4">
            <a:extLst>
              <a:ext uri="{FF2B5EF4-FFF2-40B4-BE49-F238E27FC236}">
                <a16:creationId xmlns:a16="http://schemas.microsoft.com/office/drawing/2014/main" id="{185FF736-2465-B724-AE4F-BB3110DEED18}"/>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Tijdelijke aanduiding voor dianummer 2">
            <a:extLst>
              <a:ext uri="{FF2B5EF4-FFF2-40B4-BE49-F238E27FC236}">
                <a16:creationId xmlns:a16="http://schemas.microsoft.com/office/drawing/2014/main" id="{57AE9C6E-90B7-EFD1-5DA8-3A72569573D6}"/>
              </a:ext>
            </a:extLst>
          </p:cNvPr>
          <p:cNvSpPr>
            <a:spLocks noGrp="1"/>
          </p:cNvSpPr>
          <p:nvPr>
            <p:ph type="sldNum" sz="quarter" idx="12"/>
          </p:nvPr>
        </p:nvSpPr>
        <p:spPr/>
        <p:txBody>
          <a:bodyPr/>
          <a:lstStyle/>
          <a:p>
            <a:fld id="{D68B3F2B-E202-4376-8508-A508ED334532}" type="slidenum">
              <a:rPr lang="nl-NL" smtClean="0"/>
              <a:t>3</a:t>
            </a:fld>
            <a:endParaRPr lang="nl-NL"/>
          </a:p>
        </p:txBody>
      </p:sp>
    </p:spTree>
    <p:extLst>
      <p:ext uri="{BB962C8B-B14F-4D97-AF65-F5344CB8AC3E}">
        <p14:creationId xmlns:p14="http://schemas.microsoft.com/office/powerpoint/2010/main" val="31553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aanvragen: aantallen &amp; indicaties </a:t>
            </a:r>
          </a:p>
        </p:txBody>
      </p:sp>
      <p:sp>
        <p:nvSpPr>
          <p:cNvPr id="6" name="Tekstvak 5">
            <a:extLst>
              <a:ext uri="{FF2B5EF4-FFF2-40B4-BE49-F238E27FC236}">
                <a16:creationId xmlns:a16="http://schemas.microsoft.com/office/drawing/2014/main" id="{F0CB83B4-3F72-2B43-DC5E-C0FED4BD056B}"/>
              </a:ext>
            </a:extLst>
          </p:cNvPr>
          <p:cNvSpPr txBox="1"/>
          <p:nvPr/>
        </p:nvSpPr>
        <p:spPr>
          <a:xfrm>
            <a:off x="9946433" y="2235296"/>
            <a:ext cx="1698171" cy="369332"/>
          </a:xfrm>
          <a:prstGeom prst="rect">
            <a:avLst/>
          </a:prstGeom>
          <a:noFill/>
        </p:spPr>
        <p:txBody>
          <a:bodyPr wrap="square" rtlCol="0">
            <a:spAutoFit/>
          </a:bodyPr>
          <a:lstStyle/>
          <a:p>
            <a:endParaRPr lang="nl-NL"/>
          </a:p>
        </p:txBody>
      </p:sp>
      <p:sp>
        <p:nvSpPr>
          <p:cNvPr id="7" name="Tekstvak 6">
            <a:extLst>
              <a:ext uri="{FF2B5EF4-FFF2-40B4-BE49-F238E27FC236}">
                <a16:creationId xmlns:a16="http://schemas.microsoft.com/office/drawing/2014/main" id="{AFF79D3B-3F7F-A690-C6F0-6F8CAB11CDAF}"/>
              </a:ext>
            </a:extLst>
          </p:cNvPr>
          <p:cNvSpPr txBox="1"/>
          <p:nvPr/>
        </p:nvSpPr>
        <p:spPr>
          <a:xfrm>
            <a:off x="6740175" y="2419962"/>
            <a:ext cx="2964148" cy="1200329"/>
          </a:xfrm>
          <a:prstGeom prst="rect">
            <a:avLst/>
          </a:prstGeom>
          <a:solidFill>
            <a:schemeClr val="accent1">
              <a:lumMod val="75000"/>
            </a:schemeClr>
          </a:solidFill>
        </p:spPr>
        <p:txBody>
          <a:bodyPr wrap="square" lIns="91440" tIns="45720" rIns="91440" bIns="45720" rtlCol="0" anchor="t">
            <a:spAutoFit/>
          </a:bodyPr>
          <a:lstStyle/>
          <a:p>
            <a:pPr algn="ctr"/>
            <a:endParaRPr lang="nl-NL">
              <a:solidFill>
                <a:schemeClr val="bg1"/>
              </a:solidFill>
              <a:ea typeface="Calibri" panose="020F0502020204030204"/>
              <a:cs typeface="Calibri" panose="020F0502020204030204"/>
            </a:endParaRPr>
          </a:p>
          <a:p>
            <a:pPr algn="ctr"/>
            <a:r>
              <a:rPr lang="nl-NL">
                <a:solidFill>
                  <a:schemeClr val="bg1"/>
                </a:solidFill>
              </a:rPr>
              <a:t>Q2 2023</a:t>
            </a:r>
            <a:endParaRPr lang="nl-NL">
              <a:solidFill>
                <a:schemeClr val="bg1"/>
              </a:solidFill>
              <a:ea typeface="Calibri"/>
              <a:cs typeface="Calibri"/>
            </a:endParaRPr>
          </a:p>
          <a:p>
            <a:pPr algn="ctr"/>
            <a:r>
              <a:rPr lang="nl-NL" b="1">
                <a:solidFill>
                  <a:schemeClr val="bg1"/>
                </a:solidFill>
              </a:rPr>
              <a:t>428 aanvragen</a:t>
            </a:r>
            <a:endParaRPr lang="nl-NL" b="1">
              <a:solidFill>
                <a:schemeClr val="bg1"/>
              </a:solidFill>
              <a:cs typeface="Calibri"/>
            </a:endParaRPr>
          </a:p>
          <a:p>
            <a:pPr algn="ctr"/>
            <a:endParaRPr lang="nl-NL" b="1">
              <a:solidFill>
                <a:schemeClr val="bg1"/>
              </a:solidFill>
              <a:ea typeface="Calibri" panose="020F0502020204030204"/>
              <a:cs typeface="Calibri" panose="020F0502020204030204"/>
            </a:endParaRPr>
          </a:p>
        </p:txBody>
      </p:sp>
      <p:pic>
        <p:nvPicPr>
          <p:cNvPr id="10" name="Afbeelding 9">
            <a:extLst>
              <a:ext uri="{FF2B5EF4-FFF2-40B4-BE49-F238E27FC236}">
                <a16:creationId xmlns:a16="http://schemas.microsoft.com/office/drawing/2014/main" id="{51AB8B25-789A-50F8-5743-373C53280728}"/>
              </a:ext>
            </a:extLst>
          </p:cNvPr>
          <p:cNvPicPr>
            <a:picLocks noChangeAspect="1"/>
          </p:cNvPicPr>
          <p:nvPr/>
        </p:nvPicPr>
        <p:blipFill>
          <a:blip r:embed="rId3"/>
          <a:stretch>
            <a:fillRect/>
          </a:stretch>
        </p:blipFill>
        <p:spPr>
          <a:xfrm>
            <a:off x="10795518" y="0"/>
            <a:ext cx="1381125" cy="1133475"/>
          </a:xfrm>
          <a:prstGeom prst="rect">
            <a:avLst/>
          </a:prstGeom>
        </p:spPr>
      </p:pic>
      <p:sp>
        <p:nvSpPr>
          <p:cNvPr id="4" name="Tijdelijke aanduiding voor dianummer 3">
            <a:extLst>
              <a:ext uri="{FF2B5EF4-FFF2-40B4-BE49-F238E27FC236}">
                <a16:creationId xmlns:a16="http://schemas.microsoft.com/office/drawing/2014/main" id="{4AAD1759-F8F5-AFEC-4773-62EB3E84A23A}"/>
              </a:ext>
            </a:extLst>
          </p:cNvPr>
          <p:cNvSpPr>
            <a:spLocks noGrp="1"/>
          </p:cNvSpPr>
          <p:nvPr>
            <p:ph type="sldNum" sz="quarter" idx="12"/>
          </p:nvPr>
        </p:nvSpPr>
        <p:spPr>
          <a:xfrm>
            <a:off x="8525933" y="6345767"/>
            <a:ext cx="2743200" cy="365125"/>
          </a:xfrm>
        </p:spPr>
        <p:txBody>
          <a:bodyPr/>
          <a:lstStyle/>
          <a:p>
            <a:fld id="{D68B3F2B-E202-4376-8508-A508ED334532}" type="slidenum">
              <a:rPr lang="nl-NL" smtClean="0"/>
              <a:t>4</a:t>
            </a:fld>
            <a:endParaRPr lang="nl-NL"/>
          </a:p>
        </p:txBody>
      </p:sp>
      <p:sp>
        <p:nvSpPr>
          <p:cNvPr id="8" name="Rechthoek 7">
            <a:extLst>
              <a:ext uri="{FF2B5EF4-FFF2-40B4-BE49-F238E27FC236}">
                <a16:creationId xmlns:a16="http://schemas.microsoft.com/office/drawing/2014/main" id="{4944B0A3-0E15-4E21-7A99-87398CD5AE51}"/>
              </a:ext>
            </a:extLst>
          </p:cNvPr>
          <p:cNvSpPr/>
          <p:nvPr/>
        </p:nvSpPr>
        <p:spPr>
          <a:xfrm>
            <a:off x="3314240" y="1083324"/>
            <a:ext cx="780361" cy="39293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highlight>
                <a:srgbClr val="C0C0C0"/>
              </a:highlight>
              <a:cs typeface="Calibri"/>
            </a:endParaRPr>
          </a:p>
        </p:txBody>
      </p:sp>
      <p:sp>
        <p:nvSpPr>
          <p:cNvPr id="5" name="Tekstvak 1">
            <a:extLst>
              <a:ext uri="{FF2B5EF4-FFF2-40B4-BE49-F238E27FC236}">
                <a16:creationId xmlns:a16="http://schemas.microsoft.com/office/drawing/2014/main" id="{3FF7C301-D50F-38D6-330A-397278947FAA}"/>
              </a:ext>
            </a:extLst>
          </p:cNvPr>
          <p:cNvSpPr txBox="1"/>
          <p:nvPr/>
        </p:nvSpPr>
        <p:spPr>
          <a:xfrm>
            <a:off x="6740175" y="3947534"/>
            <a:ext cx="2964148" cy="1200329"/>
          </a:xfrm>
          <a:prstGeom prst="rect">
            <a:avLst/>
          </a:prstGeom>
          <a:solidFill>
            <a:srgbClr val="7EC8C4"/>
          </a:solid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solidFill>
            </a:endParaRPr>
          </a:p>
          <a:p>
            <a:pPr algn="ctr"/>
            <a:r>
              <a:rPr lang="nl-NL" dirty="0">
                <a:solidFill>
                  <a:schemeClr val="bg1"/>
                </a:solidFill>
              </a:rPr>
              <a:t>Q1 2023</a:t>
            </a:r>
            <a:endParaRPr lang="nl-NL" dirty="0">
              <a:solidFill>
                <a:schemeClr val="bg1"/>
              </a:solidFill>
              <a:cs typeface="Calibri"/>
            </a:endParaRPr>
          </a:p>
          <a:p>
            <a:pPr algn="ctr"/>
            <a:r>
              <a:rPr lang="nl-NL" b="1" dirty="0">
                <a:solidFill>
                  <a:schemeClr val="bg1"/>
                </a:solidFill>
              </a:rPr>
              <a:t> 434 aanvragen</a:t>
            </a:r>
            <a:endParaRPr lang="nl-NL" b="1" dirty="0">
              <a:solidFill>
                <a:schemeClr val="bg1"/>
              </a:solidFill>
              <a:ea typeface="Calibri"/>
              <a:cs typeface="Calibri"/>
            </a:endParaRPr>
          </a:p>
          <a:p>
            <a:endParaRPr lang="nl-NL" dirty="0">
              <a:solidFill>
                <a:schemeClr val="bg1"/>
              </a:solidFill>
            </a:endParaRPr>
          </a:p>
        </p:txBody>
      </p:sp>
      <p:pic>
        <p:nvPicPr>
          <p:cNvPr id="2" name="Afbeelding 1" descr="Afbeelding met tekst, schermopname, nummer, Lettertype&#10;&#10;Automatisch gegenereerde beschrijving">
            <a:extLst>
              <a:ext uri="{FF2B5EF4-FFF2-40B4-BE49-F238E27FC236}">
                <a16:creationId xmlns:a16="http://schemas.microsoft.com/office/drawing/2014/main" id="{00FA483A-E054-20C6-97B5-B1999D519167}"/>
              </a:ext>
            </a:extLst>
          </p:cNvPr>
          <p:cNvPicPr>
            <a:picLocks noChangeAspect="1"/>
          </p:cNvPicPr>
          <p:nvPr/>
        </p:nvPicPr>
        <p:blipFill>
          <a:blip r:embed="rId4"/>
          <a:stretch>
            <a:fillRect/>
          </a:stretch>
        </p:blipFill>
        <p:spPr>
          <a:xfrm>
            <a:off x="506040" y="1625135"/>
            <a:ext cx="4088459" cy="3607729"/>
          </a:xfrm>
          <a:prstGeom prst="rect">
            <a:avLst/>
          </a:prstGeom>
        </p:spPr>
      </p:pic>
    </p:spTree>
    <p:extLst>
      <p:ext uri="{BB962C8B-B14F-4D97-AF65-F5344CB8AC3E}">
        <p14:creationId xmlns:p14="http://schemas.microsoft.com/office/powerpoint/2010/main" val="297754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CFEC115-FCC6-4C0B-ADA0-72A386C92356}"/>
              </a:ext>
            </a:extLst>
          </p:cNvPr>
          <p:cNvGraphicFramePr>
            <a:graphicFrameLocks noGrp="1"/>
          </p:cNvGraphicFramePr>
          <p:nvPr>
            <p:extLst>
              <p:ext uri="{D42A27DB-BD31-4B8C-83A1-F6EECF244321}">
                <p14:modId xmlns:p14="http://schemas.microsoft.com/office/powerpoint/2010/main" val="1680079239"/>
              </p:ext>
            </p:extLst>
          </p:nvPr>
        </p:nvGraphicFramePr>
        <p:xfrm>
          <a:off x="299356" y="966628"/>
          <a:ext cx="10515600" cy="731520"/>
        </p:xfrm>
        <a:graphic>
          <a:graphicData uri="http://schemas.openxmlformats.org/drawingml/2006/table">
            <a:tbl>
              <a:tblPr/>
              <a:tblGrid>
                <a:gridCol w="10515600">
                  <a:extLst>
                    <a:ext uri="{9D8B030D-6E8A-4147-A177-3AD203B41FA5}">
                      <a16:colId xmlns:a16="http://schemas.microsoft.com/office/drawing/2014/main" val="2570373332"/>
                    </a:ext>
                  </a:extLst>
                </a:gridCol>
              </a:tblGrid>
              <a:tr h="0">
                <a:tc>
                  <a:txBody>
                    <a:bodyPr/>
                    <a:lstStyle/>
                    <a:p>
                      <a:endParaRPr lang="nl-NL">
                        <a:effectLst/>
                      </a:endParaRPr>
                    </a:p>
                  </a:txBody>
                  <a:tcPr anchor="ctr">
                    <a:lnL>
                      <a:noFill/>
                    </a:lnL>
                    <a:lnR>
                      <a:noFill/>
                    </a:lnR>
                    <a:lnT>
                      <a:noFill/>
                    </a:lnT>
                    <a:lnB>
                      <a:noFill/>
                    </a:lnB>
                  </a:tcPr>
                </a:tc>
                <a:extLst>
                  <a:ext uri="{0D108BD9-81ED-4DB2-BD59-A6C34878D82A}">
                    <a16:rowId xmlns:a16="http://schemas.microsoft.com/office/drawing/2014/main" val="1076283540"/>
                  </a:ext>
                </a:extLst>
              </a:tr>
              <a:tr h="0">
                <a:tc>
                  <a:txBody>
                    <a:bodyPr/>
                    <a:lstStyle/>
                    <a:p>
                      <a:endParaRPr lang="nl-NL">
                        <a:effectLst/>
                      </a:endParaRPr>
                    </a:p>
                  </a:txBody>
                  <a:tcPr anchor="ctr">
                    <a:lnL>
                      <a:noFill/>
                    </a:lnL>
                    <a:lnR>
                      <a:noFill/>
                    </a:lnR>
                    <a:lnT>
                      <a:noFill/>
                    </a:lnT>
                    <a:lnB>
                      <a:noFill/>
                    </a:lnB>
                  </a:tcPr>
                </a:tc>
                <a:extLst>
                  <a:ext uri="{0D108BD9-81ED-4DB2-BD59-A6C34878D82A}">
                    <a16:rowId xmlns:a16="http://schemas.microsoft.com/office/drawing/2014/main" val="3480458468"/>
                  </a:ext>
                </a:extLst>
              </a:tr>
            </a:tbl>
          </a:graphicData>
        </a:graphic>
      </p:graphicFrame>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rPr>
              <a:t>Totaal aanvragen: aantallen &amp; indicaties</a:t>
            </a:r>
          </a:p>
        </p:txBody>
      </p:sp>
      <p:sp>
        <p:nvSpPr>
          <p:cNvPr id="3" name="Rechthoek 2"/>
          <p:cNvSpPr/>
          <p:nvPr/>
        </p:nvSpPr>
        <p:spPr>
          <a:xfrm>
            <a:off x="479376" y="1088740"/>
            <a:ext cx="9973108" cy="1077218"/>
          </a:xfrm>
          <a:prstGeom prst="rect">
            <a:avLst/>
          </a:prstGeom>
        </p:spPr>
        <p:txBody>
          <a:bodyPr wrap="square">
            <a:spAutoFit/>
          </a:bodyPr>
          <a:lstStyle/>
          <a:p>
            <a:pPr lvl="1"/>
            <a:endParaRPr lang="nl-NL" sz="1600"/>
          </a:p>
          <a:p>
            <a:pPr lvl="0"/>
            <a:endParaRPr lang="nl-NL" sz="1600"/>
          </a:p>
          <a:p>
            <a:pPr lvl="0"/>
            <a:endParaRPr lang="nl-NL" sz="1600"/>
          </a:p>
          <a:p>
            <a:pPr marL="342900" lvl="0" indent="-342900">
              <a:buFont typeface="+mj-lt"/>
              <a:buAutoNum type="arabicPeriod"/>
            </a:pPr>
            <a:endParaRPr lang="nl-NL" sz="1600" i="1">
              <a:solidFill>
                <a:srgbClr val="FF0000"/>
              </a:solidFill>
            </a:endParaRPr>
          </a:p>
        </p:txBody>
      </p:sp>
      <p:pic>
        <p:nvPicPr>
          <p:cNvPr id="7" name="Afbeelding 6">
            <a:extLst>
              <a:ext uri="{FF2B5EF4-FFF2-40B4-BE49-F238E27FC236}">
                <a16:creationId xmlns:a16="http://schemas.microsoft.com/office/drawing/2014/main" id="{43958E8B-E1BF-7EF7-D1CF-90F78F3DBDBE}"/>
              </a:ext>
            </a:extLst>
          </p:cNvPr>
          <p:cNvPicPr>
            <a:picLocks noChangeAspect="1"/>
          </p:cNvPicPr>
          <p:nvPr/>
        </p:nvPicPr>
        <p:blipFill>
          <a:blip r:embed="rId3"/>
          <a:stretch>
            <a:fillRect/>
          </a:stretch>
        </p:blipFill>
        <p:spPr>
          <a:xfrm>
            <a:off x="10810875" y="21995"/>
            <a:ext cx="1381125" cy="1133475"/>
          </a:xfrm>
          <a:prstGeom prst="rect">
            <a:avLst/>
          </a:prstGeom>
        </p:spPr>
      </p:pic>
      <p:sp>
        <p:nvSpPr>
          <p:cNvPr id="6" name="Rechthoek 5">
            <a:extLst>
              <a:ext uri="{FF2B5EF4-FFF2-40B4-BE49-F238E27FC236}">
                <a16:creationId xmlns:a16="http://schemas.microsoft.com/office/drawing/2014/main" id="{5B7EF2A8-4DD3-7072-A7D9-291D4363CB84}"/>
              </a:ext>
            </a:extLst>
          </p:cNvPr>
          <p:cNvSpPr/>
          <p:nvPr/>
        </p:nvSpPr>
        <p:spPr>
          <a:xfrm>
            <a:off x="6035676" y="1200603"/>
            <a:ext cx="1886856" cy="562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ianummer 1">
            <a:extLst>
              <a:ext uri="{FF2B5EF4-FFF2-40B4-BE49-F238E27FC236}">
                <a16:creationId xmlns:a16="http://schemas.microsoft.com/office/drawing/2014/main" id="{D7C81C9F-1F50-E91B-A588-1F80619F0BBE}"/>
              </a:ext>
            </a:extLst>
          </p:cNvPr>
          <p:cNvSpPr>
            <a:spLocks noGrp="1"/>
          </p:cNvSpPr>
          <p:nvPr>
            <p:ph type="sldNum" sz="quarter" idx="12"/>
          </p:nvPr>
        </p:nvSpPr>
        <p:spPr/>
        <p:txBody>
          <a:bodyPr/>
          <a:lstStyle/>
          <a:p>
            <a:fld id="{D68B3F2B-E202-4376-8508-A508ED334532}" type="slidenum">
              <a:rPr lang="nl-NL" smtClean="0"/>
              <a:t>5</a:t>
            </a:fld>
            <a:endParaRPr lang="nl-NL"/>
          </a:p>
        </p:txBody>
      </p:sp>
      <p:sp>
        <p:nvSpPr>
          <p:cNvPr id="10" name="Tekstvak 9">
            <a:extLst>
              <a:ext uri="{FF2B5EF4-FFF2-40B4-BE49-F238E27FC236}">
                <a16:creationId xmlns:a16="http://schemas.microsoft.com/office/drawing/2014/main" id="{7F2A5D86-9F9E-A9DA-9F70-EBA0AE2776D3}"/>
              </a:ext>
            </a:extLst>
          </p:cNvPr>
          <p:cNvSpPr txBox="1"/>
          <p:nvPr/>
        </p:nvSpPr>
        <p:spPr>
          <a:xfrm>
            <a:off x="482314" y="5621588"/>
            <a:ext cx="9515687" cy="584775"/>
          </a:xfrm>
          <a:prstGeom prst="rect">
            <a:avLst/>
          </a:prstGeom>
          <a:noFill/>
          <a:ln w="28575">
            <a:solidFill>
              <a:srgbClr val="0070C0"/>
            </a:solidFill>
          </a:ln>
        </p:spPr>
        <p:txBody>
          <a:bodyPr wrap="square" lIns="91440" tIns="45720" rIns="91440" bIns="45720" rtlCol="0" anchor="t">
            <a:spAutoFit/>
          </a:bodyPr>
          <a:lstStyle/>
          <a:p>
            <a:r>
              <a:rPr lang="nl-NL" sz="1600" dirty="0">
                <a:solidFill>
                  <a:srgbClr val="7EC8C4"/>
                </a:solidFill>
                <a:cs typeface="Calibri"/>
              </a:rPr>
              <a:t>Er zijn vijf aanvragen gedaan voor het plaatsen op een vast WLZ bed en twee aanvragen voor respijtzorg buiten de gemeente Utrecht. Deze plaatsingen worden niet gecoördineerd. Wel is hierbij geadviseerd.</a:t>
            </a:r>
          </a:p>
        </p:txBody>
      </p:sp>
      <p:sp>
        <p:nvSpPr>
          <p:cNvPr id="8" name="Tekstvak 1">
            <a:extLst>
              <a:ext uri="{FF2B5EF4-FFF2-40B4-BE49-F238E27FC236}">
                <a16:creationId xmlns:a16="http://schemas.microsoft.com/office/drawing/2014/main" id="{534F073F-97FE-2185-EF09-C5CAAC5EA271}"/>
              </a:ext>
            </a:extLst>
          </p:cNvPr>
          <p:cNvSpPr txBox="1"/>
          <p:nvPr/>
        </p:nvSpPr>
        <p:spPr>
          <a:xfrm>
            <a:off x="7580780" y="3141147"/>
            <a:ext cx="3845398" cy="830997"/>
          </a:xfrm>
          <a:prstGeom prst="rect">
            <a:avLst/>
          </a:prstGeom>
          <a:noFill/>
          <a:ln w="28575">
            <a:solidFill>
              <a:srgbClr val="0070C0"/>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solidFill>
                  <a:srgbClr val="0070C0"/>
                </a:solidFill>
              </a:rPr>
              <a:t>Dit zijn de indicaties waar het totaal aantal aanvragen</a:t>
            </a:r>
            <a:r>
              <a:rPr lang="nl-NL" sz="1600" dirty="0">
                <a:solidFill>
                  <a:srgbClr val="0070C0"/>
                </a:solidFill>
                <a:cs typeface="Calibri"/>
              </a:rPr>
              <a:t> in Q2 2023 </a:t>
            </a:r>
            <a:r>
              <a:rPr lang="nl-NL" sz="1600" dirty="0">
                <a:solidFill>
                  <a:srgbClr val="0070C0"/>
                </a:solidFill>
              </a:rPr>
              <a:t>(428) op aangemeld zijn.</a:t>
            </a:r>
            <a:endParaRPr lang="nl-NL" sz="1600" dirty="0">
              <a:solidFill>
                <a:srgbClr val="0070C0"/>
              </a:solidFill>
              <a:cs typeface="Calibri"/>
            </a:endParaRPr>
          </a:p>
        </p:txBody>
      </p:sp>
      <p:pic>
        <p:nvPicPr>
          <p:cNvPr id="5" name="Afbeelding 4" descr="Afbeelding met tekst, schermopname, Kleurrijkheid, diagram&#10;&#10;Automatisch gegenereerde beschrijving">
            <a:extLst>
              <a:ext uri="{FF2B5EF4-FFF2-40B4-BE49-F238E27FC236}">
                <a16:creationId xmlns:a16="http://schemas.microsoft.com/office/drawing/2014/main" id="{B5F87EA6-7273-D765-38AF-BE87F2D8055E}"/>
              </a:ext>
            </a:extLst>
          </p:cNvPr>
          <p:cNvPicPr>
            <a:picLocks noChangeAspect="1"/>
          </p:cNvPicPr>
          <p:nvPr/>
        </p:nvPicPr>
        <p:blipFill>
          <a:blip r:embed="rId4"/>
          <a:stretch>
            <a:fillRect/>
          </a:stretch>
        </p:blipFill>
        <p:spPr>
          <a:xfrm>
            <a:off x="331141" y="968441"/>
            <a:ext cx="6760162" cy="4196746"/>
          </a:xfrm>
          <a:prstGeom prst="rect">
            <a:avLst/>
          </a:prstGeom>
        </p:spPr>
      </p:pic>
    </p:spTree>
    <p:extLst>
      <p:ext uri="{BB962C8B-B14F-4D97-AF65-F5344CB8AC3E}">
        <p14:creationId xmlns:p14="http://schemas.microsoft.com/office/powerpoint/2010/main" val="345077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diagram, Lettertype&#10;&#10;Automatisch gegenereerde beschrijving">
            <a:extLst>
              <a:ext uri="{FF2B5EF4-FFF2-40B4-BE49-F238E27FC236}">
                <a16:creationId xmlns:a16="http://schemas.microsoft.com/office/drawing/2014/main" id="{47D76898-2196-5DA9-0C36-858E173F9C50}"/>
              </a:ext>
            </a:extLst>
          </p:cNvPr>
          <p:cNvPicPr>
            <a:picLocks noChangeAspect="1"/>
          </p:cNvPicPr>
          <p:nvPr/>
        </p:nvPicPr>
        <p:blipFill>
          <a:blip r:embed="rId3"/>
          <a:stretch>
            <a:fillRect/>
          </a:stretch>
        </p:blipFill>
        <p:spPr>
          <a:xfrm>
            <a:off x="538105" y="1195483"/>
            <a:ext cx="4380088" cy="4457627"/>
          </a:xfrm>
          <a:prstGeom prst="rect">
            <a:avLst/>
          </a:prstGeom>
        </p:spPr>
      </p:pic>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cs typeface="Calibri"/>
              </a:rPr>
              <a:t>Moment van aanvragen</a:t>
            </a:r>
            <a:endParaRPr lang="nl-NL">
              <a:solidFill>
                <a:srgbClr val="4CB8B1"/>
              </a:solidFill>
              <a:latin typeface="+mn-lt"/>
            </a:endParaRPr>
          </a:p>
        </p:txBody>
      </p:sp>
      <p:pic>
        <p:nvPicPr>
          <p:cNvPr id="6" name="Afbeelding 5">
            <a:extLst>
              <a:ext uri="{FF2B5EF4-FFF2-40B4-BE49-F238E27FC236}">
                <a16:creationId xmlns:a16="http://schemas.microsoft.com/office/drawing/2014/main" id="{B59D7682-F243-723D-5BE4-F4F98EFBE151}"/>
              </a:ext>
            </a:extLst>
          </p:cNvPr>
          <p:cNvPicPr>
            <a:picLocks noChangeAspect="1"/>
          </p:cNvPicPr>
          <p:nvPr/>
        </p:nvPicPr>
        <p:blipFill>
          <a:blip r:embed="rId4"/>
          <a:stretch>
            <a:fillRect/>
          </a:stretch>
        </p:blipFill>
        <p:spPr>
          <a:xfrm>
            <a:off x="10810875" y="0"/>
            <a:ext cx="1381125" cy="1133475"/>
          </a:xfrm>
          <a:prstGeom prst="rect">
            <a:avLst/>
          </a:prstGeom>
        </p:spPr>
      </p:pic>
      <p:sp>
        <p:nvSpPr>
          <p:cNvPr id="2" name="Tijdelijke aanduiding voor dianummer 1">
            <a:extLst>
              <a:ext uri="{FF2B5EF4-FFF2-40B4-BE49-F238E27FC236}">
                <a16:creationId xmlns:a16="http://schemas.microsoft.com/office/drawing/2014/main" id="{55ECA115-D2BF-2F1A-56B1-E24D71F0DEF4}"/>
              </a:ext>
            </a:extLst>
          </p:cNvPr>
          <p:cNvSpPr>
            <a:spLocks noGrp="1"/>
          </p:cNvSpPr>
          <p:nvPr>
            <p:ph type="sldNum" sz="quarter" idx="12"/>
          </p:nvPr>
        </p:nvSpPr>
        <p:spPr/>
        <p:txBody>
          <a:bodyPr/>
          <a:lstStyle/>
          <a:p>
            <a:fld id="{D68B3F2B-E202-4376-8508-A508ED334532}" type="slidenum">
              <a:rPr lang="nl-NL" smtClean="0"/>
              <a:t>6</a:t>
            </a:fld>
            <a:endParaRPr lang="nl-NL"/>
          </a:p>
        </p:txBody>
      </p:sp>
      <p:sp>
        <p:nvSpPr>
          <p:cNvPr id="11" name="Stroomdiagram: Gegevens 10">
            <a:extLst>
              <a:ext uri="{FF2B5EF4-FFF2-40B4-BE49-F238E27FC236}">
                <a16:creationId xmlns:a16="http://schemas.microsoft.com/office/drawing/2014/main" id="{980E5017-8214-ABEC-3FC8-4ABA6B1055B5}"/>
              </a:ext>
            </a:extLst>
          </p:cNvPr>
          <p:cNvSpPr/>
          <p:nvPr/>
        </p:nvSpPr>
        <p:spPr>
          <a:xfrm>
            <a:off x="3404685" y="5065033"/>
            <a:ext cx="1270602" cy="487969"/>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Stroomdiagram: Gegevens 9">
            <a:extLst>
              <a:ext uri="{FF2B5EF4-FFF2-40B4-BE49-F238E27FC236}">
                <a16:creationId xmlns:a16="http://schemas.microsoft.com/office/drawing/2014/main" id="{EEDE997E-C21D-2CB7-7A3C-50B134EAC919}"/>
              </a:ext>
            </a:extLst>
          </p:cNvPr>
          <p:cNvSpPr/>
          <p:nvPr/>
        </p:nvSpPr>
        <p:spPr>
          <a:xfrm>
            <a:off x="649490" y="5061505"/>
            <a:ext cx="3038018" cy="491497"/>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1">
            <a:extLst>
              <a:ext uri="{FF2B5EF4-FFF2-40B4-BE49-F238E27FC236}">
                <a16:creationId xmlns:a16="http://schemas.microsoft.com/office/drawing/2014/main" id="{FEF55BC1-1E64-3AFE-C1FD-BA11B6E9637D}"/>
              </a:ext>
            </a:extLst>
          </p:cNvPr>
          <p:cNvSpPr txBox="1"/>
          <p:nvPr/>
        </p:nvSpPr>
        <p:spPr>
          <a:xfrm>
            <a:off x="6525934" y="1746023"/>
            <a:ext cx="4796762" cy="1569660"/>
          </a:xfrm>
          <a:prstGeom prst="rect">
            <a:avLst/>
          </a:prstGeom>
          <a:noFill/>
          <a:ln w="28575">
            <a:solidFill>
              <a:srgbClr val="0070C0"/>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l-NL" sz="1600" b="1" dirty="0">
                <a:solidFill>
                  <a:srgbClr val="7EC8C4"/>
                </a:solidFill>
                <a:ea typeface="+mn-lt"/>
                <a:cs typeface="+mn-lt"/>
              </a:rPr>
              <a:t>Doordeweeks </a:t>
            </a:r>
          </a:p>
          <a:p>
            <a:pPr algn="just"/>
            <a:r>
              <a:rPr lang="nl-NL" sz="1600" dirty="0">
                <a:solidFill>
                  <a:srgbClr val="7EC8C4"/>
                </a:solidFill>
                <a:ea typeface="+mn-lt"/>
                <a:cs typeface="+mn-lt"/>
              </a:rPr>
              <a:t>De meeste aanvragen voor een tijdelijk verblijf bed zijn in</a:t>
            </a:r>
            <a:r>
              <a:rPr lang="nl-NL" sz="1600" b="1" dirty="0">
                <a:solidFill>
                  <a:srgbClr val="7EC8C4"/>
                </a:solidFill>
                <a:ea typeface="+mn-lt"/>
                <a:cs typeface="+mn-lt"/>
              </a:rPr>
              <a:t> Q2 2023 </a:t>
            </a:r>
            <a:r>
              <a:rPr lang="nl-NL" sz="1600" dirty="0">
                <a:solidFill>
                  <a:srgbClr val="7EC8C4"/>
                </a:solidFill>
                <a:ea typeface="+mn-lt"/>
                <a:cs typeface="+mn-lt"/>
              </a:rPr>
              <a:t>op een maandag (100) binnen gekomen. </a:t>
            </a:r>
          </a:p>
          <a:p>
            <a:pPr algn="just"/>
            <a:endParaRPr lang="nl-NL" sz="1600" dirty="0">
              <a:solidFill>
                <a:srgbClr val="7EC8C4"/>
              </a:solidFill>
              <a:ea typeface="+mn-lt"/>
              <a:cs typeface="+mn-lt"/>
            </a:endParaRPr>
          </a:p>
          <a:p>
            <a:pPr algn="just"/>
            <a:r>
              <a:rPr lang="nl-NL" sz="1600" dirty="0">
                <a:solidFill>
                  <a:srgbClr val="7EC8C4"/>
                </a:solidFill>
                <a:ea typeface="+mn-lt"/>
                <a:cs typeface="+mn-lt"/>
              </a:rPr>
              <a:t>In </a:t>
            </a:r>
            <a:r>
              <a:rPr lang="nl-NL" sz="1600" b="1" dirty="0">
                <a:solidFill>
                  <a:srgbClr val="7EC8C4"/>
                </a:solidFill>
                <a:ea typeface="+mn-lt"/>
                <a:cs typeface="+mn-lt"/>
              </a:rPr>
              <a:t>Q1 2023</a:t>
            </a:r>
            <a:r>
              <a:rPr lang="nl-NL" sz="1600" dirty="0">
                <a:solidFill>
                  <a:srgbClr val="7EC8C4"/>
                </a:solidFill>
                <a:ea typeface="+mn-lt"/>
                <a:cs typeface="+mn-lt"/>
              </a:rPr>
              <a:t> kwamen de meeste aanvragen op vrijdag (97) binnen. </a:t>
            </a:r>
            <a:endParaRPr lang="nl-NL" dirty="0"/>
          </a:p>
        </p:txBody>
      </p:sp>
      <p:sp>
        <p:nvSpPr>
          <p:cNvPr id="5" name="Tekstvak 1">
            <a:extLst>
              <a:ext uri="{FF2B5EF4-FFF2-40B4-BE49-F238E27FC236}">
                <a16:creationId xmlns:a16="http://schemas.microsoft.com/office/drawing/2014/main" id="{258E6EF2-0F74-08D6-E597-35E9B1341F58}"/>
              </a:ext>
            </a:extLst>
          </p:cNvPr>
          <p:cNvSpPr txBox="1"/>
          <p:nvPr/>
        </p:nvSpPr>
        <p:spPr>
          <a:xfrm>
            <a:off x="6525933" y="3495801"/>
            <a:ext cx="4796762" cy="1569660"/>
          </a:xfrm>
          <a:prstGeom prst="rect">
            <a:avLst/>
          </a:prstGeom>
          <a:noFill/>
          <a:ln w="28575">
            <a:solidFill>
              <a:srgbClr val="0070C0"/>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l-NL" sz="1600" b="1" dirty="0">
                <a:solidFill>
                  <a:srgbClr val="7EC8C4"/>
                </a:solidFill>
                <a:cs typeface="Calibri"/>
              </a:rPr>
              <a:t>Weekend </a:t>
            </a:r>
          </a:p>
          <a:p>
            <a:pPr algn="just"/>
            <a:r>
              <a:rPr lang="nl-NL" sz="1600" dirty="0">
                <a:solidFill>
                  <a:srgbClr val="7EC8C4"/>
                </a:solidFill>
              </a:rPr>
              <a:t>Het </a:t>
            </a:r>
            <a:r>
              <a:rPr lang="nl-NL" sz="1600" dirty="0">
                <a:solidFill>
                  <a:srgbClr val="7EC8C4"/>
                </a:solidFill>
                <a:ea typeface="+mn-lt"/>
                <a:cs typeface="+mn-lt"/>
              </a:rPr>
              <a:t>aantal aanvragen in het weekend is in </a:t>
            </a:r>
            <a:r>
              <a:rPr lang="nl-NL" sz="1600" b="1" dirty="0">
                <a:solidFill>
                  <a:srgbClr val="7EC8C4"/>
                </a:solidFill>
                <a:ea typeface="+mn-lt"/>
                <a:cs typeface="+mn-lt"/>
              </a:rPr>
              <a:t>Q2 2023</a:t>
            </a:r>
            <a:r>
              <a:rPr lang="nl-NL" sz="1600" dirty="0">
                <a:solidFill>
                  <a:srgbClr val="7EC8C4"/>
                </a:solidFill>
                <a:ea typeface="+mn-lt"/>
                <a:cs typeface="+mn-lt"/>
              </a:rPr>
              <a:t> ruim 8</a:t>
            </a:r>
            <a:r>
              <a:rPr lang="nl-NL" sz="1600" b="1" dirty="0">
                <a:solidFill>
                  <a:srgbClr val="7EC8C4"/>
                </a:solidFill>
                <a:ea typeface="+mn-lt"/>
                <a:cs typeface="+mn-lt"/>
              </a:rPr>
              <a:t>%</a:t>
            </a:r>
            <a:r>
              <a:rPr lang="nl-NL" sz="1600" dirty="0">
                <a:solidFill>
                  <a:srgbClr val="7EC8C4"/>
                </a:solidFill>
                <a:ea typeface="+mn-lt"/>
                <a:cs typeface="+mn-lt"/>
              </a:rPr>
              <a:t> van het totaal aantal aanvragen. </a:t>
            </a:r>
          </a:p>
          <a:p>
            <a:pPr algn="just"/>
            <a:endParaRPr lang="nl-NL" sz="1600" dirty="0">
              <a:solidFill>
                <a:srgbClr val="7EC8C4"/>
              </a:solidFill>
              <a:ea typeface="+mn-lt"/>
              <a:cs typeface="+mn-lt"/>
            </a:endParaRPr>
          </a:p>
          <a:p>
            <a:pPr algn="just"/>
            <a:r>
              <a:rPr lang="nl-NL" sz="1600" dirty="0">
                <a:solidFill>
                  <a:srgbClr val="7EC8C4"/>
                </a:solidFill>
                <a:ea typeface="+mn-lt"/>
                <a:cs typeface="+mn-lt"/>
              </a:rPr>
              <a:t>In </a:t>
            </a:r>
            <a:r>
              <a:rPr lang="nl-NL" sz="1600" b="1" dirty="0">
                <a:solidFill>
                  <a:srgbClr val="7EC8C4"/>
                </a:solidFill>
                <a:ea typeface="+mn-lt"/>
                <a:cs typeface="+mn-lt"/>
              </a:rPr>
              <a:t>Q1 2023 </a:t>
            </a:r>
            <a:r>
              <a:rPr lang="nl-NL" sz="1600" dirty="0">
                <a:solidFill>
                  <a:srgbClr val="7EC8C4"/>
                </a:solidFill>
                <a:ea typeface="+mn-lt"/>
                <a:cs typeface="+mn-lt"/>
              </a:rPr>
              <a:t>kwam 11% van het totaal aantal aanvragen in het weekend binnen.</a:t>
            </a:r>
            <a:endParaRPr lang="nl-NL" sz="1600" dirty="0">
              <a:solidFill>
                <a:srgbClr val="7EC8C4"/>
              </a:solidFill>
              <a:ea typeface="Calibri" panose="020F0502020204030204"/>
              <a:cs typeface="Calibri"/>
            </a:endParaRPr>
          </a:p>
        </p:txBody>
      </p:sp>
      <p:sp>
        <p:nvSpPr>
          <p:cNvPr id="8" name="Tekstvak 7">
            <a:extLst>
              <a:ext uri="{FF2B5EF4-FFF2-40B4-BE49-F238E27FC236}">
                <a16:creationId xmlns:a16="http://schemas.microsoft.com/office/drawing/2014/main" id="{F1ED13CF-5C72-5CC1-7266-4DAF5C4B12B3}"/>
              </a:ext>
            </a:extLst>
          </p:cNvPr>
          <p:cNvSpPr txBox="1"/>
          <p:nvPr/>
        </p:nvSpPr>
        <p:spPr>
          <a:xfrm>
            <a:off x="3245555" y="959555"/>
            <a:ext cx="1157111" cy="42333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p:txBody>
      </p:sp>
      <p:sp>
        <p:nvSpPr>
          <p:cNvPr id="7" name="Rechthoek 6">
            <a:extLst>
              <a:ext uri="{FF2B5EF4-FFF2-40B4-BE49-F238E27FC236}">
                <a16:creationId xmlns:a16="http://schemas.microsoft.com/office/drawing/2014/main" id="{C6C5F2E6-59FD-2405-1EC4-6F21500FD373}"/>
              </a:ext>
            </a:extLst>
          </p:cNvPr>
          <p:cNvSpPr/>
          <p:nvPr/>
        </p:nvSpPr>
        <p:spPr>
          <a:xfrm>
            <a:off x="1879134" y="994851"/>
            <a:ext cx="2439951" cy="674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91885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FFD1FBB-770E-80D3-A06F-A12312307F3E}"/>
              </a:ext>
            </a:extLst>
          </p:cNvPr>
          <p:cNvSpPr>
            <a:spLocks noGrp="1"/>
          </p:cNvSpPr>
          <p:nvPr>
            <p:ph type="sldNum" sz="quarter" idx="12"/>
          </p:nvPr>
        </p:nvSpPr>
        <p:spPr/>
        <p:txBody>
          <a:bodyPr/>
          <a:lstStyle/>
          <a:p>
            <a:fld id="{D68B3F2B-E202-4376-8508-A508ED334532}" type="slidenum">
              <a:rPr lang="nl-NL" smtClean="0"/>
              <a:t>7</a:t>
            </a:fld>
            <a:endParaRPr lang="nl-NL"/>
          </a:p>
        </p:txBody>
      </p:sp>
      <p:sp>
        <p:nvSpPr>
          <p:cNvPr id="5" name="Tekstvak 4">
            <a:extLst>
              <a:ext uri="{FF2B5EF4-FFF2-40B4-BE49-F238E27FC236}">
                <a16:creationId xmlns:a16="http://schemas.microsoft.com/office/drawing/2014/main" id="{E411A7D6-7DA2-275D-E437-74F34AD76F7C}"/>
              </a:ext>
            </a:extLst>
          </p:cNvPr>
          <p:cNvSpPr txBox="1"/>
          <p:nvPr/>
        </p:nvSpPr>
        <p:spPr>
          <a:xfrm>
            <a:off x="590670" y="5486400"/>
            <a:ext cx="6706497" cy="1323439"/>
          </a:xfrm>
          <a:prstGeom prst="rect">
            <a:avLst/>
          </a:prstGeom>
          <a:noFill/>
          <a:ln w="28575">
            <a:solidFill>
              <a:srgbClr val="0070C0"/>
            </a:solidFill>
          </a:ln>
        </p:spPr>
        <p:txBody>
          <a:bodyPr wrap="square" lIns="91440" tIns="45720" rIns="91440" bIns="45720" anchor="t">
            <a:spAutoFit/>
          </a:bodyPr>
          <a:lstStyle/>
          <a:p>
            <a:r>
              <a:rPr lang="nl-NL" sz="1600" dirty="0">
                <a:solidFill>
                  <a:srgbClr val="7EC8C4"/>
                </a:solidFill>
              </a:rPr>
              <a:t>Op bovenstaande kaart zijn de woonplaatsen van de aangemelde cliënten over Q2 2023 weergegeven. </a:t>
            </a:r>
            <a:endParaRPr lang="nl-NL" sz="1600" dirty="0">
              <a:solidFill>
                <a:srgbClr val="7EC8C4"/>
              </a:solidFill>
              <a:cs typeface="Calibri"/>
            </a:endParaRPr>
          </a:p>
          <a:p>
            <a:r>
              <a:rPr lang="nl-NL" sz="1600" dirty="0">
                <a:solidFill>
                  <a:srgbClr val="7EC8C4"/>
                </a:solidFill>
                <a:ea typeface="Calibri"/>
                <a:cs typeface="Calibri"/>
              </a:rPr>
              <a:t>Geel: &lt;5</a:t>
            </a:r>
          </a:p>
          <a:p>
            <a:r>
              <a:rPr lang="nl-NL" sz="1600" dirty="0">
                <a:solidFill>
                  <a:srgbClr val="7EC8C4"/>
                </a:solidFill>
                <a:ea typeface="Calibri"/>
                <a:cs typeface="Calibri"/>
              </a:rPr>
              <a:t>Oranje: 5-15</a:t>
            </a:r>
          </a:p>
          <a:p>
            <a:r>
              <a:rPr lang="nl-NL" sz="1600" dirty="0">
                <a:solidFill>
                  <a:srgbClr val="7EC8C4"/>
                </a:solidFill>
                <a:ea typeface="Calibri"/>
                <a:cs typeface="Calibri"/>
              </a:rPr>
              <a:t>Rood: &gt;15</a:t>
            </a:r>
          </a:p>
        </p:txBody>
      </p:sp>
      <p:sp>
        <p:nvSpPr>
          <p:cNvPr id="7" name="Tekstvak 6">
            <a:extLst>
              <a:ext uri="{FF2B5EF4-FFF2-40B4-BE49-F238E27FC236}">
                <a16:creationId xmlns:a16="http://schemas.microsoft.com/office/drawing/2014/main" id="{1C999983-8B58-37AC-5108-8A146594D0BE}"/>
              </a:ext>
            </a:extLst>
          </p:cNvPr>
          <p:cNvSpPr txBox="1"/>
          <p:nvPr/>
        </p:nvSpPr>
        <p:spPr>
          <a:xfrm>
            <a:off x="10044545" y="425532"/>
            <a:ext cx="180393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p:txBody>
      </p:sp>
      <p:sp>
        <p:nvSpPr>
          <p:cNvPr id="8" name="Tekstvak 7">
            <a:extLst>
              <a:ext uri="{FF2B5EF4-FFF2-40B4-BE49-F238E27FC236}">
                <a16:creationId xmlns:a16="http://schemas.microsoft.com/office/drawing/2014/main" id="{56FF1553-FCFA-EACA-39CC-761F6CC5AADD}"/>
              </a:ext>
            </a:extLst>
          </p:cNvPr>
          <p:cNvSpPr txBox="1"/>
          <p:nvPr/>
        </p:nvSpPr>
        <p:spPr>
          <a:xfrm>
            <a:off x="7984856" y="1085195"/>
            <a:ext cx="2467566" cy="5724644"/>
          </a:xfrm>
          <a:prstGeom prst="rect">
            <a:avLst/>
          </a:prstGeom>
          <a:noFill/>
          <a:ln w="28575">
            <a:solidFill>
              <a:srgbClr val="0070C0"/>
            </a:solidFill>
          </a:ln>
        </p:spPr>
        <p:txBody>
          <a:bodyPr wrap="square" lIns="91440" tIns="45720" rIns="91440" bIns="45720" anchor="t">
            <a:spAutoFit/>
          </a:bodyPr>
          <a:lstStyle/>
          <a:p>
            <a:pPr algn="ctr"/>
            <a:endParaRPr lang="nl-NL" sz="1600">
              <a:solidFill>
                <a:srgbClr val="0070C0"/>
              </a:solidFill>
            </a:endParaRPr>
          </a:p>
          <a:p>
            <a:pPr algn="ctr"/>
            <a:r>
              <a:rPr lang="nl-NL" sz="1600">
                <a:solidFill>
                  <a:srgbClr val="0070C0"/>
                </a:solidFill>
              </a:rPr>
              <a:t>Top 20</a:t>
            </a:r>
            <a:endParaRPr lang="nl-NL" sz="1600">
              <a:solidFill>
                <a:srgbClr val="0070C0"/>
              </a:solidFill>
              <a:cs typeface="Calibri" panose="020F0502020204030204"/>
            </a:endParaRPr>
          </a:p>
          <a:p>
            <a:pPr algn="ctr"/>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400">
              <a:solidFill>
                <a:srgbClr val="0070C0"/>
              </a:solidFill>
              <a:ea typeface="Calibri"/>
              <a:cs typeface="Calibri"/>
            </a:endParaRPr>
          </a:p>
          <a:p>
            <a:endParaRPr lang="nl-NL" sz="1400">
              <a:solidFill>
                <a:srgbClr val="0070C0"/>
              </a:solidFill>
              <a:ea typeface="Calibri"/>
              <a:cs typeface="Calibri"/>
            </a:endParaRPr>
          </a:p>
          <a:p>
            <a:endParaRPr lang="nl-NL" sz="1400">
              <a:solidFill>
                <a:srgbClr val="0070C0"/>
              </a:solidFill>
              <a:ea typeface="Calibri"/>
              <a:cs typeface="Calibri"/>
            </a:endParaRPr>
          </a:p>
          <a:p>
            <a:endParaRPr lang="nl-NL" sz="1400">
              <a:solidFill>
                <a:srgbClr val="0070C0"/>
              </a:solidFill>
              <a:ea typeface="Calibri"/>
              <a:cs typeface="Calibri"/>
            </a:endParaRPr>
          </a:p>
          <a:p>
            <a:endParaRPr lang="nl-NL" sz="1400">
              <a:solidFill>
                <a:srgbClr val="0070C0"/>
              </a:solidFill>
              <a:ea typeface="Calibri"/>
              <a:cs typeface="Calibri"/>
            </a:endParaRPr>
          </a:p>
          <a:p>
            <a:r>
              <a:rPr lang="nl-NL" sz="1400">
                <a:solidFill>
                  <a:srgbClr val="0070C0"/>
                </a:solidFill>
                <a:ea typeface="Calibri"/>
                <a:cs typeface="Calibri"/>
              </a:rPr>
              <a:t>Leeg veld = Geen plaatsnaam uitgevraagd bij telefonische triage.</a:t>
            </a:r>
            <a:endParaRPr lang="nl-NL">
              <a:cs typeface="Calibri"/>
            </a:endParaRPr>
          </a:p>
        </p:txBody>
      </p:sp>
      <p:pic>
        <p:nvPicPr>
          <p:cNvPr id="6" name="Afbeelding 5" descr="Afbeelding met tekst, schermopname, nummer, Lettertype&#10;&#10;Automatisch gegenereerde beschrijving">
            <a:extLst>
              <a:ext uri="{FF2B5EF4-FFF2-40B4-BE49-F238E27FC236}">
                <a16:creationId xmlns:a16="http://schemas.microsoft.com/office/drawing/2014/main" id="{8828E28C-8AF9-A932-5410-4A45FACA76BE}"/>
              </a:ext>
            </a:extLst>
          </p:cNvPr>
          <p:cNvPicPr>
            <a:picLocks noChangeAspect="1"/>
          </p:cNvPicPr>
          <p:nvPr/>
        </p:nvPicPr>
        <p:blipFill>
          <a:blip r:embed="rId2"/>
          <a:stretch>
            <a:fillRect/>
          </a:stretch>
        </p:blipFill>
        <p:spPr>
          <a:xfrm>
            <a:off x="8045880" y="1290703"/>
            <a:ext cx="2345517" cy="4114800"/>
          </a:xfrm>
          <a:prstGeom prst="rect">
            <a:avLst/>
          </a:prstGeom>
        </p:spPr>
      </p:pic>
      <p:pic>
        <p:nvPicPr>
          <p:cNvPr id="10" name="Afbeelding 9" descr="Afbeelding met kaart, tekst, atlas&#10;&#10;Automatisch gegenereerde beschrijving">
            <a:extLst>
              <a:ext uri="{FF2B5EF4-FFF2-40B4-BE49-F238E27FC236}">
                <a16:creationId xmlns:a16="http://schemas.microsoft.com/office/drawing/2014/main" id="{581B74DC-9E3F-DAA0-6E38-2F88EA4F7620}"/>
              </a:ext>
            </a:extLst>
          </p:cNvPr>
          <p:cNvPicPr>
            <a:picLocks noChangeAspect="1"/>
          </p:cNvPicPr>
          <p:nvPr/>
        </p:nvPicPr>
        <p:blipFill>
          <a:blip r:embed="rId3"/>
          <a:stretch>
            <a:fillRect/>
          </a:stretch>
        </p:blipFill>
        <p:spPr>
          <a:xfrm>
            <a:off x="590670" y="932150"/>
            <a:ext cx="6706497" cy="4375730"/>
          </a:xfrm>
          <a:prstGeom prst="rect">
            <a:avLst/>
          </a:prstGeom>
        </p:spPr>
      </p:pic>
      <p:sp>
        <p:nvSpPr>
          <p:cNvPr id="3" name="Titel 1">
            <a:extLst>
              <a:ext uri="{FF2B5EF4-FFF2-40B4-BE49-F238E27FC236}">
                <a16:creationId xmlns:a16="http://schemas.microsoft.com/office/drawing/2014/main" id="{F91E1F3D-9516-4C10-68F5-75969885762A}"/>
              </a:ext>
            </a:extLst>
          </p:cNvPr>
          <p:cNvSpPr txBox="1">
            <a:spLocks/>
          </p:cNvSpPr>
          <p:nvPr/>
        </p:nvSpPr>
        <p:spPr>
          <a:xfrm>
            <a:off x="307765" y="245442"/>
            <a:ext cx="9163656" cy="747548"/>
          </a:xfrm>
          <a:prstGeom prst="rect">
            <a:avLst/>
          </a:prstGeom>
        </p:spPr>
        <p:txBody>
          <a:bodyPr lIns="91440" tIns="45720" rIns="91440" bIns="4572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3600" b="1" dirty="0">
                <a:solidFill>
                  <a:srgbClr val="4CB8B1"/>
                </a:solidFill>
                <a:latin typeface="+mn-lt"/>
              </a:rPr>
              <a:t>Woonplaats cliënt</a:t>
            </a:r>
            <a:endParaRPr lang="nl-NL" sz="2800" dirty="0">
              <a:solidFill>
                <a:srgbClr val="4CB8B1"/>
              </a:solidFill>
              <a:latin typeface="+mn-lt"/>
              <a:cs typeface="Calibri"/>
            </a:endParaRPr>
          </a:p>
        </p:txBody>
      </p:sp>
    </p:spTree>
    <p:extLst>
      <p:ext uri="{BB962C8B-B14F-4D97-AF65-F5344CB8AC3E}">
        <p14:creationId xmlns:p14="http://schemas.microsoft.com/office/powerpoint/2010/main" val="99285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F9953513-C4BE-F297-7F84-63C54D105638}"/>
              </a:ext>
            </a:extLst>
          </p:cNvPr>
          <p:cNvSpPr/>
          <p:nvPr/>
        </p:nvSpPr>
        <p:spPr>
          <a:xfrm>
            <a:off x="0" y="0"/>
            <a:ext cx="12191999" cy="6857996"/>
          </a:xfrm>
          <a:prstGeom prst="rect">
            <a:avLst/>
          </a:prstGeom>
          <a:blipFill>
            <a:blip r:embed="rId2" cstate="print"/>
            <a:stretch>
              <a:fillRect/>
            </a:stretch>
          </a:blipFill>
          <a:ln>
            <a:solidFill>
              <a:srgbClr val="0070C0"/>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object 5">
            <a:extLst>
              <a:ext uri="{FF2B5EF4-FFF2-40B4-BE49-F238E27FC236}">
                <a16:creationId xmlns:a16="http://schemas.microsoft.com/office/drawing/2014/main" id="{3B42E746-5F34-A5DE-5D13-A1707E62C33B}"/>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object 2">
            <a:extLst>
              <a:ext uri="{FF2B5EF4-FFF2-40B4-BE49-F238E27FC236}">
                <a16:creationId xmlns:a16="http://schemas.microsoft.com/office/drawing/2014/main" id="{3C994C4F-91A7-625B-2683-257A84A43621}"/>
              </a:ext>
            </a:extLst>
          </p:cNvPr>
          <p:cNvSpPr txBox="1"/>
          <p:nvPr/>
        </p:nvSpPr>
        <p:spPr>
          <a:xfrm>
            <a:off x="4093634" y="4714875"/>
            <a:ext cx="7574491" cy="1590675"/>
          </a:xfrm>
          <a:prstGeom prst="rect">
            <a:avLst/>
          </a:prstGeom>
          <a:ln w="28575">
            <a:solidFill>
              <a:srgbClr val="0070C0"/>
            </a:solidFill>
          </a:ln>
        </p:spPr>
        <p:txBody>
          <a:bodyPr wrap="square" lIns="0" tIns="4758"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550"/>
              </a:lnSpc>
            </a:pPr>
            <a:endParaRPr lang="nl-NL" sz="550">
              <a:solidFill>
                <a:srgbClr val="000000"/>
              </a:solidFill>
              <a:latin typeface="Calibri"/>
              <a:cs typeface="Calibri"/>
            </a:endParaRPr>
          </a:p>
          <a:p>
            <a:pPr marL="2159635" algn="r">
              <a:lnSpc>
                <a:spcPct val="101725"/>
              </a:lnSpc>
              <a:spcBef>
                <a:spcPts val="1000"/>
              </a:spcBef>
            </a:pPr>
            <a:r>
              <a:rPr lang="nl-NL" sz="3600" b="1" spc="-83">
                <a:solidFill>
                  <a:srgbClr val="50B3AD"/>
                </a:solidFill>
                <a:latin typeface="Calibri"/>
                <a:cs typeface="Calibri"/>
              </a:rPr>
              <a:t>Uitstroom/vervolgzorg</a:t>
            </a:r>
          </a:p>
          <a:p>
            <a:pPr marL="2159635">
              <a:lnSpc>
                <a:spcPct val="101725"/>
              </a:lnSpc>
              <a:spcBef>
                <a:spcPts val="1000"/>
              </a:spcBef>
            </a:pPr>
            <a:endParaRPr lang="en-US" sz="3600" b="1" spc="-83">
              <a:solidFill>
                <a:srgbClr val="FFFFFF"/>
              </a:solidFill>
              <a:cs typeface="Calibri"/>
            </a:endParaRPr>
          </a:p>
        </p:txBody>
      </p:sp>
      <p:sp>
        <p:nvSpPr>
          <p:cNvPr id="8" name="Tekstvak 7">
            <a:extLst>
              <a:ext uri="{FF2B5EF4-FFF2-40B4-BE49-F238E27FC236}">
                <a16:creationId xmlns:a16="http://schemas.microsoft.com/office/drawing/2014/main" id="{4FBD9F74-D440-3572-27D0-4FF2270F0D72}"/>
              </a:ext>
            </a:extLst>
          </p:cNvPr>
          <p:cNvSpPr txBox="1"/>
          <p:nvPr/>
        </p:nvSpPr>
        <p:spPr>
          <a:xfrm>
            <a:off x="5291666" y="5361214"/>
            <a:ext cx="66489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FFFF"/>
                </a:solidFill>
                <a:cs typeface="Calibri"/>
              </a:rPr>
              <a:t>WAARONDER TIJDELIJK VERBLIJF</a:t>
            </a:r>
            <a:endParaRPr lang="nl-NL" sz="3600">
              <a:cs typeface="Calibri" panose="020F0502020204030204"/>
            </a:endParaRPr>
          </a:p>
        </p:txBody>
      </p:sp>
      <p:sp>
        <p:nvSpPr>
          <p:cNvPr id="3" name="Tijdelijke aanduiding voor dianummer 2">
            <a:extLst>
              <a:ext uri="{FF2B5EF4-FFF2-40B4-BE49-F238E27FC236}">
                <a16:creationId xmlns:a16="http://schemas.microsoft.com/office/drawing/2014/main" id="{7AE329D8-4901-17DC-80D2-4642CBD452AC}"/>
              </a:ext>
            </a:extLst>
          </p:cNvPr>
          <p:cNvSpPr>
            <a:spLocks noGrp="1"/>
          </p:cNvSpPr>
          <p:nvPr>
            <p:ph type="sldNum" sz="quarter" idx="12"/>
          </p:nvPr>
        </p:nvSpPr>
        <p:spPr/>
        <p:txBody>
          <a:bodyPr/>
          <a:lstStyle/>
          <a:p>
            <a:fld id="{D68B3F2B-E202-4376-8508-A508ED334532}" type="slidenum">
              <a:rPr lang="nl-NL" smtClean="0"/>
              <a:t>8</a:t>
            </a:fld>
            <a:endParaRPr lang="nl-NL"/>
          </a:p>
        </p:txBody>
      </p:sp>
    </p:spTree>
    <p:extLst>
      <p:ext uri="{BB962C8B-B14F-4D97-AF65-F5344CB8AC3E}">
        <p14:creationId xmlns:p14="http://schemas.microsoft.com/office/powerpoint/2010/main" val="222139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rPr>
              <a:t>Totaal uitstroom / vervolgzorg</a:t>
            </a:r>
          </a:p>
          <a:p>
            <a:endParaRPr lang="nl-NL" dirty="0">
              <a:solidFill>
                <a:srgbClr val="4CB8B1"/>
              </a:solidFill>
            </a:endParaRPr>
          </a:p>
        </p:txBody>
      </p:sp>
      <p:pic>
        <p:nvPicPr>
          <p:cNvPr id="8" name="Afbeelding 7">
            <a:extLst>
              <a:ext uri="{FF2B5EF4-FFF2-40B4-BE49-F238E27FC236}">
                <a16:creationId xmlns:a16="http://schemas.microsoft.com/office/drawing/2014/main" id="{029F60B1-CC5A-F5D3-8D73-E20B8FDE998C}"/>
              </a:ext>
            </a:extLst>
          </p:cNvPr>
          <p:cNvPicPr>
            <a:picLocks noChangeAspect="1"/>
          </p:cNvPicPr>
          <p:nvPr/>
        </p:nvPicPr>
        <p:blipFill>
          <a:blip r:embed="rId3"/>
          <a:stretch>
            <a:fillRect/>
          </a:stretch>
        </p:blipFill>
        <p:spPr>
          <a:xfrm>
            <a:off x="10810875" y="0"/>
            <a:ext cx="1381125" cy="1133475"/>
          </a:xfrm>
          <a:prstGeom prst="rect">
            <a:avLst/>
          </a:prstGeom>
        </p:spPr>
      </p:pic>
      <p:sp>
        <p:nvSpPr>
          <p:cNvPr id="11" name="Tekstvak 10">
            <a:extLst>
              <a:ext uri="{FF2B5EF4-FFF2-40B4-BE49-F238E27FC236}">
                <a16:creationId xmlns:a16="http://schemas.microsoft.com/office/drawing/2014/main" id="{4330065F-F5B9-5BCE-FD19-9290EFA8B613}"/>
              </a:ext>
            </a:extLst>
          </p:cNvPr>
          <p:cNvSpPr txBox="1"/>
          <p:nvPr/>
        </p:nvSpPr>
        <p:spPr>
          <a:xfrm>
            <a:off x="6096000" y="2025397"/>
            <a:ext cx="5528747" cy="1077218"/>
          </a:xfrm>
          <a:prstGeom prst="rect">
            <a:avLst/>
          </a:prstGeom>
          <a:noFill/>
          <a:ln w="28575">
            <a:solidFill>
              <a:srgbClr val="0070C0"/>
            </a:solidFill>
          </a:ln>
        </p:spPr>
        <p:txBody>
          <a:bodyPr wrap="square" lIns="91440" tIns="45720" rIns="91440" bIns="45720" rtlCol="0" anchor="t">
            <a:spAutoFit/>
          </a:bodyPr>
          <a:lstStyle/>
          <a:p>
            <a:r>
              <a:rPr lang="nl-NL" sz="1600" dirty="0">
                <a:solidFill>
                  <a:srgbClr val="7EC8C4"/>
                </a:solidFill>
              </a:rPr>
              <a:t>Van het totaal aantal aanvragen in Q2 2023 is </a:t>
            </a:r>
            <a:r>
              <a:rPr lang="nl-NL" sz="1600" b="1" dirty="0">
                <a:solidFill>
                  <a:srgbClr val="7EC8C4"/>
                </a:solidFill>
              </a:rPr>
              <a:t>46,5% </a:t>
            </a:r>
            <a:r>
              <a:rPr lang="nl-NL" sz="1600" dirty="0">
                <a:solidFill>
                  <a:srgbClr val="7EC8C4"/>
                </a:solidFill>
              </a:rPr>
              <a:t>daadwerkelijk op een tijdelijk verblijf bed geplaatst.</a:t>
            </a:r>
          </a:p>
          <a:p>
            <a:endParaRPr lang="nl-NL" sz="1600" dirty="0">
              <a:solidFill>
                <a:srgbClr val="7EC8C4"/>
              </a:solidFill>
              <a:cs typeface="Calibri"/>
            </a:endParaRPr>
          </a:p>
          <a:p>
            <a:r>
              <a:rPr lang="nl-NL" sz="1600" dirty="0">
                <a:solidFill>
                  <a:srgbClr val="7EC8C4"/>
                </a:solidFill>
                <a:cs typeface="Calibri"/>
              </a:rPr>
              <a:t>Dit was in Q1 40%.</a:t>
            </a:r>
          </a:p>
        </p:txBody>
      </p:sp>
      <p:sp>
        <p:nvSpPr>
          <p:cNvPr id="2" name="Tekstvak 1">
            <a:extLst>
              <a:ext uri="{FF2B5EF4-FFF2-40B4-BE49-F238E27FC236}">
                <a16:creationId xmlns:a16="http://schemas.microsoft.com/office/drawing/2014/main" id="{452370FF-C0BA-9F96-0F6B-E5A5BB4A65E3}"/>
              </a:ext>
            </a:extLst>
          </p:cNvPr>
          <p:cNvSpPr txBox="1"/>
          <p:nvPr/>
        </p:nvSpPr>
        <p:spPr>
          <a:xfrm>
            <a:off x="6096000" y="4109546"/>
            <a:ext cx="58085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b="1" dirty="0">
                <a:solidFill>
                  <a:srgbClr val="0070C0"/>
                </a:solidFill>
                <a:cs typeface="Segoe UI"/>
              </a:rPr>
              <a:t>Geannuleerd = cliënt of verwijzer ziet van de aanmelding af</a:t>
            </a:r>
            <a:r>
              <a:rPr lang="nl-NL" sz="1200" dirty="0">
                <a:solidFill>
                  <a:srgbClr val="0070C0"/>
                </a:solidFill>
                <a:cs typeface="Segoe UI"/>
              </a:rPr>
              <a:t>​</a:t>
            </a:r>
          </a:p>
          <a:p>
            <a:r>
              <a:rPr lang="nl-NL" sz="1200" i="1" dirty="0">
                <a:solidFill>
                  <a:srgbClr val="0070C0"/>
                </a:solidFill>
                <a:cs typeface="Segoe UI"/>
              </a:rPr>
              <a:t>Patiënt/familie ziet van tijdelijk verblijf af, zorgvraag wordt op</a:t>
            </a:r>
            <a:r>
              <a:rPr lang="nl-NL" sz="1200" dirty="0">
                <a:solidFill>
                  <a:srgbClr val="0070C0"/>
                </a:solidFill>
                <a:cs typeface="Segoe UI"/>
              </a:rPr>
              <a:t>​ </a:t>
            </a:r>
            <a:r>
              <a:rPr lang="nl-NL" sz="1200" i="1" dirty="0">
                <a:solidFill>
                  <a:srgbClr val="0070C0"/>
                </a:solidFill>
                <a:cs typeface="Segoe UI"/>
              </a:rPr>
              <a:t>een andere manier opgelost of patiënt is overleden.</a:t>
            </a:r>
          </a:p>
        </p:txBody>
      </p:sp>
      <p:sp>
        <p:nvSpPr>
          <p:cNvPr id="4" name="Tekstvak 3">
            <a:extLst>
              <a:ext uri="{FF2B5EF4-FFF2-40B4-BE49-F238E27FC236}">
                <a16:creationId xmlns:a16="http://schemas.microsoft.com/office/drawing/2014/main" id="{5ED02DA1-A901-2FD0-37CA-3C4103F3E719}"/>
              </a:ext>
            </a:extLst>
          </p:cNvPr>
          <p:cNvSpPr txBox="1"/>
          <p:nvPr/>
        </p:nvSpPr>
        <p:spPr>
          <a:xfrm>
            <a:off x="6096000" y="4876800"/>
            <a:ext cx="57412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b="1" dirty="0">
                <a:solidFill>
                  <a:srgbClr val="0070C0"/>
                </a:solidFill>
                <a:cs typeface="Segoe UI"/>
              </a:rPr>
              <a:t>Teruggegeven = zorgbemiddelaar ZCC vindt aanmelding niet</a:t>
            </a:r>
            <a:r>
              <a:rPr lang="nl-NL" sz="1200" dirty="0">
                <a:solidFill>
                  <a:srgbClr val="0070C0"/>
                </a:solidFill>
                <a:cs typeface="Segoe UI"/>
              </a:rPr>
              <a:t>​ </a:t>
            </a:r>
            <a:r>
              <a:rPr lang="nl-NL" sz="1200" b="1" dirty="0">
                <a:solidFill>
                  <a:srgbClr val="0070C0"/>
                </a:solidFill>
                <a:cs typeface="Segoe UI"/>
              </a:rPr>
              <a:t>passend voor tijdelijk verblijf of er is geen bed beschikbaar</a:t>
            </a:r>
            <a:endParaRPr lang="nl-NL" sz="1200" dirty="0">
              <a:solidFill>
                <a:srgbClr val="0070C0"/>
              </a:solidFill>
              <a:cs typeface="Segoe UI"/>
            </a:endParaRPr>
          </a:p>
          <a:p>
            <a:r>
              <a:rPr lang="nl-NL" sz="1200" i="1" dirty="0">
                <a:solidFill>
                  <a:srgbClr val="0070C0"/>
                </a:solidFill>
                <a:cs typeface="Segoe UI"/>
              </a:rPr>
              <a:t>Onder meer WLZ aanwezig / voorliggend, advies inzet of ophogen</a:t>
            </a:r>
            <a:r>
              <a:rPr lang="nl-NL" sz="1200" dirty="0">
                <a:solidFill>
                  <a:srgbClr val="0070C0"/>
                </a:solidFill>
                <a:cs typeface="Segoe UI"/>
              </a:rPr>
              <a:t>​ </a:t>
            </a:r>
            <a:r>
              <a:rPr lang="nl-NL" sz="1200" i="1" dirty="0">
                <a:solidFill>
                  <a:srgbClr val="0070C0"/>
                </a:solidFill>
                <a:cs typeface="Segoe UI"/>
              </a:rPr>
              <a:t>thuiszorg.</a:t>
            </a:r>
          </a:p>
        </p:txBody>
      </p:sp>
      <p:sp>
        <p:nvSpPr>
          <p:cNvPr id="5" name="Tijdelijke aanduiding voor dianummer 4">
            <a:extLst>
              <a:ext uri="{FF2B5EF4-FFF2-40B4-BE49-F238E27FC236}">
                <a16:creationId xmlns:a16="http://schemas.microsoft.com/office/drawing/2014/main" id="{1F4D15CE-240D-D6B9-C449-D0F8EE54ED5A}"/>
              </a:ext>
            </a:extLst>
          </p:cNvPr>
          <p:cNvSpPr>
            <a:spLocks noGrp="1"/>
          </p:cNvSpPr>
          <p:nvPr>
            <p:ph type="sldNum" sz="quarter" idx="12"/>
          </p:nvPr>
        </p:nvSpPr>
        <p:spPr/>
        <p:txBody>
          <a:bodyPr/>
          <a:lstStyle/>
          <a:p>
            <a:fld id="{D68B3F2B-E202-4376-8508-A508ED334532}" type="slidenum">
              <a:rPr lang="nl-NL" smtClean="0"/>
              <a:t>9</a:t>
            </a:fld>
            <a:endParaRPr lang="nl-NL"/>
          </a:p>
        </p:txBody>
      </p:sp>
      <p:pic>
        <p:nvPicPr>
          <p:cNvPr id="3" name="Afbeelding 2" descr="Afbeelding met tekst, schermopname, Lettertype, diagram&#10;&#10;Automatisch gegenereerde beschrijving">
            <a:extLst>
              <a:ext uri="{FF2B5EF4-FFF2-40B4-BE49-F238E27FC236}">
                <a16:creationId xmlns:a16="http://schemas.microsoft.com/office/drawing/2014/main" id="{4853DFC4-DEC3-F740-F235-D1E80C906F0A}"/>
              </a:ext>
            </a:extLst>
          </p:cNvPr>
          <p:cNvPicPr>
            <a:picLocks noChangeAspect="1"/>
          </p:cNvPicPr>
          <p:nvPr/>
        </p:nvPicPr>
        <p:blipFill>
          <a:blip r:embed="rId4"/>
          <a:stretch>
            <a:fillRect/>
          </a:stretch>
        </p:blipFill>
        <p:spPr>
          <a:xfrm>
            <a:off x="354705" y="1921590"/>
            <a:ext cx="5123379" cy="3014820"/>
          </a:xfrm>
          <a:prstGeom prst="rect">
            <a:avLst/>
          </a:prstGeom>
        </p:spPr>
      </p:pic>
    </p:spTree>
    <p:extLst>
      <p:ext uri="{BB962C8B-B14F-4D97-AF65-F5344CB8AC3E}">
        <p14:creationId xmlns:p14="http://schemas.microsoft.com/office/powerpoint/2010/main" val="297187834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ZCC">
  <a:themeElements>
    <a:clrScheme name="ZCC">
      <a:dk1>
        <a:sysClr val="windowText" lastClr="000000"/>
      </a:dk1>
      <a:lt1>
        <a:sysClr val="window" lastClr="FFFFFF"/>
      </a:lt1>
      <a:dk2>
        <a:srgbClr val="44546A"/>
      </a:dk2>
      <a:lt2>
        <a:srgbClr val="E7E6E6"/>
      </a:lt2>
      <a:accent1>
        <a:srgbClr val="00ADD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C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0650710784C647BA9C85AFEB0B1547" ma:contentTypeVersion="11" ma:contentTypeDescription="Een nieuw document maken." ma:contentTypeScope="" ma:versionID="a70c1439e53bcf6be4ffa6ba6c4de245">
  <xsd:schema xmlns:xsd="http://www.w3.org/2001/XMLSchema" xmlns:xs="http://www.w3.org/2001/XMLSchema" xmlns:p="http://schemas.microsoft.com/office/2006/metadata/properties" xmlns:ns2="117aa2ea-c99b-4a88-9767-65dfc7c2cce8" xmlns:ns3="26159bb1-a856-411f-9955-320e930cc01c" targetNamespace="http://schemas.microsoft.com/office/2006/metadata/properties" ma:root="true" ma:fieldsID="71459652d57772116de7a70cc7543c26" ns2:_="" ns3:_="">
    <xsd:import namespace="117aa2ea-c99b-4a88-9767-65dfc7c2cce8"/>
    <xsd:import namespace="26159bb1-a856-411f-9955-320e930cc0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aa2ea-c99b-4a88-9767-65dfc7c2cc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7817057-90c9-4fe9-8486-4b161f12b92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159bb1-a856-411f-9955-320e930cc01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2ad07669-f936-43be-a68e-1c6fffa3c5be}" ma:internalName="TaxCatchAll" ma:showField="CatchAllData" ma:web="26159bb1-a856-411f-9955-320e930cc0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6159bb1-a856-411f-9955-320e930cc01c">
      <UserInfo>
        <DisplayName>SharingLinks.b165aa89-a08a-4e08-8996-a9442fa55ca1.Flexible.43870f4c-544b-4e83-a779-6976e141cd44</DisplayName>
        <AccountId>19</AccountId>
        <AccountType/>
      </UserInfo>
      <UserInfo>
        <DisplayName>Miranda Minten - Buijs</DisplayName>
        <AccountId>13</AccountId>
        <AccountType/>
      </UserInfo>
      <UserInfo>
        <DisplayName>Iedereen behalve externe gebruikers</DisplayName>
        <AccountId>9</AccountId>
        <AccountType/>
      </UserInfo>
      <UserInfo>
        <DisplayName>Onno Feith</DisplayName>
        <AccountId>31</AccountId>
        <AccountType/>
      </UserInfo>
      <UserInfo>
        <DisplayName>Maran Hamers</DisplayName>
        <AccountId>12</AccountId>
        <AccountType/>
      </UserInfo>
      <UserInfo>
        <DisplayName>Sander Komijn</DisplayName>
        <AccountId>33</AccountId>
        <AccountType/>
      </UserInfo>
      <UserInfo>
        <DisplayName>Jack Versluis</DisplayName>
        <AccountId>61</AccountId>
        <AccountType/>
      </UserInfo>
      <UserInfo>
        <DisplayName>Alice Derks</DisplayName>
        <AccountId>23</AccountId>
        <AccountType/>
      </UserInfo>
    </SharedWithUsers>
    <TaxCatchAll xmlns="26159bb1-a856-411f-9955-320e930cc01c" xsi:nil="true"/>
    <lcf76f155ced4ddcb4097134ff3c332f xmlns="117aa2ea-c99b-4a88-9767-65dfc7c2cc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59DC30-8541-4882-AA5A-E39D4C3F4112}">
  <ds:schemaRefs>
    <ds:schemaRef ds:uri="117aa2ea-c99b-4a88-9767-65dfc7c2cce8"/>
    <ds:schemaRef ds:uri="26159bb1-a856-411f-9955-320e930cc0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DBE12B-60FA-4BD9-839F-D289B488F1A7}">
  <ds:schemaRefs>
    <ds:schemaRef ds:uri="http://schemas.microsoft.com/sharepoint/v3/contenttype/forms"/>
  </ds:schemaRefs>
</ds:datastoreItem>
</file>

<file path=customXml/itemProps3.xml><?xml version="1.0" encoding="utf-8"?>
<ds:datastoreItem xmlns:ds="http://schemas.openxmlformats.org/officeDocument/2006/customXml" ds:itemID="{FF22EC10-D6BE-4436-85B5-D30DFB342149}">
  <ds:schemaRefs>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purl.org/dc/elements/1.1/"/>
    <ds:schemaRef ds:uri="26159bb1-a856-411f-9955-320e930cc01c"/>
    <ds:schemaRef ds:uri="http://www.w3.org/XML/1998/namespace"/>
    <ds:schemaRef ds:uri="http://purl.org/dc/dcmitype/"/>
    <ds:schemaRef ds:uri="http://schemas.microsoft.com/office/infopath/2007/PartnerControls"/>
    <ds:schemaRef ds:uri="117aa2ea-c99b-4a88-9767-65dfc7c2cce8"/>
  </ds:schemaRefs>
</ds:datastoreItem>
</file>

<file path=docProps/app.xml><?xml version="1.0" encoding="utf-8"?>
<Properties xmlns="http://schemas.openxmlformats.org/officeDocument/2006/extended-properties" xmlns:vt="http://schemas.openxmlformats.org/officeDocument/2006/docPropsVTypes">
  <TotalTime>290</TotalTime>
  <Words>1283</Words>
  <Application>Microsoft Macintosh PowerPoint</Application>
  <PresentationFormat>Breedbeeld</PresentationFormat>
  <Paragraphs>205</Paragraphs>
  <Slides>25</Slides>
  <Notes>7</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25</vt:i4>
      </vt:variant>
    </vt:vector>
  </HeadingPairs>
  <TitlesOfParts>
    <vt:vector size="30" baseType="lpstr">
      <vt:lpstr>Arial</vt:lpstr>
      <vt:lpstr>Calibri</vt:lpstr>
      <vt:lpstr>Calibri Light</vt:lpstr>
      <vt:lpstr>Kantoorthema</vt:lpstr>
      <vt:lpstr>2_ZCC</vt:lpstr>
      <vt:lpstr> Zorgcoördinatie tijdelijk verblijf </vt:lpstr>
      <vt:lpstr>Inhoudsopgave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Regionale Ambulance Voorziening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Maran Hamers</dc:creator>
  <cp:lastModifiedBy>Christie Manintveld</cp:lastModifiedBy>
  <cp:revision>372</cp:revision>
  <dcterms:created xsi:type="dcterms:W3CDTF">2022-05-05T06:15:08Z</dcterms:created>
  <dcterms:modified xsi:type="dcterms:W3CDTF">2023-10-30T16:08:31Z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0x010100890650710784C647BA9C85AFEB0B1547</vt:lpwstr>
  </property>
  <property fmtid="{D5CDD505-2E9C-101B-9397-08002B2CF9AE}" pid="3" name="MediaServiceImageTags">
    <vt:lpwstr/>
  </property>
</Properties>
</file>