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2" r:id="rId5"/>
  </p:sldMasterIdLst>
  <p:notesMasterIdLst>
    <p:notesMasterId r:id="rId33"/>
  </p:notesMasterIdLst>
  <p:sldIdLst>
    <p:sldId id="441" r:id="rId6"/>
    <p:sldId id="446" r:id="rId7"/>
    <p:sldId id="435" r:id="rId8"/>
    <p:sldId id="467" r:id="rId9"/>
    <p:sldId id="423" r:id="rId10"/>
    <p:sldId id="424" r:id="rId11"/>
    <p:sldId id="425" r:id="rId12"/>
    <p:sldId id="454" r:id="rId13"/>
    <p:sldId id="448" r:id="rId14"/>
    <p:sldId id="436" r:id="rId15"/>
    <p:sldId id="427" r:id="rId16"/>
    <p:sldId id="429" r:id="rId17"/>
    <p:sldId id="464" r:id="rId18"/>
    <p:sldId id="457" r:id="rId19"/>
    <p:sldId id="437" r:id="rId20"/>
    <p:sldId id="431" r:id="rId21"/>
    <p:sldId id="432" r:id="rId22"/>
    <p:sldId id="456" r:id="rId23"/>
    <p:sldId id="447" r:id="rId24"/>
    <p:sldId id="463" r:id="rId25"/>
    <p:sldId id="442" r:id="rId26"/>
    <p:sldId id="458" r:id="rId27"/>
    <p:sldId id="469" r:id="rId28"/>
    <p:sldId id="468" r:id="rId29"/>
    <p:sldId id="450" r:id="rId30"/>
    <p:sldId id="451" r:id="rId31"/>
    <p:sldId id="439" r:id="rId3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FA0744-C81B-55CC-93D7-2B65A2AF27F3}" name="Alice Derks" initials="AD" userId="S::a.derks@ravu.nl::c30b68d7-d827-430a-b598-9540ca72c123" providerId="AD"/>
  <p188:author id="{23B4E363-BD7E-D77B-FDD1-BDD48DFB8481}" name="Onno Feith" initials="OF" userId="S::o.feith@ravu.nl::ec4369a6-9856-4b23-b983-f6d14697d622" providerId="AD"/>
  <p188:author id="{750A42CB-7608-1B80-6609-C7F37115B7A6}" name="Rianne van Zijl - Hendriks" initials="RH" userId="S::r.hendriks@ravu.nl::5a333107-775a-4694-b9f3-c755f22dd5cc" providerId="AD"/>
  <p188:author id="{C8C520DD-7641-CF03-4C41-DEECEA51C844}" name="Kees Weevers" initials="KW" userId="Kees Weevers" providerId="None"/>
  <p188:author id="{4251DAF2-0944-443A-141F-1AEAD91E692C}" name="Rianne van Zijl - Hendriks" initials="RvZH" userId="S::R.Hendriks@ravu.nl::5a333107-775a-4694-b9f3-c755f22dd5cc" providerId="AD"/>
  <p188:author id="{A31EFCF9-DCAE-E2FC-4886-1BCAD16C4BFA}" name="Maran Hamers" initials="MH" userId="S::m.hamers@ravu.nl::c9b69f6b-f870-431a-82e0-1cb5517e428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C8C4"/>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041DA9-F8DB-045B-5DB3-3F99D4292B35}" v="47" dt="2023-05-10T11:25:06.692"/>
    <p1510:client id="{54182A29-0DFE-BB60-5BCC-B764D05E2CF1}" v="12" dt="2023-05-10T11:29:08.440"/>
    <p1510:client id="{AA110FCA-4312-3176-3216-100F9D8B3CB5}" v="46" dt="2023-05-10T11:44:40.663"/>
    <p1510:client id="{BA6EC6F2-4FB7-6973-FA1E-30FEDDDC1898}" v="303" dt="2023-05-10T11:13:56.904"/>
    <p1510:client id="{BACD5C71-D84A-9886-7CD3-0DA20FCE6611}" v="10" dt="2023-05-10T11:15:53.77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37"/>
    <p:restoredTop sz="94713"/>
  </p:normalViewPr>
  <p:slideViewPr>
    <p:cSldViewPr snapToGrid="0">
      <p:cViewPr varScale="1">
        <p:scale>
          <a:sx n="108" d="100"/>
          <a:sy n="108" d="100"/>
        </p:scale>
        <p:origin x="70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2F53E8-F558-467F-A0DC-82E954E5255F}" type="datetimeFigureOut">
              <a:rPr lang="nl-NL" smtClean="0"/>
              <a:t>11-07-2023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DA0EB0-F77F-4B74-AF54-BB8D14D71F58}" type="slidenum">
              <a:rPr lang="nl-NL" smtClean="0"/>
              <a:t>‹nr.›</a:t>
            </a:fld>
            <a:endParaRPr lang="nl-NL"/>
          </a:p>
        </p:txBody>
      </p:sp>
    </p:spTree>
    <p:extLst>
      <p:ext uri="{BB962C8B-B14F-4D97-AF65-F5344CB8AC3E}">
        <p14:creationId xmlns:p14="http://schemas.microsoft.com/office/powerpoint/2010/main" val="1781274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939507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klaar</a:t>
            </a:r>
          </a:p>
        </p:txBody>
      </p:sp>
      <p:sp>
        <p:nvSpPr>
          <p:cNvPr id="4" name="Tijdelijke aanduiding voor dianummer 3"/>
          <p:cNvSpPr>
            <a:spLocks noGrp="1"/>
          </p:cNvSpPr>
          <p:nvPr>
            <p:ph type="sldNum" sz="quarter" idx="5"/>
          </p:nvPr>
        </p:nvSpPr>
        <p:spPr/>
        <p:txBody>
          <a:bodyPr/>
          <a:lstStyle/>
          <a:p>
            <a:fld id="{B8DA0EB0-F77F-4B74-AF54-BB8D14D71F58}" type="slidenum">
              <a:rPr lang="nl-NL" smtClean="0"/>
              <a:t>5</a:t>
            </a:fld>
            <a:endParaRPr lang="nl-NL"/>
          </a:p>
        </p:txBody>
      </p:sp>
    </p:spTree>
    <p:extLst>
      <p:ext uri="{BB962C8B-B14F-4D97-AF65-F5344CB8AC3E}">
        <p14:creationId xmlns:p14="http://schemas.microsoft.com/office/powerpoint/2010/main" val="2588880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klaar</a:t>
            </a:r>
          </a:p>
        </p:txBody>
      </p:sp>
      <p:sp>
        <p:nvSpPr>
          <p:cNvPr id="4" name="Tijdelijke aanduiding voor dianummer 3"/>
          <p:cNvSpPr>
            <a:spLocks noGrp="1"/>
          </p:cNvSpPr>
          <p:nvPr>
            <p:ph type="sldNum" sz="quarter" idx="5"/>
          </p:nvPr>
        </p:nvSpPr>
        <p:spPr/>
        <p:txBody>
          <a:bodyPr/>
          <a:lstStyle/>
          <a:p>
            <a:fld id="{B8DA0EB0-F77F-4B74-AF54-BB8D14D71F58}" type="slidenum">
              <a:rPr lang="nl-NL" smtClean="0"/>
              <a:t>6</a:t>
            </a:fld>
            <a:endParaRPr lang="nl-NL"/>
          </a:p>
        </p:txBody>
      </p:sp>
    </p:spTree>
    <p:extLst>
      <p:ext uri="{BB962C8B-B14F-4D97-AF65-F5344CB8AC3E}">
        <p14:creationId xmlns:p14="http://schemas.microsoft.com/office/powerpoint/2010/main" val="3350557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klaar</a:t>
            </a:r>
          </a:p>
        </p:txBody>
      </p:sp>
      <p:sp>
        <p:nvSpPr>
          <p:cNvPr id="4" name="Tijdelijke aanduiding voor dianummer 3"/>
          <p:cNvSpPr>
            <a:spLocks noGrp="1"/>
          </p:cNvSpPr>
          <p:nvPr>
            <p:ph type="sldNum" sz="quarter" idx="5"/>
          </p:nvPr>
        </p:nvSpPr>
        <p:spPr/>
        <p:txBody>
          <a:bodyPr/>
          <a:lstStyle/>
          <a:p>
            <a:fld id="{B8DA0EB0-F77F-4B74-AF54-BB8D14D71F58}" type="slidenum">
              <a:rPr lang="nl-NL" smtClean="0"/>
              <a:t>7</a:t>
            </a:fld>
            <a:endParaRPr lang="nl-NL"/>
          </a:p>
        </p:txBody>
      </p:sp>
    </p:spTree>
    <p:extLst>
      <p:ext uri="{BB962C8B-B14F-4D97-AF65-F5344CB8AC3E}">
        <p14:creationId xmlns:p14="http://schemas.microsoft.com/office/powerpoint/2010/main" val="1065447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8DA0EB0-F77F-4B74-AF54-BB8D14D71F58}" type="slidenum">
              <a:rPr lang="nl-NL" smtClean="0"/>
              <a:t>9</a:t>
            </a:fld>
            <a:endParaRPr lang="nl-NL"/>
          </a:p>
        </p:txBody>
      </p:sp>
    </p:spTree>
    <p:extLst>
      <p:ext uri="{BB962C8B-B14F-4D97-AF65-F5344CB8AC3E}">
        <p14:creationId xmlns:p14="http://schemas.microsoft.com/office/powerpoint/2010/main" val="1779355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klaar</a:t>
            </a:r>
          </a:p>
        </p:txBody>
      </p:sp>
      <p:sp>
        <p:nvSpPr>
          <p:cNvPr id="4" name="Tijdelijke aanduiding voor dianummer 3"/>
          <p:cNvSpPr>
            <a:spLocks noGrp="1"/>
          </p:cNvSpPr>
          <p:nvPr>
            <p:ph type="sldNum" sz="quarter" idx="5"/>
          </p:nvPr>
        </p:nvSpPr>
        <p:spPr/>
        <p:txBody>
          <a:bodyPr/>
          <a:lstStyle/>
          <a:p>
            <a:fld id="{B8DA0EB0-F77F-4B74-AF54-BB8D14D71F58}" type="slidenum">
              <a:rPr lang="nl-NL" smtClean="0"/>
              <a:t>11</a:t>
            </a:fld>
            <a:endParaRPr lang="nl-NL"/>
          </a:p>
        </p:txBody>
      </p:sp>
    </p:spTree>
    <p:extLst>
      <p:ext uri="{BB962C8B-B14F-4D97-AF65-F5344CB8AC3E}">
        <p14:creationId xmlns:p14="http://schemas.microsoft.com/office/powerpoint/2010/main" val="1807850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klaar</a:t>
            </a:r>
          </a:p>
        </p:txBody>
      </p:sp>
      <p:sp>
        <p:nvSpPr>
          <p:cNvPr id="4" name="Tijdelijke aanduiding voor dianummer 3"/>
          <p:cNvSpPr>
            <a:spLocks noGrp="1"/>
          </p:cNvSpPr>
          <p:nvPr>
            <p:ph type="sldNum" sz="quarter" idx="5"/>
          </p:nvPr>
        </p:nvSpPr>
        <p:spPr/>
        <p:txBody>
          <a:bodyPr/>
          <a:lstStyle/>
          <a:p>
            <a:fld id="{B8DA0EB0-F77F-4B74-AF54-BB8D14D71F58}" type="slidenum">
              <a:rPr lang="nl-NL" smtClean="0"/>
              <a:t>12</a:t>
            </a:fld>
            <a:endParaRPr lang="nl-NL"/>
          </a:p>
        </p:txBody>
      </p:sp>
    </p:spTree>
    <p:extLst>
      <p:ext uri="{BB962C8B-B14F-4D97-AF65-F5344CB8AC3E}">
        <p14:creationId xmlns:p14="http://schemas.microsoft.com/office/powerpoint/2010/main" val="4181689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8DA0EB0-F77F-4B74-AF54-BB8D14D71F58}" type="slidenum">
              <a:rPr lang="nl-NL" smtClean="0"/>
              <a:t>16</a:t>
            </a:fld>
            <a:endParaRPr lang="nl-NL"/>
          </a:p>
        </p:txBody>
      </p:sp>
    </p:spTree>
    <p:extLst>
      <p:ext uri="{BB962C8B-B14F-4D97-AF65-F5344CB8AC3E}">
        <p14:creationId xmlns:p14="http://schemas.microsoft.com/office/powerpoint/2010/main" val="4143450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Klaar</a:t>
            </a:r>
          </a:p>
        </p:txBody>
      </p:sp>
      <p:sp>
        <p:nvSpPr>
          <p:cNvPr id="4" name="Tijdelijke aanduiding voor dianummer 3"/>
          <p:cNvSpPr>
            <a:spLocks noGrp="1"/>
          </p:cNvSpPr>
          <p:nvPr>
            <p:ph type="sldNum" sz="quarter" idx="5"/>
          </p:nvPr>
        </p:nvSpPr>
        <p:spPr/>
        <p:txBody>
          <a:bodyPr/>
          <a:lstStyle/>
          <a:p>
            <a:fld id="{B8DA0EB0-F77F-4B74-AF54-BB8D14D71F58}" type="slidenum">
              <a:rPr lang="nl-NL" smtClean="0"/>
              <a:t>21</a:t>
            </a:fld>
            <a:endParaRPr lang="nl-NL"/>
          </a:p>
        </p:txBody>
      </p:sp>
    </p:spTree>
    <p:extLst>
      <p:ext uri="{BB962C8B-B14F-4D97-AF65-F5344CB8AC3E}">
        <p14:creationId xmlns:p14="http://schemas.microsoft.com/office/powerpoint/2010/main" val="421345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47157A-87EF-42FE-BD6A-6BB615AB5F9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CD6ACC1-5270-4738-AEBA-275F02425C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24B9697-35F4-4D6B-A5E7-5BC233CEA53C}"/>
              </a:ext>
            </a:extLst>
          </p:cNvPr>
          <p:cNvSpPr>
            <a:spLocks noGrp="1"/>
          </p:cNvSpPr>
          <p:nvPr>
            <p:ph type="dt" sz="half" idx="10"/>
          </p:nvPr>
        </p:nvSpPr>
        <p:spPr/>
        <p:txBody>
          <a:bodyPr/>
          <a:lstStyle/>
          <a:p>
            <a:fld id="{27016CD5-091C-3A4C-805B-A6FF35223534}" type="datetime1">
              <a:rPr lang="nl-NL" smtClean="0"/>
              <a:t>11-07-2023</a:t>
            </a:fld>
            <a:endParaRPr lang="nl-NL"/>
          </a:p>
        </p:txBody>
      </p:sp>
      <p:sp>
        <p:nvSpPr>
          <p:cNvPr id="5" name="Tijdelijke aanduiding voor voettekst 4">
            <a:extLst>
              <a:ext uri="{FF2B5EF4-FFF2-40B4-BE49-F238E27FC236}">
                <a16:creationId xmlns:a16="http://schemas.microsoft.com/office/drawing/2014/main" id="{738F14CF-E04E-416F-B1C7-B51C9468018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960976-5284-465F-AA81-97C9BB997565}"/>
              </a:ext>
            </a:extLst>
          </p:cNvPr>
          <p:cNvSpPr>
            <a:spLocks noGrp="1"/>
          </p:cNvSpPr>
          <p:nvPr>
            <p:ph type="sldNum" sz="quarter" idx="12"/>
          </p:nvPr>
        </p:nvSpPr>
        <p:spPr/>
        <p:txBody>
          <a:bodyPr/>
          <a:lstStyle/>
          <a:p>
            <a:fld id="{D68B3F2B-E202-4376-8508-A508ED334532}" type="slidenum">
              <a:rPr lang="nl-NL" smtClean="0"/>
              <a:t>‹nr.›</a:t>
            </a:fld>
            <a:endParaRPr lang="nl-NL"/>
          </a:p>
        </p:txBody>
      </p:sp>
    </p:spTree>
    <p:extLst>
      <p:ext uri="{BB962C8B-B14F-4D97-AF65-F5344CB8AC3E}">
        <p14:creationId xmlns:p14="http://schemas.microsoft.com/office/powerpoint/2010/main" val="3182751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EA22EF-CEAB-4A2D-AB7F-1DE1DD8A1C2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3A2D086-B734-4197-97B5-6BFD9484660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EB530D3-38D7-413C-873A-35E8FF8EFA87}"/>
              </a:ext>
            </a:extLst>
          </p:cNvPr>
          <p:cNvSpPr>
            <a:spLocks noGrp="1"/>
          </p:cNvSpPr>
          <p:nvPr>
            <p:ph type="dt" sz="half" idx="10"/>
          </p:nvPr>
        </p:nvSpPr>
        <p:spPr/>
        <p:txBody>
          <a:bodyPr/>
          <a:lstStyle/>
          <a:p>
            <a:fld id="{6B43C45B-3D0F-A541-9506-02BEDB9CEB3B}" type="datetime1">
              <a:rPr lang="nl-NL" smtClean="0"/>
              <a:t>11-07-2023</a:t>
            </a:fld>
            <a:endParaRPr lang="nl-NL"/>
          </a:p>
        </p:txBody>
      </p:sp>
      <p:sp>
        <p:nvSpPr>
          <p:cNvPr id="5" name="Tijdelijke aanduiding voor voettekst 4">
            <a:extLst>
              <a:ext uri="{FF2B5EF4-FFF2-40B4-BE49-F238E27FC236}">
                <a16:creationId xmlns:a16="http://schemas.microsoft.com/office/drawing/2014/main" id="{FDA11BA6-9179-4F48-A097-9B6A5F20944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0A40AA5-1864-4BAE-B399-FDFAF21D3096}"/>
              </a:ext>
            </a:extLst>
          </p:cNvPr>
          <p:cNvSpPr>
            <a:spLocks noGrp="1"/>
          </p:cNvSpPr>
          <p:nvPr>
            <p:ph type="sldNum" sz="quarter" idx="12"/>
          </p:nvPr>
        </p:nvSpPr>
        <p:spPr/>
        <p:txBody>
          <a:bodyPr/>
          <a:lstStyle/>
          <a:p>
            <a:fld id="{D68B3F2B-E202-4376-8508-A508ED334532}" type="slidenum">
              <a:rPr lang="nl-NL" smtClean="0"/>
              <a:t>‹nr.›</a:t>
            </a:fld>
            <a:endParaRPr lang="nl-NL"/>
          </a:p>
        </p:txBody>
      </p:sp>
    </p:spTree>
    <p:extLst>
      <p:ext uri="{BB962C8B-B14F-4D97-AF65-F5344CB8AC3E}">
        <p14:creationId xmlns:p14="http://schemas.microsoft.com/office/powerpoint/2010/main" val="1357973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66C6D93-1147-45BB-8787-625FFF4A6F5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991BA82-671F-4CF4-B771-37797282E15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2E28852-A0C3-4F01-9D30-619492E8CF83}"/>
              </a:ext>
            </a:extLst>
          </p:cNvPr>
          <p:cNvSpPr>
            <a:spLocks noGrp="1"/>
          </p:cNvSpPr>
          <p:nvPr>
            <p:ph type="dt" sz="half" idx="10"/>
          </p:nvPr>
        </p:nvSpPr>
        <p:spPr/>
        <p:txBody>
          <a:bodyPr/>
          <a:lstStyle/>
          <a:p>
            <a:fld id="{628C2492-C672-6C4C-8DF3-635BF59A859A}" type="datetime1">
              <a:rPr lang="nl-NL" smtClean="0"/>
              <a:t>11-07-2023</a:t>
            </a:fld>
            <a:endParaRPr lang="nl-NL"/>
          </a:p>
        </p:txBody>
      </p:sp>
      <p:sp>
        <p:nvSpPr>
          <p:cNvPr id="5" name="Tijdelijke aanduiding voor voettekst 4">
            <a:extLst>
              <a:ext uri="{FF2B5EF4-FFF2-40B4-BE49-F238E27FC236}">
                <a16:creationId xmlns:a16="http://schemas.microsoft.com/office/drawing/2014/main" id="{D470280C-3C05-475F-9E64-E0CBB8E5FD3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FD61298-AA7F-4B0C-A1E2-6FDF228ABF8C}"/>
              </a:ext>
            </a:extLst>
          </p:cNvPr>
          <p:cNvSpPr>
            <a:spLocks noGrp="1"/>
          </p:cNvSpPr>
          <p:nvPr>
            <p:ph type="sldNum" sz="quarter" idx="12"/>
          </p:nvPr>
        </p:nvSpPr>
        <p:spPr/>
        <p:txBody>
          <a:bodyPr/>
          <a:lstStyle/>
          <a:p>
            <a:fld id="{D68B3F2B-E202-4376-8508-A508ED334532}" type="slidenum">
              <a:rPr lang="nl-NL" smtClean="0"/>
              <a:t>‹nr.›</a:t>
            </a:fld>
            <a:endParaRPr lang="nl-NL"/>
          </a:p>
        </p:txBody>
      </p:sp>
    </p:spTree>
    <p:extLst>
      <p:ext uri="{BB962C8B-B14F-4D97-AF65-F5344CB8AC3E}">
        <p14:creationId xmlns:p14="http://schemas.microsoft.com/office/powerpoint/2010/main" val="268450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el">
    <p:bg>
      <p:bgPr>
        <a:solidFill>
          <a:srgbClr val="124A9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2687B-F0AD-4A56-8044-3D03DCE9A3B7}"/>
              </a:ext>
            </a:extLst>
          </p:cNvPr>
          <p:cNvSpPr>
            <a:spLocks noGrp="1"/>
          </p:cNvSpPr>
          <p:nvPr>
            <p:ph type="ctrTitle" hasCustomPrompt="1"/>
          </p:nvPr>
        </p:nvSpPr>
        <p:spPr>
          <a:xfrm>
            <a:off x="829444" y="1920054"/>
            <a:ext cx="10506862" cy="428826"/>
          </a:xfrm>
        </p:spPr>
        <p:txBody>
          <a:bodyPr anchor="t" anchorCtr="0">
            <a:normAutofit/>
          </a:bodyPr>
          <a:lstStyle>
            <a:lvl1pPr algn="l">
              <a:defRPr sz="3600" baseline="0">
                <a:solidFill>
                  <a:schemeClr val="bg1"/>
                </a:solidFill>
              </a:defRPr>
            </a:lvl1pPr>
          </a:lstStyle>
          <a:p>
            <a:r>
              <a:rPr lang="en-US"/>
              <a:t>Click to edit Master title style</a:t>
            </a:r>
            <a:endParaRPr lang="nl-NL"/>
          </a:p>
        </p:txBody>
      </p:sp>
      <p:sp>
        <p:nvSpPr>
          <p:cNvPr id="3" name="Subtitle 2">
            <a:extLst>
              <a:ext uri="{FF2B5EF4-FFF2-40B4-BE49-F238E27FC236}">
                <a16:creationId xmlns:a16="http://schemas.microsoft.com/office/drawing/2014/main" id="{6B0A2457-FA82-4172-B158-BF61233A7E13}"/>
              </a:ext>
            </a:extLst>
          </p:cNvPr>
          <p:cNvSpPr>
            <a:spLocks noGrp="1"/>
          </p:cNvSpPr>
          <p:nvPr>
            <p:ph type="subTitle" idx="1"/>
          </p:nvPr>
        </p:nvSpPr>
        <p:spPr>
          <a:xfrm>
            <a:off x="827733" y="2459516"/>
            <a:ext cx="10508573" cy="753460"/>
          </a:xfrm>
        </p:spPr>
        <p:txBody>
          <a:bodyPr>
            <a:normAutofit/>
          </a:bodyPr>
          <a:lstStyle>
            <a:lvl1pPr marL="0" indent="0" algn="l">
              <a:buNone/>
              <a:defRPr sz="2000" b="0" i="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BA834FDB-D601-4310-9421-00D6FCA65EFE}"/>
              </a:ext>
            </a:extLst>
          </p:cNvPr>
          <p:cNvSpPr>
            <a:spLocks noGrp="1"/>
          </p:cNvSpPr>
          <p:nvPr>
            <p:ph type="dt" sz="half" idx="10"/>
          </p:nvPr>
        </p:nvSpPr>
        <p:spPr/>
        <p:txBody>
          <a:bodyPr/>
          <a:lstStyle>
            <a:lvl1pPr>
              <a:defRPr baseline="0">
                <a:solidFill>
                  <a:schemeClr val="bg1"/>
                </a:solidFill>
                <a:latin typeface="+mj-lt"/>
              </a:defRPr>
            </a:lvl1pPr>
          </a:lstStyle>
          <a:p>
            <a:fld id="{2390AABD-ECCC-514B-8F18-B6713E63E5A9}" type="datetime1">
              <a:rPr lang="nl-NL" smtClean="0"/>
              <a:t>11-07-2023</a:t>
            </a:fld>
            <a:endParaRPr lang="nl-NL"/>
          </a:p>
        </p:txBody>
      </p:sp>
      <p:sp>
        <p:nvSpPr>
          <p:cNvPr id="5" name="Footer Placeholder 4">
            <a:extLst>
              <a:ext uri="{FF2B5EF4-FFF2-40B4-BE49-F238E27FC236}">
                <a16:creationId xmlns:a16="http://schemas.microsoft.com/office/drawing/2014/main" id="{891A2D48-DF7D-4BCC-A810-1834993F5AAF}"/>
              </a:ext>
            </a:extLst>
          </p:cNvPr>
          <p:cNvSpPr>
            <a:spLocks noGrp="1"/>
          </p:cNvSpPr>
          <p:nvPr>
            <p:ph type="ftr" sz="quarter" idx="11"/>
          </p:nvPr>
        </p:nvSpPr>
        <p:spPr/>
        <p:txBody>
          <a:bodyPr/>
          <a:lstStyle>
            <a:lvl1pPr>
              <a:defRPr baseline="0">
                <a:solidFill>
                  <a:schemeClr val="bg1"/>
                </a:solidFill>
              </a:defRPr>
            </a:lvl1pPr>
          </a:lstStyle>
          <a:p>
            <a:endParaRPr lang="nl-NL"/>
          </a:p>
        </p:txBody>
      </p:sp>
      <p:sp>
        <p:nvSpPr>
          <p:cNvPr id="6" name="Slide Number Placeholder 5">
            <a:extLst>
              <a:ext uri="{FF2B5EF4-FFF2-40B4-BE49-F238E27FC236}">
                <a16:creationId xmlns:a16="http://schemas.microsoft.com/office/drawing/2014/main" id="{4A563CE6-AE00-4761-8DD5-F8A1C66CB5A2}"/>
              </a:ext>
            </a:extLst>
          </p:cNvPr>
          <p:cNvSpPr>
            <a:spLocks noGrp="1"/>
          </p:cNvSpPr>
          <p:nvPr>
            <p:ph type="sldNum" sz="quarter" idx="12"/>
          </p:nvPr>
        </p:nvSpPr>
        <p:spPr/>
        <p:txBody>
          <a:bodyPr/>
          <a:lstStyle>
            <a:lvl1pPr>
              <a:defRPr baseline="0">
                <a:solidFill>
                  <a:schemeClr val="bg1"/>
                </a:solidFill>
              </a:defRPr>
            </a:lvl1pPr>
          </a:lstStyle>
          <a:p>
            <a:fld id="{08A73C6A-F6ED-4EAC-9D7A-8884B580580E}" type="slidenum">
              <a:rPr lang="nl-NL" smtClean="0"/>
              <a:pPr/>
              <a:t>‹nr.›</a:t>
            </a:fld>
            <a:endParaRPr lang="nl-NL"/>
          </a:p>
        </p:txBody>
      </p:sp>
      <p:pic>
        <p:nvPicPr>
          <p:cNvPr id="8" name="Afbeelding 7">
            <a:extLst>
              <a:ext uri="{FF2B5EF4-FFF2-40B4-BE49-F238E27FC236}">
                <a16:creationId xmlns:a16="http://schemas.microsoft.com/office/drawing/2014/main" id="{58B0C208-01AB-DB44-BA57-DB5BF023C4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480" y="476672"/>
            <a:ext cx="937320" cy="937320"/>
          </a:xfrm>
          <a:prstGeom prst="rect">
            <a:avLst/>
          </a:prstGeom>
        </p:spPr>
      </p:pic>
      <p:pic>
        <p:nvPicPr>
          <p:cNvPr id="10" name="Afbeelding 9">
            <a:extLst>
              <a:ext uri="{FF2B5EF4-FFF2-40B4-BE49-F238E27FC236}">
                <a16:creationId xmlns:a16="http://schemas.microsoft.com/office/drawing/2014/main" id="{9A47A910-005E-634D-815E-9D734A17F5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21339" y="5265204"/>
            <a:ext cx="4994941" cy="1008153"/>
          </a:xfrm>
          <a:prstGeom prst="rect">
            <a:avLst/>
          </a:prstGeom>
        </p:spPr>
      </p:pic>
    </p:spTree>
    <p:extLst>
      <p:ext uri="{BB962C8B-B14F-4D97-AF65-F5344CB8AC3E}">
        <p14:creationId xmlns:p14="http://schemas.microsoft.com/office/powerpoint/2010/main" val="487956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F0268-9118-4F45-8D6F-D4723A228869}"/>
              </a:ext>
            </a:extLst>
          </p:cNvPr>
          <p:cNvSpPr>
            <a:spLocks noGrp="1"/>
          </p:cNvSpPr>
          <p:nvPr>
            <p:ph type="title" hasCustomPrompt="1"/>
          </p:nvPr>
        </p:nvSpPr>
        <p:spPr>
          <a:xfrm>
            <a:off x="838200" y="499299"/>
            <a:ext cx="9065964" cy="661449"/>
          </a:xfrm>
        </p:spPr>
        <p:txBody>
          <a:bodyPr lIns="0" tIns="0" rIns="0" bIns="0" anchor="t" anchorCtr="0">
            <a:noAutofit/>
          </a:bodyPr>
          <a:lstStyle>
            <a:lvl1pPr>
              <a:defRPr b="1">
                <a:latin typeface="+mn-lt"/>
              </a:defRPr>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7041B5D9-16FA-4752-B4C3-0CBE97FC06FE}"/>
              </a:ext>
            </a:extLst>
          </p:cNvPr>
          <p:cNvSpPr>
            <a:spLocks noGrp="1"/>
          </p:cNvSpPr>
          <p:nvPr>
            <p:ph idx="1" hasCustomPrompt="1"/>
          </p:nvPr>
        </p:nvSpPr>
        <p:spPr>
          <a:xfrm>
            <a:off x="838200" y="1520789"/>
            <a:ext cx="10515600" cy="4656174"/>
          </a:xfrm>
        </p:spPr>
        <p:txBody>
          <a:bodyPr>
            <a:noAutofit/>
          </a:bodyPr>
          <a:lstStyle>
            <a:lvl1pPr marL="0" indent="0">
              <a:buNone/>
              <a:defRPr sz="2400"/>
            </a:lvl1pPr>
            <a:lvl2pPr marL="216000" indent="-216000" defTabSz="180000">
              <a:spcBef>
                <a:spcPts val="0"/>
              </a:spcBef>
              <a:buClr>
                <a:schemeClr val="accent1"/>
              </a:buClr>
              <a:defRPr sz="2400"/>
            </a:lvl2pPr>
            <a:lvl3pPr marL="432000" indent="-216000">
              <a:spcBef>
                <a:spcPts val="0"/>
              </a:spcBef>
              <a:buFont typeface="Calibri" panose="020F0502020204030204" pitchFamily="34" charset="0"/>
              <a:buChar char="‒"/>
              <a:defRPr sz="2400"/>
            </a:lvl3pPr>
            <a:lvl4pPr marL="648000" indent="-216000">
              <a:spcBef>
                <a:spcPts val="0"/>
              </a:spcBef>
              <a:buFont typeface="Calibri" panose="020F0502020204030204" pitchFamily="34" charset="0"/>
              <a:buChar char="‒"/>
              <a:defRPr sz="2400"/>
            </a:lvl4pPr>
            <a:lvl5pPr marL="864000" indent="-216000">
              <a:spcBef>
                <a:spcPts val="0"/>
              </a:spcBef>
              <a:buFont typeface="Calibri" panose="020F050202020403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C7EF2A95-EF3E-491E-8219-2C32D7776CCF}"/>
              </a:ext>
            </a:extLst>
          </p:cNvPr>
          <p:cNvSpPr>
            <a:spLocks noGrp="1"/>
          </p:cNvSpPr>
          <p:nvPr>
            <p:ph type="dt" sz="half" idx="10"/>
          </p:nvPr>
        </p:nvSpPr>
        <p:spPr>
          <a:xfrm>
            <a:off x="838200" y="6422451"/>
            <a:ext cx="2743200" cy="216000"/>
          </a:xfrm>
        </p:spPr>
        <p:txBody>
          <a:bodyPr anchor="t" anchorCtr="0">
            <a:noAutofit/>
          </a:bodyPr>
          <a:lstStyle>
            <a:lvl1pPr>
              <a:defRPr sz="1050">
                <a:solidFill>
                  <a:schemeClr val="accent3"/>
                </a:solidFill>
              </a:defRPr>
            </a:lvl1pPr>
          </a:lstStyle>
          <a:p>
            <a:fld id="{58916B7B-C970-4544-8364-3C5E6035B36E}" type="datetime1">
              <a:rPr lang="nl-NL" smtClean="0">
                <a:solidFill>
                  <a:srgbClr val="A5A5A5"/>
                </a:solidFill>
              </a:rPr>
              <a:t>11-07-2023</a:t>
            </a:fld>
            <a:endParaRPr lang="nl-NL">
              <a:solidFill>
                <a:srgbClr val="A5A5A5"/>
              </a:solidFill>
            </a:endParaRPr>
          </a:p>
        </p:txBody>
      </p:sp>
      <p:sp>
        <p:nvSpPr>
          <p:cNvPr id="5" name="Footer Placeholder 4">
            <a:extLst>
              <a:ext uri="{FF2B5EF4-FFF2-40B4-BE49-F238E27FC236}">
                <a16:creationId xmlns:a16="http://schemas.microsoft.com/office/drawing/2014/main" id="{BA4447C1-ECCE-4632-AF72-F65879373606}"/>
              </a:ext>
            </a:extLst>
          </p:cNvPr>
          <p:cNvSpPr>
            <a:spLocks noGrp="1"/>
          </p:cNvSpPr>
          <p:nvPr>
            <p:ph type="ftr" sz="quarter" idx="11"/>
          </p:nvPr>
        </p:nvSpPr>
        <p:spPr>
          <a:xfrm>
            <a:off x="838200" y="6642000"/>
            <a:ext cx="4114800" cy="216000"/>
          </a:xfrm>
        </p:spPr>
        <p:txBody>
          <a:bodyPr anchor="t" anchorCtr="0">
            <a:noAutofit/>
          </a:bodyPr>
          <a:lstStyle>
            <a:lvl1pPr algn="l">
              <a:defRPr sz="1050">
                <a:solidFill>
                  <a:schemeClr val="accent3"/>
                </a:solidFill>
              </a:defRPr>
            </a:lvl1pPr>
          </a:lstStyle>
          <a:p>
            <a:endParaRPr lang="nl-NL">
              <a:solidFill>
                <a:srgbClr val="A5A5A5"/>
              </a:solidFill>
            </a:endParaRPr>
          </a:p>
        </p:txBody>
      </p:sp>
      <p:sp>
        <p:nvSpPr>
          <p:cNvPr id="6" name="Slide Number Placeholder 5">
            <a:extLst>
              <a:ext uri="{FF2B5EF4-FFF2-40B4-BE49-F238E27FC236}">
                <a16:creationId xmlns:a16="http://schemas.microsoft.com/office/drawing/2014/main" id="{504ED9A2-9667-4CD8-806F-73242B535AF0}"/>
              </a:ext>
            </a:extLst>
          </p:cNvPr>
          <p:cNvSpPr>
            <a:spLocks noGrp="1"/>
          </p:cNvSpPr>
          <p:nvPr>
            <p:ph type="sldNum" sz="quarter" idx="12"/>
          </p:nvPr>
        </p:nvSpPr>
        <p:spPr>
          <a:xfrm>
            <a:off x="8610600" y="6422451"/>
            <a:ext cx="2743200" cy="216000"/>
          </a:xfrm>
        </p:spPr>
        <p:txBody>
          <a:bodyPr anchor="t" anchorCtr="0">
            <a:noAutofit/>
          </a:bodyPr>
          <a:lstStyle>
            <a:lvl1pPr>
              <a:defRPr sz="1050">
                <a:solidFill>
                  <a:schemeClr val="accent1"/>
                </a:solidFill>
              </a:defRPr>
            </a:lvl1pPr>
          </a:lstStyle>
          <a:p>
            <a:fld id="{08A73C6A-F6ED-4EAC-9D7A-8884B580580E}" type="slidenum">
              <a:rPr lang="nl-NL" smtClean="0">
                <a:solidFill>
                  <a:srgbClr val="00ADD0"/>
                </a:solidFill>
              </a:rPr>
              <a:pPr/>
              <a:t>‹nr.›</a:t>
            </a:fld>
            <a:endParaRPr lang="nl-NL">
              <a:solidFill>
                <a:srgbClr val="00ADD0"/>
              </a:solidFill>
            </a:endParaRPr>
          </a:p>
        </p:txBody>
      </p:sp>
      <p:pic>
        <p:nvPicPr>
          <p:cNvPr id="7" name="Afbeelding 6">
            <a:extLst>
              <a:ext uri="{FF2B5EF4-FFF2-40B4-BE49-F238E27FC236}">
                <a16:creationId xmlns:a16="http://schemas.microsoft.com/office/drawing/2014/main" id="{CD2CA2ED-3EC6-EE45-83C8-F01E49FEE6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480" y="361363"/>
            <a:ext cx="937320" cy="937320"/>
          </a:xfrm>
          <a:prstGeom prst="rect">
            <a:avLst/>
          </a:prstGeom>
        </p:spPr>
      </p:pic>
    </p:spTree>
    <p:extLst>
      <p:ext uri="{BB962C8B-B14F-4D97-AF65-F5344CB8AC3E}">
        <p14:creationId xmlns:p14="http://schemas.microsoft.com/office/powerpoint/2010/main" val="3945657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CD866-A3F5-4C50-88D3-2C7163B9358C}"/>
              </a:ext>
            </a:extLst>
          </p:cNvPr>
          <p:cNvSpPr>
            <a:spLocks noGrp="1"/>
          </p:cNvSpPr>
          <p:nvPr>
            <p:ph type="title" hasCustomPrompt="1"/>
          </p:nvPr>
        </p:nvSpPr>
        <p:spPr>
          <a:xfrm>
            <a:off x="838200" y="516141"/>
            <a:ext cx="8888106" cy="615603"/>
          </a:xfrm>
        </p:spPr>
        <p:txBody>
          <a:bodyPr anchor="t" anchorCtr="0"/>
          <a:lstStyle/>
          <a:p>
            <a:r>
              <a:rPr lang="en-US"/>
              <a:t>Click to edit Master title style</a:t>
            </a:r>
            <a:endParaRPr lang="nl-NL"/>
          </a:p>
        </p:txBody>
      </p:sp>
      <p:sp>
        <p:nvSpPr>
          <p:cNvPr id="3" name="Text Placeholder 2">
            <a:extLst>
              <a:ext uri="{FF2B5EF4-FFF2-40B4-BE49-F238E27FC236}">
                <a16:creationId xmlns:a16="http://schemas.microsoft.com/office/drawing/2014/main" id="{C3F77C86-C25C-41EC-9270-00617169E560}"/>
              </a:ext>
            </a:extLst>
          </p:cNvPr>
          <p:cNvSpPr>
            <a:spLocks noGrp="1"/>
          </p:cNvSpPr>
          <p:nvPr>
            <p:ph type="body" idx="1"/>
          </p:nvPr>
        </p:nvSpPr>
        <p:spPr>
          <a:xfrm>
            <a:off x="839788" y="1412776"/>
            <a:ext cx="5157787" cy="823912"/>
          </a:xfrm>
        </p:spPr>
        <p:txBody>
          <a:bodyPr anchor="b"/>
          <a:lstStyle>
            <a:lvl1pPr marL="0" indent="0">
              <a:buNone/>
              <a:defRPr sz="2400" b="1" baseline="0">
                <a:solidFill>
                  <a:srgbClr val="4CB8B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BD2286F-7ABB-4AB0-860D-62AEE40D044C}"/>
              </a:ext>
            </a:extLst>
          </p:cNvPr>
          <p:cNvSpPr>
            <a:spLocks noGrp="1"/>
          </p:cNvSpPr>
          <p:nvPr>
            <p:ph sz="half" idx="2"/>
          </p:nvPr>
        </p:nvSpPr>
        <p:spPr>
          <a:xfrm>
            <a:off x="839788" y="2356861"/>
            <a:ext cx="5157787" cy="3832802"/>
          </a:xfrm>
        </p:spPr>
        <p:txBody>
          <a:bodyPr/>
          <a:lstStyle>
            <a:lvl2pPr>
              <a:buClr>
                <a:srgbClr val="4CB8B1"/>
              </a:buCl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170D6C62-3C8D-4E13-BF59-3C848B75D502}"/>
              </a:ext>
            </a:extLst>
          </p:cNvPr>
          <p:cNvSpPr>
            <a:spLocks noGrp="1"/>
          </p:cNvSpPr>
          <p:nvPr>
            <p:ph type="body" sz="quarter" idx="3"/>
          </p:nvPr>
        </p:nvSpPr>
        <p:spPr>
          <a:xfrm>
            <a:off x="6172200" y="1412776"/>
            <a:ext cx="5183188" cy="823912"/>
          </a:xfrm>
        </p:spPr>
        <p:txBody>
          <a:bodyPr anchor="b"/>
          <a:lstStyle>
            <a:lvl1pPr marL="0" indent="0">
              <a:buNone/>
              <a:defRPr sz="2400" b="1" baseline="0">
                <a:solidFill>
                  <a:srgbClr val="4CB8B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B336674-6B54-4F53-BE97-07740E946050}"/>
              </a:ext>
            </a:extLst>
          </p:cNvPr>
          <p:cNvSpPr>
            <a:spLocks noGrp="1"/>
          </p:cNvSpPr>
          <p:nvPr>
            <p:ph sz="quarter" idx="4"/>
          </p:nvPr>
        </p:nvSpPr>
        <p:spPr>
          <a:xfrm>
            <a:off x="6172200" y="2356861"/>
            <a:ext cx="5183188" cy="3832802"/>
          </a:xfrm>
        </p:spPr>
        <p:txBody>
          <a:bodyPr/>
          <a:lstStyle>
            <a:lvl2pPr>
              <a:buClr>
                <a:srgbClr val="4CB8B1"/>
              </a:buCl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B3577D9C-CC4D-455B-ABFA-96BDC994BE58}"/>
              </a:ext>
            </a:extLst>
          </p:cNvPr>
          <p:cNvSpPr>
            <a:spLocks noGrp="1"/>
          </p:cNvSpPr>
          <p:nvPr>
            <p:ph type="dt" sz="half" idx="10"/>
          </p:nvPr>
        </p:nvSpPr>
        <p:spPr/>
        <p:txBody>
          <a:bodyPr/>
          <a:lstStyle/>
          <a:p>
            <a:fld id="{79BB4E25-B43F-9B45-9551-5AEB2AB1EFA2}" type="datetime1">
              <a:rPr lang="nl-NL" smtClean="0">
                <a:solidFill>
                  <a:prstClr val="black">
                    <a:tint val="75000"/>
                  </a:prstClr>
                </a:solidFill>
              </a:rPr>
              <a:t>11-07-2023</a:t>
            </a:fld>
            <a:endParaRPr lang="nl-NL">
              <a:solidFill>
                <a:prstClr val="black">
                  <a:tint val="75000"/>
                </a:prstClr>
              </a:solidFill>
            </a:endParaRPr>
          </a:p>
        </p:txBody>
      </p:sp>
      <p:sp>
        <p:nvSpPr>
          <p:cNvPr id="8" name="Footer Placeholder 7">
            <a:extLst>
              <a:ext uri="{FF2B5EF4-FFF2-40B4-BE49-F238E27FC236}">
                <a16:creationId xmlns:a16="http://schemas.microsoft.com/office/drawing/2014/main" id="{AA5D6D64-CE03-46D4-A0E0-9B28068357B3}"/>
              </a:ext>
            </a:extLst>
          </p:cNvPr>
          <p:cNvSpPr>
            <a:spLocks noGrp="1"/>
          </p:cNvSpPr>
          <p:nvPr>
            <p:ph type="ftr" sz="quarter" idx="11"/>
          </p:nvPr>
        </p:nvSpPr>
        <p:spPr/>
        <p:txBody>
          <a:bodyPr/>
          <a:lstStyle/>
          <a:p>
            <a:endParaRPr lang="nl-NL">
              <a:solidFill>
                <a:prstClr val="black">
                  <a:tint val="75000"/>
                </a:prstClr>
              </a:solidFill>
            </a:endParaRPr>
          </a:p>
        </p:txBody>
      </p:sp>
      <p:sp>
        <p:nvSpPr>
          <p:cNvPr id="9" name="Slide Number Placeholder 8">
            <a:extLst>
              <a:ext uri="{FF2B5EF4-FFF2-40B4-BE49-F238E27FC236}">
                <a16:creationId xmlns:a16="http://schemas.microsoft.com/office/drawing/2014/main" id="{A0FD0BD6-E569-442D-A2DA-D2CD14E9FF96}"/>
              </a:ext>
            </a:extLst>
          </p:cNvPr>
          <p:cNvSpPr>
            <a:spLocks noGrp="1"/>
          </p:cNvSpPr>
          <p:nvPr>
            <p:ph type="sldNum" sz="quarter" idx="12"/>
          </p:nvPr>
        </p:nvSpPr>
        <p:spPr/>
        <p:txBody>
          <a:bodyPr/>
          <a:lstStyle/>
          <a:p>
            <a:fld id="{08A73C6A-F6ED-4EAC-9D7A-8884B580580E}" type="slidenum">
              <a:rPr lang="nl-NL" smtClean="0">
                <a:solidFill>
                  <a:prstClr val="black">
                    <a:tint val="75000"/>
                  </a:prstClr>
                </a:solidFill>
              </a:rPr>
              <a:pPr/>
              <a:t>‹nr.›</a:t>
            </a:fld>
            <a:endParaRPr lang="nl-NL">
              <a:solidFill>
                <a:prstClr val="black">
                  <a:tint val="75000"/>
                </a:prstClr>
              </a:solidFill>
            </a:endParaRPr>
          </a:p>
        </p:txBody>
      </p:sp>
      <p:pic>
        <p:nvPicPr>
          <p:cNvPr id="12" name="Afbeelding 11">
            <a:extLst>
              <a:ext uri="{FF2B5EF4-FFF2-40B4-BE49-F238E27FC236}">
                <a16:creationId xmlns:a16="http://schemas.microsoft.com/office/drawing/2014/main" id="{A65590B5-5E7A-714A-9528-C94AE51ED7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480" y="355283"/>
            <a:ext cx="937320" cy="937320"/>
          </a:xfrm>
          <a:prstGeom prst="rect">
            <a:avLst/>
          </a:prstGeom>
        </p:spPr>
      </p:pic>
    </p:spTree>
    <p:extLst>
      <p:ext uri="{BB962C8B-B14F-4D97-AF65-F5344CB8AC3E}">
        <p14:creationId xmlns:p14="http://schemas.microsoft.com/office/powerpoint/2010/main" val="55931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9872A-40C3-4A6B-8207-11D8A7526B64}"/>
              </a:ext>
            </a:extLst>
          </p:cNvPr>
          <p:cNvSpPr>
            <a:spLocks noGrp="1"/>
          </p:cNvSpPr>
          <p:nvPr>
            <p:ph type="title" hasCustomPrompt="1"/>
          </p:nvPr>
        </p:nvSpPr>
        <p:spPr>
          <a:xfrm>
            <a:off x="838200" y="547224"/>
            <a:ext cx="9198166" cy="553437"/>
          </a:xfrm>
        </p:spPr>
        <p:txBody>
          <a:bodyPr anchor="t" anchorCtr="0"/>
          <a:lstStyle/>
          <a:p>
            <a:r>
              <a:rPr lang="en-US"/>
              <a:t>Click to edit Master title style</a:t>
            </a:r>
            <a:endParaRPr lang="nl-NL"/>
          </a:p>
        </p:txBody>
      </p:sp>
      <p:sp>
        <p:nvSpPr>
          <p:cNvPr id="3" name="Date Placeholder 2">
            <a:extLst>
              <a:ext uri="{FF2B5EF4-FFF2-40B4-BE49-F238E27FC236}">
                <a16:creationId xmlns:a16="http://schemas.microsoft.com/office/drawing/2014/main" id="{8D7AF6DA-8F84-4F4E-B371-327FFB3FA752}"/>
              </a:ext>
            </a:extLst>
          </p:cNvPr>
          <p:cNvSpPr>
            <a:spLocks noGrp="1"/>
          </p:cNvSpPr>
          <p:nvPr>
            <p:ph type="dt" sz="half" idx="10"/>
          </p:nvPr>
        </p:nvSpPr>
        <p:spPr/>
        <p:txBody>
          <a:bodyPr/>
          <a:lstStyle/>
          <a:p>
            <a:fld id="{7E2C719A-3E84-DC4A-973F-D732A689EE73}" type="datetime1">
              <a:rPr lang="nl-NL" smtClean="0">
                <a:solidFill>
                  <a:prstClr val="black">
                    <a:tint val="75000"/>
                  </a:prstClr>
                </a:solidFill>
              </a:rPr>
              <a:t>11-07-2023</a:t>
            </a:fld>
            <a:endParaRPr lang="nl-NL">
              <a:solidFill>
                <a:prstClr val="black">
                  <a:tint val="75000"/>
                </a:prstClr>
              </a:solidFill>
            </a:endParaRPr>
          </a:p>
        </p:txBody>
      </p:sp>
      <p:sp>
        <p:nvSpPr>
          <p:cNvPr id="4" name="Footer Placeholder 3">
            <a:extLst>
              <a:ext uri="{FF2B5EF4-FFF2-40B4-BE49-F238E27FC236}">
                <a16:creationId xmlns:a16="http://schemas.microsoft.com/office/drawing/2014/main" id="{1C0FA52E-0FB1-41A0-9E6C-BF03B18C067D}"/>
              </a:ext>
            </a:extLst>
          </p:cNvPr>
          <p:cNvSpPr>
            <a:spLocks noGrp="1"/>
          </p:cNvSpPr>
          <p:nvPr>
            <p:ph type="ftr" sz="quarter" idx="11"/>
          </p:nvPr>
        </p:nvSpPr>
        <p:spPr/>
        <p:txBody>
          <a:bodyPr/>
          <a:lstStyle/>
          <a:p>
            <a:endParaRPr lang="nl-NL">
              <a:solidFill>
                <a:prstClr val="black">
                  <a:tint val="75000"/>
                </a:prstClr>
              </a:solidFill>
            </a:endParaRPr>
          </a:p>
        </p:txBody>
      </p:sp>
      <p:sp>
        <p:nvSpPr>
          <p:cNvPr id="5" name="Slide Number Placeholder 4">
            <a:extLst>
              <a:ext uri="{FF2B5EF4-FFF2-40B4-BE49-F238E27FC236}">
                <a16:creationId xmlns:a16="http://schemas.microsoft.com/office/drawing/2014/main" id="{E5932151-25E5-4948-B97D-1D0C73AC022F}"/>
              </a:ext>
            </a:extLst>
          </p:cNvPr>
          <p:cNvSpPr>
            <a:spLocks noGrp="1"/>
          </p:cNvSpPr>
          <p:nvPr>
            <p:ph type="sldNum" sz="quarter" idx="12"/>
          </p:nvPr>
        </p:nvSpPr>
        <p:spPr/>
        <p:txBody>
          <a:bodyPr/>
          <a:lstStyle/>
          <a:p>
            <a:fld id="{08A73C6A-F6ED-4EAC-9D7A-8884B580580E}" type="slidenum">
              <a:rPr lang="nl-NL" smtClean="0">
                <a:solidFill>
                  <a:prstClr val="black">
                    <a:tint val="75000"/>
                  </a:prstClr>
                </a:solidFill>
              </a:rPr>
              <a:pPr/>
              <a:t>‹nr.›</a:t>
            </a:fld>
            <a:endParaRPr lang="nl-NL">
              <a:solidFill>
                <a:prstClr val="black">
                  <a:tint val="75000"/>
                </a:prstClr>
              </a:solidFill>
            </a:endParaRPr>
          </a:p>
        </p:txBody>
      </p:sp>
      <p:pic>
        <p:nvPicPr>
          <p:cNvPr id="8" name="Afbeelding 7">
            <a:extLst>
              <a:ext uri="{FF2B5EF4-FFF2-40B4-BE49-F238E27FC236}">
                <a16:creationId xmlns:a16="http://schemas.microsoft.com/office/drawing/2014/main" id="{3C7A6BAD-1311-FB45-9363-8709961BF5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480" y="355283"/>
            <a:ext cx="937320" cy="937320"/>
          </a:xfrm>
          <a:prstGeom prst="rect">
            <a:avLst/>
          </a:prstGeom>
        </p:spPr>
      </p:pic>
    </p:spTree>
    <p:extLst>
      <p:ext uri="{BB962C8B-B14F-4D97-AF65-F5344CB8AC3E}">
        <p14:creationId xmlns:p14="http://schemas.microsoft.com/office/powerpoint/2010/main" val="3433124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co met log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75CF88-9305-45D7-BF24-874948BEACA6}"/>
              </a:ext>
            </a:extLst>
          </p:cNvPr>
          <p:cNvSpPr>
            <a:spLocks noGrp="1"/>
          </p:cNvSpPr>
          <p:nvPr>
            <p:ph type="dt" sz="half" idx="10"/>
          </p:nvPr>
        </p:nvSpPr>
        <p:spPr/>
        <p:txBody>
          <a:bodyPr/>
          <a:lstStyle/>
          <a:p>
            <a:fld id="{268F3751-D76D-DE4C-9748-4F1019934F6E}" type="datetime1">
              <a:rPr lang="nl-NL" smtClean="0">
                <a:solidFill>
                  <a:prstClr val="black">
                    <a:tint val="75000"/>
                  </a:prstClr>
                </a:solidFill>
              </a:rPr>
              <a:t>11-07-2023</a:t>
            </a:fld>
            <a:endParaRPr lang="nl-NL">
              <a:solidFill>
                <a:prstClr val="black">
                  <a:tint val="75000"/>
                </a:prstClr>
              </a:solidFill>
            </a:endParaRPr>
          </a:p>
        </p:txBody>
      </p:sp>
      <p:sp>
        <p:nvSpPr>
          <p:cNvPr id="3" name="Footer Placeholder 2">
            <a:extLst>
              <a:ext uri="{FF2B5EF4-FFF2-40B4-BE49-F238E27FC236}">
                <a16:creationId xmlns:a16="http://schemas.microsoft.com/office/drawing/2014/main" id="{4DCF4F33-6AF9-4DFB-BF00-A1E72BEC3018}"/>
              </a:ext>
            </a:extLst>
          </p:cNvPr>
          <p:cNvSpPr>
            <a:spLocks noGrp="1"/>
          </p:cNvSpPr>
          <p:nvPr>
            <p:ph type="ftr" sz="quarter" idx="11"/>
          </p:nvPr>
        </p:nvSpPr>
        <p:spPr/>
        <p:txBody>
          <a:bodyPr/>
          <a:lstStyle/>
          <a:p>
            <a:endParaRPr lang="nl-NL">
              <a:solidFill>
                <a:prstClr val="black">
                  <a:tint val="75000"/>
                </a:prstClr>
              </a:solidFill>
            </a:endParaRPr>
          </a:p>
        </p:txBody>
      </p:sp>
      <p:sp>
        <p:nvSpPr>
          <p:cNvPr id="4" name="Slide Number Placeholder 3">
            <a:extLst>
              <a:ext uri="{FF2B5EF4-FFF2-40B4-BE49-F238E27FC236}">
                <a16:creationId xmlns:a16="http://schemas.microsoft.com/office/drawing/2014/main" id="{5DEDF6DC-2DE5-47D0-B279-FDE1299CD0A7}"/>
              </a:ext>
            </a:extLst>
          </p:cNvPr>
          <p:cNvSpPr>
            <a:spLocks noGrp="1"/>
          </p:cNvSpPr>
          <p:nvPr>
            <p:ph type="sldNum" sz="quarter" idx="12"/>
          </p:nvPr>
        </p:nvSpPr>
        <p:spPr/>
        <p:txBody>
          <a:bodyPr/>
          <a:lstStyle/>
          <a:p>
            <a:fld id="{08A73C6A-F6ED-4EAC-9D7A-8884B580580E}" type="slidenum">
              <a:rPr lang="nl-NL" smtClean="0">
                <a:solidFill>
                  <a:prstClr val="black">
                    <a:tint val="75000"/>
                  </a:prstClr>
                </a:solidFill>
              </a:rPr>
              <a:pPr/>
              <a:t>‹nr.›</a:t>
            </a:fld>
            <a:endParaRPr lang="nl-NL">
              <a:solidFill>
                <a:prstClr val="black">
                  <a:tint val="75000"/>
                </a:prstClr>
              </a:solidFill>
            </a:endParaRPr>
          </a:p>
        </p:txBody>
      </p:sp>
      <p:pic>
        <p:nvPicPr>
          <p:cNvPr id="7" name="Afbeelding 6">
            <a:extLst>
              <a:ext uri="{FF2B5EF4-FFF2-40B4-BE49-F238E27FC236}">
                <a16:creationId xmlns:a16="http://schemas.microsoft.com/office/drawing/2014/main" id="{B90F5E79-AB83-8544-A9FC-53EB1AEEC0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480" y="355283"/>
            <a:ext cx="937320" cy="937320"/>
          </a:xfrm>
          <a:prstGeom prst="rect">
            <a:avLst/>
          </a:prstGeom>
        </p:spPr>
      </p:pic>
    </p:spTree>
    <p:extLst>
      <p:ext uri="{BB962C8B-B14F-4D97-AF65-F5344CB8AC3E}">
        <p14:creationId xmlns:p14="http://schemas.microsoft.com/office/powerpoint/2010/main" val="2025026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co met logo">
    <p:bg>
      <p:bgPr>
        <a:solidFill>
          <a:srgbClr val="124A9B"/>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75CF88-9305-45D7-BF24-874948BEACA6}"/>
              </a:ext>
            </a:extLst>
          </p:cNvPr>
          <p:cNvSpPr>
            <a:spLocks noGrp="1"/>
          </p:cNvSpPr>
          <p:nvPr>
            <p:ph type="dt" sz="half" idx="10"/>
          </p:nvPr>
        </p:nvSpPr>
        <p:spPr/>
        <p:txBody>
          <a:bodyPr/>
          <a:lstStyle>
            <a:lvl1pPr>
              <a:defRPr baseline="0">
                <a:solidFill>
                  <a:schemeClr val="bg1"/>
                </a:solidFill>
              </a:defRPr>
            </a:lvl1pPr>
          </a:lstStyle>
          <a:p>
            <a:fld id="{8C0FF8A2-872C-E649-B096-3E30925C1D19}" type="datetime1">
              <a:rPr lang="nl-NL" smtClean="0"/>
              <a:t>11-07-2023</a:t>
            </a:fld>
            <a:endParaRPr lang="nl-NL"/>
          </a:p>
        </p:txBody>
      </p:sp>
      <p:sp>
        <p:nvSpPr>
          <p:cNvPr id="3" name="Footer Placeholder 2">
            <a:extLst>
              <a:ext uri="{FF2B5EF4-FFF2-40B4-BE49-F238E27FC236}">
                <a16:creationId xmlns:a16="http://schemas.microsoft.com/office/drawing/2014/main" id="{4DCF4F33-6AF9-4DFB-BF00-A1E72BEC3018}"/>
              </a:ext>
            </a:extLst>
          </p:cNvPr>
          <p:cNvSpPr>
            <a:spLocks noGrp="1"/>
          </p:cNvSpPr>
          <p:nvPr>
            <p:ph type="ftr" sz="quarter" idx="11"/>
          </p:nvPr>
        </p:nvSpPr>
        <p:spPr/>
        <p:txBody>
          <a:bodyPr/>
          <a:lstStyle>
            <a:lvl1pPr>
              <a:defRPr baseline="0">
                <a:solidFill>
                  <a:schemeClr val="bg1"/>
                </a:solidFill>
              </a:defRPr>
            </a:lvl1pPr>
          </a:lstStyle>
          <a:p>
            <a:endParaRPr lang="nl-NL"/>
          </a:p>
        </p:txBody>
      </p:sp>
      <p:sp>
        <p:nvSpPr>
          <p:cNvPr id="4" name="Slide Number Placeholder 3">
            <a:extLst>
              <a:ext uri="{FF2B5EF4-FFF2-40B4-BE49-F238E27FC236}">
                <a16:creationId xmlns:a16="http://schemas.microsoft.com/office/drawing/2014/main" id="{5DEDF6DC-2DE5-47D0-B279-FDE1299CD0A7}"/>
              </a:ext>
            </a:extLst>
          </p:cNvPr>
          <p:cNvSpPr>
            <a:spLocks noGrp="1"/>
          </p:cNvSpPr>
          <p:nvPr>
            <p:ph type="sldNum" sz="quarter" idx="12"/>
          </p:nvPr>
        </p:nvSpPr>
        <p:spPr/>
        <p:txBody>
          <a:bodyPr/>
          <a:lstStyle>
            <a:lvl1pPr>
              <a:defRPr baseline="0">
                <a:solidFill>
                  <a:schemeClr val="bg1"/>
                </a:solidFill>
              </a:defRPr>
            </a:lvl1pPr>
          </a:lstStyle>
          <a:p>
            <a:fld id="{08A73C6A-F6ED-4EAC-9D7A-8884B580580E}" type="slidenum">
              <a:rPr lang="nl-NL" smtClean="0"/>
              <a:pPr/>
              <a:t>‹nr.›</a:t>
            </a:fld>
            <a:endParaRPr lang="nl-NL"/>
          </a:p>
        </p:txBody>
      </p:sp>
      <p:pic>
        <p:nvPicPr>
          <p:cNvPr id="6" name="Afbeelding 5">
            <a:extLst>
              <a:ext uri="{FF2B5EF4-FFF2-40B4-BE49-F238E27FC236}">
                <a16:creationId xmlns:a16="http://schemas.microsoft.com/office/drawing/2014/main" id="{A295427C-C254-8841-8501-DD67E19309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480" y="476672"/>
            <a:ext cx="937320" cy="937320"/>
          </a:xfrm>
          <a:prstGeom prst="rect">
            <a:avLst/>
          </a:prstGeom>
        </p:spPr>
      </p:pic>
    </p:spTree>
    <p:extLst>
      <p:ext uri="{BB962C8B-B14F-4D97-AF65-F5344CB8AC3E}">
        <p14:creationId xmlns:p14="http://schemas.microsoft.com/office/powerpoint/2010/main" val="666721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75CF88-9305-45D7-BF24-874948BEACA6}"/>
              </a:ext>
            </a:extLst>
          </p:cNvPr>
          <p:cNvSpPr>
            <a:spLocks noGrp="1"/>
          </p:cNvSpPr>
          <p:nvPr>
            <p:ph type="dt" sz="half" idx="10"/>
          </p:nvPr>
        </p:nvSpPr>
        <p:spPr/>
        <p:txBody>
          <a:bodyPr/>
          <a:lstStyle/>
          <a:p>
            <a:fld id="{F9806EAF-81A6-2247-A5BB-A5A19EFB9B72}" type="datetime1">
              <a:rPr lang="nl-NL" smtClean="0">
                <a:solidFill>
                  <a:prstClr val="black">
                    <a:tint val="75000"/>
                  </a:prstClr>
                </a:solidFill>
              </a:rPr>
              <a:t>11-07-2023</a:t>
            </a:fld>
            <a:endParaRPr lang="nl-NL">
              <a:solidFill>
                <a:prstClr val="black">
                  <a:tint val="75000"/>
                </a:prstClr>
              </a:solidFill>
            </a:endParaRPr>
          </a:p>
        </p:txBody>
      </p:sp>
      <p:sp>
        <p:nvSpPr>
          <p:cNvPr id="3" name="Footer Placeholder 2">
            <a:extLst>
              <a:ext uri="{FF2B5EF4-FFF2-40B4-BE49-F238E27FC236}">
                <a16:creationId xmlns:a16="http://schemas.microsoft.com/office/drawing/2014/main" id="{4DCF4F33-6AF9-4DFB-BF00-A1E72BEC3018}"/>
              </a:ext>
            </a:extLst>
          </p:cNvPr>
          <p:cNvSpPr>
            <a:spLocks noGrp="1"/>
          </p:cNvSpPr>
          <p:nvPr>
            <p:ph type="ftr" sz="quarter" idx="11"/>
          </p:nvPr>
        </p:nvSpPr>
        <p:spPr/>
        <p:txBody>
          <a:bodyPr/>
          <a:lstStyle/>
          <a:p>
            <a:endParaRPr lang="nl-NL">
              <a:solidFill>
                <a:prstClr val="black">
                  <a:tint val="75000"/>
                </a:prstClr>
              </a:solidFill>
            </a:endParaRPr>
          </a:p>
        </p:txBody>
      </p:sp>
      <p:sp>
        <p:nvSpPr>
          <p:cNvPr id="4" name="Slide Number Placeholder 3">
            <a:extLst>
              <a:ext uri="{FF2B5EF4-FFF2-40B4-BE49-F238E27FC236}">
                <a16:creationId xmlns:a16="http://schemas.microsoft.com/office/drawing/2014/main" id="{5DEDF6DC-2DE5-47D0-B279-FDE1299CD0A7}"/>
              </a:ext>
            </a:extLst>
          </p:cNvPr>
          <p:cNvSpPr>
            <a:spLocks noGrp="1"/>
          </p:cNvSpPr>
          <p:nvPr>
            <p:ph type="sldNum" sz="quarter" idx="12"/>
          </p:nvPr>
        </p:nvSpPr>
        <p:spPr/>
        <p:txBody>
          <a:bodyPr/>
          <a:lstStyle/>
          <a:p>
            <a:fld id="{08A73C6A-F6ED-4EAC-9D7A-8884B580580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85815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xfrm>
            <a:off x="4899600" y="4859667"/>
            <a:ext cx="6340000" cy="1482800"/>
          </a:xfrm>
          <a:prstGeom prst="rect">
            <a:avLst/>
          </a:prstGeom>
        </p:spPr>
        <p:txBody>
          <a:bodyPr spcFirstLastPara="1" wrap="square" lIns="91425" tIns="91425" rIns="91425" bIns="91425" anchor="t" anchorCtr="0">
            <a:noAutofit/>
          </a:bodyPr>
          <a:lstStyle>
            <a:lvl1pPr lvl="0" algn="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4" name="Google Shape;54;p10"/>
          <p:cNvSpPr/>
          <p:nvPr/>
        </p:nvSpPr>
        <p:spPr>
          <a:xfrm>
            <a:off x="4546600" y="4648200"/>
            <a:ext cx="7645600" cy="1905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55" name="Google Shape;55;p10"/>
          <p:cNvCxnSpPr/>
          <p:nvPr/>
        </p:nvCxnSpPr>
        <p:spPr>
          <a:xfrm rot="-5400000">
            <a:off x="-1686200" y="2339800"/>
            <a:ext cx="4026000" cy="0"/>
          </a:xfrm>
          <a:prstGeom prst="straightConnector1">
            <a:avLst/>
          </a:prstGeom>
          <a:noFill/>
          <a:ln w="19050" cap="flat" cmpd="sng">
            <a:solidFill>
              <a:schemeClr val="dk2"/>
            </a:solidFill>
            <a:prstDash val="solid"/>
            <a:round/>
            <a:headEnd type="none" w="med" len="med"/>
            <a:tailEnd type="none" w="med" len="med"/>
          </a:ln>
        </p:spPr>
      </p:cxnSp>
      <p:sp>
        <p:nvSpPr>
          <p:cNvPr id="56" name="Google Shape;56;p10"/>
          <p:cNvSpPr/>
          <p:nvPr/>
        </p:nvSpPr>
        <p:spPr>
          <a:xfrm>
            <a:off x="4323000" y="4437267"/>
            <a:ext cx="8123200" cy="1905200"/>
          </a:xfrm>
          <a:prstGeom prst="rect">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38725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FC652F-916B-49BD-B0E8-9C18DCDA393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ECF6F9E-8162-4913-97E5-B8258EFDAA8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7760229-A137-49DE-9ABE-1CCE3154CD62}"/>
              </a:ext>
            </a:extLst>
          </p:cNvPr>
          <p:cNvSpPr>
            <a:spLocks noGrp="1"/>
          </p:cNvSpPr>
          <p:nvPr>
            <p:ph type="dt" sz="half" idx="10"/>
          </p:nvPr>
        </p:nvSpPr>
        <p:spPr/>
        <p:txBody>
          <a:bodyPr/>
          <a:lstStyle/>
          <a:p>
            <a:fld id="{DED782FC-4C77-6946-855E-01B63C2E8EDB}" type="datetime1">
              <a:rPr lang="nl-NL" smtClean="0"/>
              <a:t>11-07-2023</a:t>
            </a:fld>
            <a:endParaRPr lang="nl-NL"/>
          </a:p>
        </p:txBody>
      </p:sp>
      <p:sp>
        <p:nvSpPr>
          <p:cNvPr id="5" name="Tijdelijke aanduiding voor voettekst 4">
            <a:extLst>
              <a:ext uri="{FF2B5EF4-FFF2-40B4-BE49-F238E27FC236}">
                <a16:creationId xmlns:a16="http://schemas.microsoft.com/office/drawing/2014/main" id="{816A28AE-A63B-4977-AE88-432B786FB7C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4649369-F6EC-4873-90B7-E2FB54EE8363}"/>
              </a:ext>
            </a:extLst>
          </p:cNvPr>
          <p:cNvSpPr>
            <a:spLocks noGrp="1"/>
          </p:cNvSpPr>
          <p:nvPr>
            <p:ph type="sldNum" sz="quarter" idx="12"/>
          </p:nvPr>
        </p:nvSpPr>
        <p:spPr/>
        <p:txBody>
          <a:bodyPr/>
          <a:lstStyle/>
          <a:p>
            <a:fld id="{D68B3F2B-E202-4376-8508-A508ED334532}" type="slidenum">
              <a:rPr lang="nl-NL" smtClean="0"/>
              <a:t>‹nr.›</a:t>
            </a:fld>
            <a:endParaRPr lang="nl-NL"/>
          </a:p>
        </p:txBody>
      </p:sp>
    </p:spTree>
    <p:extLst>
      <p:ext uri="{BB962C8B-B14F-4D97-AF65-F5344CB8AC3E}">
        <p14:creationId xmlns:p14="http://schemas.microsoft.com/office/powerpoint/2010/main" val="4071698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E61AE6-D379-4593-BE66-9076D1EDC4D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E19C4A0-7036-49D2-9CAF-F22934EC6C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B924F7F-A732-460C-970B-DBB704455B78}"/>
              </a:ext>
            </a:extLst>
          </p:cNvPr>
          <p:cNvSpPr>
            <a:spLocks noGrp="1"/>
          </p:cNvSpPr>
          <p:nvPr>
            <p:ph type="dt" sz="half" idx="10"/>
          </p:nvPr>
        </p:nvSpPr>
        <p:spPr/>
        <p:txBody>
          <a:bodyPr/>
          <a:lstStyle/>
          <a:p>
            <a:fld id="{C3C8E847-0861-5440-AB40-A7AF82262BCE}" type="datetime1">
              <a:rPr lang="nl-NL" smtClean="0"/>
              <a:t>11-07-2023</a:t>
            </a:fld>
            <a:endParaRPr lang="nl-NL"/>
          </a:p>
        </p:txBody>
      </p:sp>
      <p:sp>
        <p:nvSpPr>
          <p:cNvPr id="5" name="Tijdelijke aanduiding voor voettekst 4">
            <a:extLst>
              <a:ext uri="{FF2B5EF4-FFF2-40B4-BE49-F238E27FC236}">
                <a16:creationId xmlns:a16="http://schemas.microsoft.com/office/drawing/2014/main" id="{44450A1A-993A-4DF2-9F12-F74DD0600A4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B1C89FF-D3A8-45B9-B04B-E1CBBE1FE79B}"/>
              </a:ext>
            </a:extLst>
          </p:cNvPr>
          <p:cNvSpPr>
            <a:spLocks noGrp="1"/>
          </p:cNvSpPr>
          <p:nvPr>
            <p:ph type="sldNum" sz="quarter" idx="12"/>
          </p:nvPr>
        </p:nvSpPr>
        <p:spPr/>
        <p:txBody>
          <a:bodyPr/>
          <a:lstStyle/>
          <a:p>
            <a:fld id="{D68B3F2B-E202-4376-8508-A508ED334532}" type="slidenum">
              <a:rPr lang="nl-NL" smtClean="0"/>
              <a:t>‹nr.›</a:t>
            </a:fld>
            <a:endParaRPr lang="nl-NL"/>
          </a:p>
        </p:txBody>
      </p:sp>
    </p:spTree>
    <p:extLst>
      <p:ext uri="{BB962C8B-B14F-4D97-AF65-F5344CB8AC3E}">
        <p14:creationId xmlns:p14="http://schemas.microsoft.com/office/powerpoint/2010/main" val="582853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E1705C-CB03-48A4-A3E3-5E15B85C855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9F61133-84F0-45A5-8FCA-1E28CBDF992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5DEB54F-9175-403C-8712-423DC3D5A79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38B1E77-3F3E-46AD-9D71-EAF0101A5277}"/>
              </a:ext>
            </a:extLst>
          </p:cNvPr>
          <p:cNvSpPr>
            <a:spLocks noGrp="1"/>
          </p:cNvSpPr>
          <p:nvPr>
            <p:ph type="dt" sz="half" idx="10"/>
          </p:nvPr>
        </p:nvSpPr>
        <p:spPr/>
        <p:txBody>
          <a:bodyPr/>
          <a:lstStyle/>
          <a:p>
            <a:fld id="{43A35BE1-32C1-5147-8B87-AE8BE9EF49B2}" type="datetime1">
              <a:rPr lang="nl-NL" smtClean="0"/>
              <a:t>11-07-2023</a:t>
            </a:fld>
            <a:endParaRPr lang="nl-NL"/>
          </a:p>
        </p:txBody>
      </p:sp>
      <p:sp>
        <p:nvSpPr>
          <p:cNvPr id="6" name="Tijdelijke aanduiding voor voettekst 5">
            <a:extLst>
              <a:ext uri="{FF2B5EF4-FFF2-40B4-BE49-F238E27FC236}">
                <a16:creationId xmlns:a16="http://schemas.microsoft.com/office/drawing/2014/main" id="{FF960541-33D6-40F2-82E4-819B9A936A6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5C99F94-0C45-4A2C-82F9-14940FA60D67}"/>
              </a:ext>
            </a:extLst>
          </p:cNvPr>
          <p:cNvSpPr>
            <a:spLocks noGrp="1"/>
          </p:cNvSpPr>
          <p:nvPr>
            <p:ph type="sldNum" sz="quarter" idx="12"/>
          </p:nvPr>
        </p:nvSpPr>
        <p:spPr/>
        <p:txBody>
          <a:bodyPr/>
          <a:lstStyle/>
          <a:p>
            <a:fld id="{D68B3F2B-E202-4376-8508-A508ED334532}" type="slidenum">
              <a:rPr lang="nl-NL" smtClean="0"/>
              <a:t>‹nr.›</a:t>
            </a:fld>
            <a:endParaRPr lang="nl-NL"/>
          </a:p>
        </p:txBody>
      </p:sp>
    </p:spTree>
    <p:extLst>
      <p:ext uri="{BB962C8B-B14F-4D97-AF65-F5344CB8AC3E}">
        <p14:creationId xmlns:p14="http://schemas.microsoft.com/office/powerpoint/2010/main" val="2517212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8D4FDE-ED26-4696-98EA-C27674393FC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EA2FDEE-7896-4BE2-855F-96FF0FD3E9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A6451F1-41CC-422F-B83C-3CE6E9CC7EA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AED3C01-4DD9-47A9-B106-15C33A6EF5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B19978D-BAE0-4B14-A4AD-0C5D9E08224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91864BB-2CE5-4D64-88B8-68D59857060D}"/>
              </a:ext>
            </a:extLst>
          </p:cNvPr>
          <p:cNvSpPr>
            <a:spLocks noGrp="1"/>
          </p:cNvSpPr>
          <p:nvPr>
            <p:ph type="dt" sz="half" idx="10"/>
          </p:nvPr>
        </p:nvSpPr>
        <p:spPr/>
        <p:txBody>
          <a:bodyPr/>
          <a:lstStyle/>
          <a:p>
            <a:fld id="{C968F1AA-9257-574B-836C-799565C56E8A}" type="datetime1">
              <a:rPr lang="nl-NL" smtClean="0"/>
              <a:t>11-07-2023</a:t>
            </a:fld>
            <a:endParaRPr lang="nl-NL"/>
          </a:p>
        </p:txBody>
      </p:sp>
      <p:sp>
        <p:nvSpPr>
          <p:cNvPr id="8" name="Tijdelijke aanduiding voor voettekst 7">
            <a:extLst>
              <a:ext uri="{FF2B5EF4-FFF2-40B4-BE49-F238E27FC236}">
                <a16:creationId xmlns:a16="http://schemas.microsoft.com/office/drawing/2014/main" id="{AD8FFADC-1223-42A9-B159-23B1666F8E5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2ACCABE-DA56-4DCE-894E-E517F8964549}"/>
              </a:ext>
            </a:extLst>
          </p:cNvPr>
          <p:cNvSpPr>
            <a:spLocks noGrp="1"/>
          </p:cNvSpPr>
          <p:nvPr>
            <p:ph type="sldNum" sz="quarter" idx="12"/>
          </p:nvPr>
        </p:nvSpPr>
        <p:spPr/>
        <p:txBody>
          <a:bodyPr/>
          <a:lstStyle/>
          <a:p>
            <a:fld id="{D68B3F2B-E202-4376-8508-A508ED334532}" type="slidenum">
              <a:rPr lang="nl-NL" smtClean="0"/>
              <a:t>‹nr.›</a:t>
            </a:fld>
            <a:endParaRPr lang="nl-NL"/>
          </a:p>
        </p:txBody>
      </p:sp>
    </p:spTree>
    <p:extLst>
      <p:ext uri="{BB962C8B-B14F-4D97-AF65-F5344CB8AC3E}">
        <p14:creationId xmlns:p14="http://schemas.microsoft.com/office/powerpoint/2010/main" val="2902034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171453-38BE-4D71-AF4E-F0D0F0BA446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53E8B21-F5E1-42B4-9ABC-530B9788A37A}"/>
              </a:ext>
            </a:extLst>
          </p:cNvPr>
          <p:cNvSpPr>
            <a:spLocks noGrp="1"/>
          </p:cNvSpPr>
          <p:nvPr>
            <p:ph type="dt" sz="half" idx="10"/>
          </p:nvPr>
        </p:nvSpPr>
        <p:spPr/>
        <p:txBody>
          <a:bodyPr/>
          <a:lstStyle/>
          <a:p>
            <a:fld id="{5AA33FF9-6C7A-3D4C-BF6E-2B979D890145}" type="datetime1">
              <a:rPr lang="nl-NL" smtClean="0"/>
              <a:t>11-07-2023</a:t>
            </a:fld>
            <a:endParaRPr lang="nl-NL"/>
          </a:p>
        </p:txBody>
      </p:sp>
      <p:sp>
        <p:nvSpPr>
          <p:cNvPr id="4" name="Tijdelijke aanduiding voor voettekst 3">
            <a:extLst>
              <a:ext uri="{FF2B5EF4-FFF2-40B4-BE49-F238E27FC236}">
                <a16:creationId xmlns:a16="http://schemas.microsoft.com/office/drawing/2014/main" id="{E7A604D5-FBF3-4E58-97D3-1797D51A44D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A18A3FD-06E9-4CCF-B2F6-3290800541E6}"/>
              </a:ext>
            </a:extLst>
          </p:cNvPr>
          <p:cNvSpPr>
            <a:spLocks noGrp="1"/>
          </p:cNvSpPr>
          <p:nvPr>
            <p:ph type="sldNum" sz="quarter" idx="12"/>
          </p:nvPr>
        </p:nvSpPr>
        <p:spPr/>
        <p:txBody>
          <a:bodyPr/>
          <a:lstStyle/>
          <a:p>
            <a:fld id="{D68B3F2B-E202-4376-8508-A508ED334532}" type="slidenum">
              <a:rPr lang="nl-NL" smtClean="0"/>
              <a:t>‹nr.›</a:t>
            </a:fld>
            <a:endParaRPr lang="nl-NL"/>
          </a:p>
        </p:txBody>
      </p:sp>
    </p:spTree>
    <p:extLst>
      <p:ext uri="{BB962C8B-B14F-4D97-AF65-F5344CB8AC3E}">
        <p14:creationId xmlns:p14="http://schemas.microsoft.com/office/powerpoint/2010/main" val="1126838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C897B1C-1B4F-47BC-BF98-42FEA515193B}"/>
              </a:ext>
            </a:extLst>
          </p:cNvPr>
          <p:cNvSpPr>
            <a:spLocks noGrp="1"/>
          </p:cNvSpPr>
          <p:nvPr>
            <p:ph type="dt" sz="half" idx="10"/>
          </p:nvPr>
        </p:nvSpPr>
        <p:spPr/>
        <p:txBody>
          <a:bodyPr/>
          <a:lstStyle/>
          <a:p>
            <a:fld id="{DBE476EB-7528-E745-9185-E99A75D93031}" type="datetime1">
              <a:rPr lang="nl-NL" smtClean="0"/>
              <a:t>11-07-2023</a:t>
            </a:fld>
            <a:endParaRPr lang="nl-NL"/>
          </a:p>
        </p:txBody>
      </p:sp>
      <p:sp>
        <p:nvSpPr>
          <p:cNvPr id="3" name="Tijdelijke aanduiding voor voettekst 2">
            <a:extLst>
              <a:ext uri="{FF2B5EF4-FFF2-40B4-BE49-F238E27FC236}">
                <a16:creationId xmlns:a16="http://schemas.microsoft.com/office/drawing/2014/main" id="{1E242381-2145-4C3B-9C0A-BE7277BD38D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4160ECC-489F-424C-AE74-8061C8CD655F}"/>
              </a:ext>
            </a:extLst>
          </p:cNvPr>
          <p:cNvSpPr>
            <a:spLocks noGrp="1"/>
          </p:cNvSpPr>
          <p:nvPr>
            <p:ph type="sldNum" sz="quarter" idx="12"/>
          </p:nvPr>
        </p:nvSpPr>
        <p:spPr/>
        <p:txBody>
          <a:bodyPr/>
          <a:lstStyle/>
          <a:p>
            <a:fld id="{D68B3F2B-E202-4376-8508-A508ED334532}" type="slidenum">
              <a:rPr lang="nl-NL" smtClean="0"/>
              <a:t>‹nr.›</a:t>
            </a:fld>
            <a:endParaRPr lang="nl-NL"/>
          </a:p>
        </p:txBody>
      </p:sp>
    </p:spTree>
    <p:extLst>
      <p:ext uri="{BB962C8B-B14F-4D97-AF65-F5344CB8AC3E}">
        <p14:creationId xmlns:p14="http://schemas.microsoft.com/office/powerpoint/2010/main" val="3353106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D28BC1-0B4D-4498-BDE4-4D3C15ED867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01B7490-DEB8-4BF6-B4BB-4714F9C5D2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67C265A-28C6-47EB-AA10-0ACC5873AB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38E24EC-3CCF-49E2-96D4-F93C71A71E52}"/>
              </a:ext>
            </a:extLst>
          </p:cNvPr>
          <p:cNvSpPr>
            <a:spLocks noGrp="1"/>
          </p:cNvSpPr>
          <p:nvPr>
            <p:ph type="dt" sz="half" idx="10"/>
          </p:nvPr>
        </p:nvSpPr>
        <p:spPr/>
        <p:txBody>
          <a:bodyPr/>
          <a:lstStyle/>
          <a:p>
            <a:fld id="{E7DB1479-18EB-1B42-925E-743BCBBFCE96}" type="datetime1">
              <a:rPr lang="nl-NL" smtClean="0"/>
              <a:t>11-07-2023</a:t>
            </a:fld>
            <a:endParaRPr lang="nl-NL"/>
          </a:p>
        </p:txBody>
      </p:sp>
      <p:sp>
        <p:nvSpPr>
          <p:cNvPr id="6" name="Tijdelijke aanduiding voor voettekst 5">
            <a:extLst>
              <a:ext uri="{FF2B5EF4-FFF2-40B4-BE49-F238E27FC236}">
                <a16:creationId xmlns:a16="http://schemas.microsoft.com/office/drawing/2014/main" id="{AF593658-773B-4E7C-ACCC-B047697533B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6370663-AC0D-4E0D-9826-580F45F27353}"/>
              </a:ext>
            </a:extLst>
          </p:cNvPr>
          <p:cNvSpPr>
            <a:spLocks noGrp="1"/>
          </p:cNvSpPr>
          <p:nvPr>
            <p:ph type="sldNum" sz="quarter" idx="12"/>
          </p:nvPr>
        </p:nvSpPr>
        <p:spPr/>
        <p:txBody>
          <a:bodyPr/>
          <a:lstStyle/>
          <a:p>
            <a:fld id="{D68B3F2B-E202-4376-8508-A508ED334532}" type="slidenum">
              <a:rPr lang="nl-NL" smtClean="0"/>
              <a:t>‹nr.›</a:t>
            </a:fld>
            <a:endParaRPr lang="nl-NL"/>
          </a:p>
        </p:txBody>
      </p:sp>
    </p:spTree>
    <p:extLst>
      <p:ext uri="{BB962C8B-B14F-4D97-AF65-F5344CB8AC3E}">
        <p14:creationId xmlns:p14="http://schemas.microsoft.com/office/powerpoint/2010/main" val="280743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8D9AD9-ADC2-4785-9942-CB5D3B17DA1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018AE60-CF39-4744-B40B-380DBA0AA9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6B4DD2D-DE81-4B68-B091-A3E3B631D8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CBFE6D6-9259-4006-AF00-B67C7E027DFE}"/>
              </a:ext>
            </a:extLst>
          </p:cNvPr>
          <p:cNvSpPr>
            <a:spLocks noGrp="1"/>
          </p:cNvSpPr>
          <p:nvPr>
            <p:ph type="dt" sz="half" idx="10"/>
          </p:nvPr>
        </p:nvSpPr>
        <p:spPr/>
        <p:txBody>
          <a:bodyPr/>
          <a:lstStyle/>
          <a:p>
            <a:fld id="{D28AA980-2E1D-2E4E-BFE7-CCF429C30501}" type="datetime1">
              <a:rPr lang="nl-NL" smtClean="0"/>
              <a:t>11-07-2023</a:t>
            </a:fld>
            <a:endParaRPr lang="nl-NL"/>
          </a:p>
        </p:txBody>
      </p:sp>
      <p:sp>
        <p:nvSpPr>
          <p:cNvPr id="6" name="Tijdelijke aanduiding voor voettekst 5">
            <a:extLst>
              <a:ext uri="{FF2B5EF4-FFF2-40B4-BE49-F238E27FC236}">
                <a16:creationId xmlns:a16="http://schemas.microsoft.com/office/drawing/2014/main" id="{5758E41E-C40E-42F4-87BF-AEB3D3EF20A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DEBB8EB-2890-4D22-8A08-B867B294BE78}"/>
              </a:ext>
            </a:extLst>
          </p:cNvPr>
          <p:cNvSpPr>
            <a:spLocks noGrp="1"/>
          </p:cNvSpPr>
          <p:nvPr>
            <p:ph type="sldNum" sz="quarter" idx="12"/>
          </p:nvPr>
        </p:nvSpPr>
        <p:spPr/>
        <p:txBody>
          <a:bodyPr/>
          <a:lstStyle/>
          <a:p>
            <a:fld id="{D68B3F2B-E202-4376-8508-A508ED334532}" type="slidenum">
              <a:rPr lang="nl-NL" smtClean="0"/>
              <a:t>‹nr.›</a:t>
            </a:fld>
            <a:endParaRPr lang="nl-NL"/>
          </a:p>
        </p:txBody>
      </p:sp>
    </p:spTree>
    <p:extLst>
      <p:ext uri="{BB962C8B-B14F-4D97-AF65-F5344CB8AC3E}">
        <p14:creationId xmlns:p14="http://schemas.microsoft.com/office/powerpoint/2010/main" val="3869212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7B13309-A8E9-404C-A7D8-3F867665B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C63F7F5-D2ED-47EF-8B54-609BE6F334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03C147B-60FA-46DA-B93D-977F6FF421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DBC87-E36A-A540-8A95-0F57C3308455}" type="datetime1">
              <a:rPr lang="nl-NL" smtClean="0"/>
              <a:t>11-07-2023</a:t>
            </a:fld>
            <a:endParaRPr lang="nl-NL"/>
          </a:p>
        </p:txBody>
      </p:sp>
      <p:sp>
        <p:nvSpPr>
          <p:cNvPr id="5" name="Tijdelijke aanduiding voor voettekst 4">
            <a:extLst>
              <a:ext uri="{FF2B5EF4-FFF2-40B4-BE49-F238E27FC236}">
                <a16:creationId xmlns:a16="http://schemas.microsoft.com/office/drawing/2014/main" id="{601EEDE1-C148-47C3-8DB7-789C145C52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A4222E9-82C6-46E3-9F70-0C652C3F79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B3F2B-E202-4376-8508-A508ED334532}" type="slidenum">
              <a:rPr lang="nl-NL" smtClean="0"/>
              <a:t>‹nr.›</a:t>
            </a:fld>
            <a:endParaRPr lang="nl-NL"/>
          </a:p>
        </p:txBody>
      </p:sp>
    </p:spTree>
    <p:extLst>
      <p:ext uri="{BB962C8B-B14F-4D97-AF65-F5344CB8AC3E}">
        <p14:creationId xmlns:p14="http://schemas.microsoft.com/office/powerpoint/2010/main" val="2261157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FA5679-396D-4284-93F5-E9761715B2E8}"/>
              </a:ext>
            </a:extLst>
          </p:cNvPr>
          <p:cNvSpPr>
            <a:spLocks noGrp="1"/>
          </p:cNvSpPr>
          <p:nvPr>
            <p:ph type="title"/>
          </p:nvPr>
        </p:nvSpPr>
        <p:spPr>
          <a:xfrm>
            <a:off x="838200" y="355283"/>
            <a:ext cx="9198166" cy="1439291"/>
          </a:xfrm>
          <a:prstGeom prst="rect">
            <a:avLst/>
          </a:prstGeom>
        </p:spPr>
        <p:txBody>
          <a:bodyPr vert="horz" lIns="0" tIns="0" rIns="0" bIns="0" rtlCol="0" anchor="b" anchorCtr="0">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CDF84132-ACC0-495D-98A9-3DBD011787F5}"/>
              </a:ext>
            </a:extLst>
          </p:cNvPr>
          <p:cNvSpPr>
            <a:spLocks noGrp="1"/>
          </p:cNvSpPr>
          <p:nvPr>
            <p:ph type="body" idx="1"/>
          </p:nvPr>
        </p:nvSpPr>
        <p:spPr>
          <a:xfrm>
            <a:off x="838200" y="2072639"/>
            <a:ext cx="10515600" cy="4104323"/>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44D854DB-68AC-4D35-807B-ABDC98345C79}"/>
              </a:ext>
            </a:extLst>
          </p:cNvPr>
          <p:cNvSpPr>
            <a:spLocks noGrp="1"/>
          </p:cNvSpPr>
          <p:nvPr>
            <p:ph type="dt" sz="half" idx="2"/>
          </p:nvPr>
        </p:nvSpPr>
        <p:spPr>
          <a:xfrm>
            <a:off x="838200" y="6356350"/>
            <a:ext cx="2743200" cy="365125"/>
          </a:xfrm>
          <a:prstGeom prst="rect">
            <a:avLst/>
          </a:prstGeom>
        </p:spPr>
        <p:txBody>
          <a:bodyPr vert="horz" lIns="0" tIns="0" rIns="0" bIns="0" rtlCol="0" anchor="ctr"/>
          <a:lstStyle>
            <a:lvl1pPr algn="l">
              <a:defRPr sz="1200">
                <a:solidFill>
                  <a:schemeClr val="tx1">
                    <a:tint val="75000"/>
                  </a:schemeClr>
                </a:solidFill>
              </a:defRPr>
            </a:lvl1pPr>
          </a:lstStyle>
          <a:p>
            <a:fld id="{589A3871-E8A5-BD42-80EE-E790CE35CE2C}" type="datetime1">
              <a:rPr lang="nl-NL" smtClean="0">
                <a:solidFill>
                  <a:prstClr val="black">
                    <a:tint val="75000"/>
                  </a:prstClr>
                </a:solidFill>
              </a:rPr>
              <a:t>11-07-2023</a:t>
            </a:fld>
            <a:endParaRPr lang="nl-NL">
              <a:solidFill>
                <a:prstClr val="black">
                  <a:tint val="75000"/>
                </a:prstClr>
              </a:solidFill>
            </a:endParaRPr>
          </a:p>
        </p:txBody>
      </p:sp>
      <p:sp>
        <p:nvSpPr>
          <p:cNvPr id="5" name="Footer Placeholder 4">
            <a:extLst>
              <a:ext uri="{FF2B5EF4-FFF2-40B4-BE49-F238E27FC236}">
                <a16:creationId xmlns:a16="http://schemas.microsoft.com/office/drawing/2014/main" id="{03756C44-5B20-4D8B-ADFC-E563976C9BA6}"/>
              </a:ext>
            </a:extLst>
          </p:cNvPr>
          <p:cNvSpPr>
            <a:spLocks noGrp="1"/>
          </p:cNvSpPr>
          <p:nvPr>
            <p:ph type="ftr" sz="quarter" idx="3"/>
          </p:nvPr>
        </p:nvSpPr>
        <p:spPr>
          <a:xfrm>
            <a:off x="4038600" y="6356350"/>
            <a:ext cx="4114800" cy="365125"/>
          </a:xfrm>
          <a:prstGeom prst="rect">
            <a:avLst/>
          </a:prstGeom>
        </p:spPr>
        <p:txBody>
          <a:bodyPr vert="horz" lIns="0" tIns="0" rIns="0" bIns="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Slide Number Placeholder 5">
            <a:extLst>
              <a:ext uri="{FF2B5EF4-FFF2-40B4-BE49-F238E27FC236}">
                <a16:creationId xmlns:a16="http://schemas.microsoft.com/office/drawing/2014/main" id="{0F2141BA-6A71-4038-954D-C45DD68FDED2}"/>
              </a:ext>
            </a:extLst>
          </p:cNvPr>
          <p:cNvSpPr>
            <a:spLocks noGrp="1"/>
          </p:cNvSpPr>
          <p:nvPr>
            <p:ph type="sldNum" sz="quarter" idx="4"/>
          </p:nvPr>
        </p:nvSpPr>
        <p:spPr>
          <a:xfrm>
            <a:off x="8610600" y="6356350"/>
            <a:ext cx="2743200" cy="365125"/>
          </a:xfrm>
          <a:prstGeom prst="rect">
            <a:avLst/>
          </a:prstGeom>
        </p:spPr>
        <p:txBody>
          <a:bodyPr vert="horz" lIns="0" tIns="0" rIns="0" bIns="0" rtlCol="0" anchor="ctr"/>
          <a:lstStyle>
            <a:lvl1pPr algn="r">
              <a:defRPr sz="1200">
                <a:solidFill>
                  <a:schemeClr val="tx1">
                    <a:tint val="75000"/>
                  </a:schemeClr>
                </a:solidFill>
              </a:defRPr>
            </a:lvl1pPr>
          </a:lstStyle>
          <a:p>
            <a:fld id="{08A73C6A-F6ED-4EAC-9D7A-8884B580580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652693748"/>
      </p:ext>
    </p:extLst>
  </p:cSld>
  <p:clrMap bg1="lt1" tx1="dk1" bg2="lt2" tx2="dk2" accent1="accent1" accent2="accent2" accent3="accent3" accent4="accent4" accent5="accent5" accent6="accent6" hlink="hlink" folHlink="folHlink"/>
  <p:sldLayoutIdLst>
    <p:sldLayoutId id="2147483680" r:id="rId1"/>
    <p:sldLayoutId id="2147483674" r:id="rId2"/>
    <p:sldLayoutId id="2147483675" r:id="rId3"/>
    <p:sldLayoutId id="2147483676" r:id="rId4"/>
    <p:sldLayoutId id="2147483677" r:id="rId5"/>
    <p:sldLayoutId id="2147483679" r:id="rId6"/>
    <p:sldLayoutId id="2147483678" r:id="rId7"/>
    <p:sldLayoutId id="2147483681" r:id="rId8"/>
  </p:sldLayoutIdLst>
  <p:hf hdr="0" ftr="0" dt="0"/>
  <p:txStyles>
    <p:titleStyle>
      <a:lvl1pPr algn="l" defTabSz="914400" rtl="0" eaLnBrk="1" latinLnBrk="0" hangingPunct="1">
        <a:lnSpc>
          <a:spcPct val="90000"/>
        </a:lnSpc>
        <a:spcBef>
          <a:spcPct val="0"/>
        </a:spcBef>
        <a:buNone/>
        <a:defRPr sz="3600" b="1" kern="1200" spc="-40" baseline="0">
          <a:solidFill>
            <a:srgbClr val="4CB8B1"/>
          </a:solidFill>
          <a:latin typeface="+mj-lt"/>
          <a:ea typeface="+mj-ea"/>
          <a:cs typeface="+mj-cs"/>
        </a:defRPr>
      </a:lvl1pPr>
    </p:titleStyle>
    <p:bodyStyle>
      <a:lvl1pPr marL="0" indent="0" algn="l" defTabSz="914400" rtl="0" eaLnBrk="1" latinLnBrk="0" hangingPunct="1">
        <a:lnSpc>
          <a:spcPct val="90000"/>
        </a:lnSpc>
        <a:spcBef>
          <a:spcPts val="700"/>
        </a:spcBef>
        <a:buFont typeface="Arial" panose="020B0604020202020204" pitchFamily="34" charset="0"/>
        <a:buNone/>
        <a:defRPr sz="2400" kern="1200" spc="-30" baseline="0">
          <a:solidFill>
            <a:schemeClr val="tx1"/>
          </a:solidFill>
          <a:latin typeface="+mn-lt"/>
          <a:ea typeface="+mn-ea"/>
          <a:cs typeface="+mn-cs"/>
        </a:defRPr>
      </a:lvl1pPr>
      <a:lvl2pPr marL="216000" indent="-216000" algn="l" defTabSz="914400" rtl="0" eaLnBrk="1" latinLnBrk="0" hangingPunct="1">
        <a:lnSpc>
          <a:spcPct val="90000"/>
        </a:lnSpc>
        <a:spcBef>
          <a:spcPts val="0"/>
        </a:spcBef>
        <a:buClr>
          <a:schemeClr val="accent1"/>
        </a:buClr>
        <a:buFont typeface="Arial" panose="020B0604020202020204" pitchFamily="34" charset="0"/>
        <a:buChar char="•"/>
        <a:defRPr sz="2400" kern="1200" spc="-30" baseline="0">
          <a:solidFill>
            <a:schemeClr val="tx1"/>
          </a:solidFill>
          <a:latin typeface="+mn-lt"/>
          <a:ea typeface="+mn-ea"/>
          <a:cs typeface="+mn-cs"/>
        </a:defRPr>
      </a:lvl2pPr>
      <a:lvl3pPr marL="432000" indent="-216000" algn="l" defTabSz="914400" rtl="0" eaLnBrk="1" latinLnBrk="0" hangingPunct="1">
        <a:lnSpc>
          <a:spcPct val="90000"/>
        </a:lnSpc>
        <a:spcBef>
          <a:spcPts val="0"/>
        </a:spcBef>
        <a:buFont typeface="Calibri" panose="020F0502020204030204" pitchFamily="34" charset="0"/>
        <a:buChar char="‒"/>
        <a:defRPr sz="2400" kern="1200" spc="-30" baseline="0">
          <a:solidFill>
            <a:schemeClr val="tx1"/>
          </a:solidFill>
          <a:latin typeface="+mn-lt"/>
          <a:ea typeface="+mn-ea"/>
          <a:cs typeface="+mn-cs"/>
        </a:defRPr>
      </a:lvl3pPr>
      <a:lvl4pPr marL="648000" indent="-216000" algn="l" defTabSz="914400" rtl="0" eaLnBrk="1" latinLnBrk="0" hangingPunct="1">
        <a:lnSpc>
          <a:spcPct val="90000"/>
        </a:lnSpc>
        <a:spcBef>
          <a:spcPts val="0"/>
        </a:spcBef>
        <a:buFont typeface="Calibri" panose="020F0502020204030204" pitchFamily="34" charset="0"/>
        <a:buChar char="‒"/>
        <a:defRPr sz="2400" kern="1200" spc="-30" baseline="0">
          <a:solidFill>
            <a:schemeClr val="tx1"/>
          </a:solidFill>
          <a:latin typeface="+mn-lt"/>
          <a:ea typeface="+mn-ea"/>
          <a:cs typeface="+mn-cs"/>
        </a:defRPr>
      </a:lvl4pPr>
      <a:lvl5pPr marL="864000" indent="-216000" algn="l" defTabSz="914400" rtl="0" eaLnBrk="1" latinLnBrk="0" hangingPunct="1">
        <a:lnSpc>
          <a:spcPct val="90000"/>
        </a:lnSpc>
        <a:spcBef>
          <a:spcPts val="0"/>
        </a:spcBef>
        <a:buFont typeface="Calibri" panose="020F0502020204030204" pitchFamily="34" charset="0"/>
        <a:buChar char="‒"/>
        <a:defRPr sz="24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itel 260">
            <a:extLst>
              <a:ext uri="{FF2B5EF4-FFF2-40B4-BE49-F238E27FC236}">
                <a16:creationId xmlns:a16="http://schemas.microsoft.com/office/drawing/2014/main" id="{93C46F62-76F8-7545-9A53-A68D376914DC}"/>
              </a:ext>
            </a:extLst>
          </p:cNvPr>
          <p:cNvSpPr>
            <a:spLocks noGrp="1"/>
          </p:cNvSpPr>
          <p:nvPr>
            <p:ph type="ctrTitle"/>
          </p:nvPr>
        </p:nvSpPr>
        <p:spPr>
          <a:xfrm>
            <a:off x="829444" y="1920054"/>
            <a:ext cx="10506862" cy="428826"/>
          </a:xfrm>
        </p:spPr>
        <p:txBody>
          <a:bodyPr>
            <a:noAutofit/>
          </a:bodyPr>
          <a:lstStyle/>
          <a:p>
            <a:br>
              <a:rPr lang="nl-NL" dirty="0"/>
            </a:br>
            <a:r>
              <a:rPr lang="nl-NL" dirty="0"/>
              <a:t>Zorgcoördinatie tijdelijk verblijf</a:t>
            </a:r>
            <a:br>
              <a:rPr lang="nl-NL" dirty="0"/>
            </a:br>
            <a:endParaRPr lang="nl-NL" dirty="0"/>
          </a:p>
        </p:txBody>
      </p:sp>
      <p:sp>
        <p:nvSpPr>
          <p:cNvPr id="262" name="Ondertitel 261">
            <a:extLst>
              <a:ext uri="{FF2B5EF4-FFF2-40B4-BE49-F238E27FC236}">
                <a16:creationId xmlns:a16="http://schemas.microsoft.com/office/drawing/2014/main" id="{454C1A86-BBD7-394B-B614-99A6C09873AE}"/>
              </a:ext>
            </a:extLst>
          </p:cNvPr>
          <p:cNvSpPr>
            <a:spLocks noGrp="1"/>
          </p:cNvSpPr>
          <p:nvPr>
            <p:ph type="subTitle" idx="1"/>
          </p:nvPr>
        </p:nvSpPr>
        <p:spPr>
          <a:xfrm>
            <a:off x="827733" y="3248980"/>
            <a:ext cx="10508573" cy="684076"/>
          </a:xfrm>
        </p:spPr>
        <p:txBody>
          <a:bodyPr vert="horz" lIns="0" tIns="0" rIns="0" bIns="0" rtlCol="0" anchor="t">
            <a:normAutofit/>
          </a:bodyPr>
          <a:lstStyle/>
          <a:p>
            <a:r>
              <a:rPr lang="nl-NL"/>
              <a:t>Management informatie 2023: Q1</a:t>
            </a:r>
            <a:endParaRPr lang="nl-NL">
              <a:cs typeface="Calibri"/>
            </a:endParaRPr>
          </a:p>
        </p:txBody>
      </p:sp>
      <p:pic>
        <p:nvPicPr>
          <p:cNvPr id="4" name="Afbeelding 3">
            <a:extLst>
              <a:ext uri="{FF2B5EF4-FFF2-40B4-BE49-F238E27FC236}">
                <a16:creationId xmlns:a16="http://schemas.microsoft.com/office/drawing/2014/main" id="{C2B8FF22-CA26-684D-ABE6-C660C72724B5}"/>
              </a:ext>
            </a:extLst>
          </p:cNvPr>
          <p:cNvPicPr>
            <a:picLocks noChangeAspect="1"/>
          </p:cNvPicPr>
          <p:nvPr/>
        </p:nvPicPr>
        <p:blipFill rotWithShape="1">
          <a:blip r:embed="rId3"/>
          <a:srcRect l="65517" t="23575" b="7097"/>
          <a:stretch/>
        </p:blipFill>
        <p:spPr>
          <a:xfrm>
            <a:off x="7860196" y="1918143"/>
            <a:ext cx="4363491" cy="4934706"/>
          </a:xfrm>
          <a:prstGeom prst="rect">
            <a:avLst/>
          </a:prstGeom>
        </p:spPr>
      </p:pic>
      <p:pic>
        <p:nvPicPr>
          <p:cNvPr id="6" name="Afbeelding 5" descr="Afbeelding met tekst, persoon, muur, binnen&#10;&#10;Automatisch gegenereerde beschrijving">
            <a:extLst>
              <a:ext uri="{FF2B5EF4-FFF2-40B4-BE49-F238E27FC236}">
                <a16:creationId xmlns:a16="http://schemas.microsoft.com/office/drawing/2014/main" id="{57325523-C6ED-DF4C-B2F4-3E4CB279C04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64" r="28332" b="2877"/>
          <a:stretch/>
        </p:blipFill>
        <p:spPr>
          <a:xfrm>
            <a:off x="8760295" y="3553229"/>
            <a:ext cx="1728193" cy="1813867"/>
          </a:xfrm>
          <a:prstGeom prst="ellipse">
            <a:avLst/>
          </a:prstGeom>
        </p:spPr>
      </p:pic>
      <p:sp>
        <p:nvSpPr>
          <p:cNvPr id="7" name="Ovaal 6">
            <a:extLst>
              <a:ext uri="{FF2B5EF4-FFF2-40B4-BE49-F238E27FC236}">
                <a16:creationId xmlns:a16="http://schemas.microsoft.com/office/drawing/2014/main" id="{F9600E45-3DD8-0F4A-A29F-0425627458E3}"/>
              </a:ext>
            </a:extLst>
          </p:cNvPr>
          <p:cNvSpPr/>
          <p:nvPr/>
        </p:nvSpPr>
        <p:spPr>
          <a:xfrm>
            <a:off x="8760296" y="3497457"/>
            <a:ext cx="1776078" cy="1776078"/>
          </a:xfrm>
          <a:prstGeom prst="ellipse">
            <a:avLst/>
          </a:prstGeom>
          <a:noFill/>
          <a:ln w="57150">
            <a:solidFill>
              <a:srgbClr val="43B8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C3DD793F-4611-058E-D3A9-C7D2D24F63A5}"/>
              </a:ext>
            </a:extLst>
          </p:cNvPr>
          <p:cNvPicPr>
            <a:picLocks noChangeAspect="1"/>
          </p:cNvPicPr>
          <p:nvPr/>
        </p:nvPicPr>
        <p:blipFill>
          <a:blip r:embed="rId5"/>
          <a:stretch>
            <a:fillRect/>
          </a:stretch>
        </p:blipFill>
        <p:spPr>
          <a:xfrm>
            <a:off x="2254459" y="4947729"/>
            <a:ext cx="6457950" cy="1362075"/>
          </a:xfrm>
          <a:prstGeom prst="rect">
            <a:avLst/>
          </a:prstGeom>
        </p:spPr>
      </p:pic>
    </p:spTree>
    <p:extLst>
      <p:ext uri="{BB962C8B-B14F-4D97-AF65-F5344CB8AC3E}">
        <p14:creationId xmlns:p14="http://schemas.microsoft.com/office/powerpoint/2010/main" val="386525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F9953513-C4BE-F297-7F84-63C54D105638}"/>
              </a:ext>
            </a:extLst>
          </p:cNvPr>
          <p:cNvSpPr/>
          <p:nvPr/>
        </p:nvSpPr>
        <p:spPr>
          <a:xfrm>
            <a:off x="0" y="0"/>
            <a:ext cx="12191999" cy="6857996"/>
          </a:xfrm>
          <a:prstGeom prst="rect">
            <a:avLst/>
          </a:prstGeom>
          <a:blipFill>
            <a:blip r:embed="rId2" cstate="print"/>
            <a:stretch>
              <a:fillRect/>
            </a:stretch>
          </a:blipFill>
          <a:ln>
            <a:solidFill>
              <a:srgbClr val="0070C0"/>
            </a:solidFill>
          </a:ln>
        </p:spPr>
        <p:txBody>
          <a:bodyPr wrap="square" lIns="0" tIns="0" rIns="0" bIns="0" rtlCol="0">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 name="object 5">
            <a:extLst>
              <a:ext uri="{FF2B5EF4-FFF2-40B4-BE49-F238E27FC236}">
                <a16:creationId xmlns:a16="http://schemas.microsoft.com/office/drawing/2014/main" id="{3B42E746-5F34-A5DE-5D13-A1707E62C33B}"/>
              </a:ext>
            </a:extLst>
          </p:cNvPr>
          <p:cNvSpPr/>
          <p:nvPr/>
        </p:nvSpPr>
        <p:spPr>
          <a:xfrm>
            <a:off x="276225" y="2514600"/>
            <a:ext cx="0" cy="4139260"/>
          </a:xfrm>
          <a:custGeom>
            <a:avLst/>
            <a:gdLst/>
            <a:ahLst/>
            <a:cxnLst/>
            <a:rect l="l" t="t" r="r" b="b"/>
            <a:pathLst>
              <a:path h="4139260">
                <a:moveTo>
                  <a:pt x="0" y="4139260"/>
                </a:moveTo>
                <a:lnTo>
                  <a:pt x="0" y="0"/>
                </a:lnTo>
              </a:path>
            </a:pathLst>
          </a:custGeom>
          <a:ln w="19050">
            <a:solidFill>
              <a:srgbClr val="0F489B"/>
            </a:solidFill>
          </a:ln>
        </p:spPr>
        <p:txBody>
          <a:bodyPr wrap="square" lIns="0" tIns="0" rIns="0" bIns="0" rtlCol="0">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 name="object 2">
            <a:extLst>
              <a:ext uri="{FF2B5EF4-FFF2-40B4-BE49-F238E27FC236}">
                <a16:creationId xmlns:a16="http://schemas.microsoft.com/office/drawing/2014/main" id="{3C994C4F-91A7-625B-2683-257A84A43621}"/>
              </a:ext>
            </a:extLst>
          </p:cNvPr>
          <p:cNvSpPr txBox="1"/>
          <p:nvPr/>
        </p:nvSpPr>
        <p:spPr>
          <a:xfrm>
            <a:off x="4093634" y="4714875"/>
            <a:ext cx="7574491" cy="1590675"/>
          </a:xfrm>
          <a:prstGeom prst="rect">
            <a:avLst/>
          </a:prstGeom>
          <a:ln w="28575">
            <a:solidFill>
              <a:srgbClr val="0070C0"/>
            </a:solidFill>
          </a:ln>
        </p:spPr>
        <p:txBody>
          <a:bodyPr wrap="square" lIns="0" tIns="4758"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550"/>
              </a:lnSpc>
            </a:pPr>
            <a:endParaRPr lang="nl-NL" sz="550">
              <a:solidFill>
                <a:srgbClr val="000000"/>
              </a:solidFill>
              <a:latin typeface="Calibri"/>
              <a:cs typeface="Calibri"/>
            </a:endParaRPr>
          </a:p>
          <a:p>
            <a:pPr marL="2159635" algn="r">
              <a:lnSpc>
                <a:spcPct val="101725"/>
              </a:lnSpc>
              <a:spcBef>
                <a:spcPts val="1000"/>
              </a:spcBef>
            </a:pPr>
            <a:r>
              <a:rPr lang="nl-NL" sz="3600" b="1" spc="-83">
                <a:solidFill>
                  <a:srgbClr val="50B3AD"/>
                </a:solidFill>
                <a:latin typeface="Calibri"/>
                <a:cs typeface="Calibri"/>
              </a:rPr>
              <a:t>Uitstroom/vervolgzorg</a:t>
            </a:r>
          </a:p>
          <a:p>
            <a:pPr marL="2159635">
              <a:lnSpc>
                <a:spcPct val="101725"/>
              </a:lnSpc>
              <a:spcBef>
                <a:spcPts val="1000"/>
              </a:spcBef>
            </a:pPr>
            <a:endParaRPr lang="en-US" sz="3600" b="1" spc="-83">
              <a:solidFill>
                <a:srgbClr val="FFFFFF"/>
              </a:solidFill>
              <a:cs typeface="Calibri"/>
            </a:endParaRPr>
          </a:p>
        </p:txBody>
      </p:sp>
      <p:sp>
        <p:nvSpPr>
          <p:cNvPr id="8" name="Tekstvak 7">
            <a:extLst>
              <a:ext uri="{FF2B5EF4-FFF2-40B4-BE49-F238E27FC236}">
                <a16:creationId xmlns:a16="http://schemas.microsoft.com/office/drawing/2014/main" id="{4FBD9F74-D440-3572-27D0-4FF2270F0D72}"/>
              </a:ext>
            </a:extLst>
          </p:cNvPr>
          <p:cNvSpPr txBox="1"/>
          <p:nvPr/>
        </p:nvSpPr>
        <p:spPr>
          <a:xfrm>
            <a:off x="5291666" y="5361214"/>
            <a:ext cx="664890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FFFFFF"/>
                </a:solidFill>
                <a:cs typeface="Calibri"/>
              </a:rPr>
              <a:t>WAARONDER TIJDELIJK VERBLIJF</a:t>
            </a:r>
            <a:endParaRPr lang="nl-NL" sz="3600">
              <a:cs typeface="Calibri" panose="020F0502020204030204"/>
            </a:endParaRPr>
          </a:p>
        </p:txBody>
      </p:sp>
      <p:sp>
        <p:nvSpPr>
          <p:cNvPr id="3" name="Tijdelijke aanduiding voor dianummer 2">
            <a:extLst>
              <a:ext uri="{FF2B5EF4-FFF2-40B4-BE49-F238E27FC236}">
                <a16:creationId xmlns:a16="http://schemas.microsoft.com/office/drawing/2014/main" id="{7AE329D8-4901-17DC-80D2-4642CBD452AC}"/>
              </a:ext>
            </a:extLst>
          </p:cNvPr>
          <p:cNvSpPr>
            <a:spLocks noGrp="1"/>
          </p:cNvSpPr>
          <p:nvPr>
            <p:ph type="sldNum" sz="quarter" idx="12"/>
          </p:nvPr>
        </p:nvSpPr>
        <p:spPr/>
        <p:txBody>
          <a:bodyPr/>
          <a:lstStyle/>
          <a:p>
            <a:fld id="{D68B3F2B-E202-4376-8508-A508ED334532}" type="slidenum">
              <a:rPr lang="nl-NL" smtClean="0"/>
              <a:t>10</a:t>
            </a:fld>
            <a:endParaRPr lang="nl-NL"/>
          </a:p>
        </p:txBody>
      </p:sp>
    </p:spTree>
    <p:extLst>
      <p:ext uri="{BB962C8B-B14F-4D97-AF65-F5344CB8AC3E}">
        <p14:creationId xmlns:p14="http://schemas.microsoft.com/office/powerpoint/2010/main" val="2221392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el 1">
            <a:extLst>
              <a:ext uri="{FF2B5EF4-FFF2-40B4-BE49-F238E27FC236}">
                <a16:creationId xmlns:a16="http://schemas.microsoft.com/office/drawing/2014/main" id="{584320D6-203A-9A4E-8ED9-C8BE96384E64}"/>
              </a:ext>
            </a:extLst>
          </p:cNvPr>
          <p:cNvSpPr txBox="1">
            <a:spLocks/>
          </p:cNvSpPr>
          <p:nvPr/>
        </p:nvSpPr>
        <p:spPr>
          <a:xfrm>
            <a:off x="299356" y="322607"/>
            <a:ext cx="9065964"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a:solidFill>
                  <a:srgbClr val="4CB8B1"/>
                </a:solidFill>
                <a:latin typeface="+mn-lt"/>
              </a:rPr>
              <a:t>Totaal uitstroom/ vervolgzorg</a:t>
            </a:r>
          </a:p>
          <a:p>
            <a:endParaRPr lang="nl-NL">
              <a:solidFill>
                <a:srgbClr val="4CB8B1"/>
              </a:solidFill>
            </a:endParaRPr>
          </a:p>
        </p:txBody>
      </p:sp>
      <p:pic>
        <p:nvPicPr>
          <p:cNvPr id="8" name="Afbeelding 7">
            <a:extLst>
              <a:ext uri="{FF2B5EF4-FFF2-40B4-BE49-F238E27FC236}">
                <a16:creationId xmlns:a16="http://schemas.microsoft.com/office/drawing/2014/main" id="{029F60B1-CC5A-F5D3-8D73-E20B8FDE998C}"/>
              </a:ext>
            </a:extLst>
          </p:cNvPr>
          <p:cNvPicPr>
            <a:picLocks noChangeAspect="1"/>
          </p:cNvPicPr>
          <p:nvPr/>
        </p:nvPicPr>
        <p:blipFill>
          <a:blip r:embed="rId3"/>
          <a:stretch>
            <a:fillRect/>
          </a:stretch>
        </p:blipFill>
        <p:spPr>
          <a:xfrm>
            <a:off x="10810875" y="0"/>
            <a:ext cx="1381125" cy="1133475"/>
          </a:xfrm>
          <a:prstGeom prst="rect">
            <a:avLst/>
          </a:prstGeom>
        </p:spPr>
      </p:pic>
      <p:sp>
        <p:nvSpPr>
          <p:cNvPr id="11" name="Tekstvak 10">
            <a:extLst>
              <a:ext uri="{FF2B5EF4-FFF2-40B4-BE49-F238E27FC236}">
                <a16:creationId xmlns:a16="http://schemas.microsoft.com/office/drawing/2014/main" id="{4330065F-F5B9-5BCE-FD19-9290EFA8B613}"/>
              </a:ext>
            </a:extLst>
          </p:cNvPr>
          <p:cNvSpPr txBox="1"/>
          <p:nvPr/>
        </p:nvSpPr>
        <p:spPr>
          <a:xfrm>
            <a:off x="5845689" y="1656281"/>
            <a:ext cx="5528747" cy="830997"/>
          </a:xfrm>
          <a:prstGeom prst="rect">
            <a:avLst/>
          </a:prstGeom>
          <a:noFill/>
          <a:ln w="28575">
            <a:solidFill>
              <a:srgbClr val="0070C0"/>
            </a:solidFill>
          </a:ln>
        </p:spPr>
        <p:txBody>
          <a:bodyPr wrap="square" lIns="91440" tIns="45720" rIns="91440" bIns="45720" rtlCol="0" anchor="t">
            <a:spAutoFit/>
          </a:bodyPr>
          <a:lstStyle/>
          <a:p>
            <a:r>
              <a:rPr lang="nl-NL" sz="1600">
                <a:solidFill>
                  <a:srgbClr val="7EC8C4"/>
                </a:solidFill>
              </a:rPr>
              <a:t>Van het totaal aantal aanvragen in Q1 is </a:t>
            </a:r>
            <a:r>
              <a:rPr lang="nl-NL" sz="1600" b="1">
                <a:solidFill>
                  <a:srgbClr val="7EC8C4"/>
                </a:solidFill>
              </a:rPr>
              <a:t>40%</a:t>
            </a:r>
            <a:r>
              <a:rPr lang="nl-NL" sz="1600">
                <a:solidFill>
                  <a:srgbClr val="7EC8C4"/>
                </a:solidFill>
              </a:rPr>
              <a:t> daadwerkelijk op een tijdelijk verblijf bed geplaatst (175). </a:t>
            </a:r>
            <a:endParaRPr lang="nl-NL" sz="1600">
              <a:solidFill>
                <a:srgbClr val="7EC8C4"/>
              </a:solidFill>
              <a:cs typeface="Calibri"/>
            </a:endParaRPr>
          </a:p>
          <a:p>
            <a:r>
              <a:rPr lang="nl-NL" sz="1600">
                <a:solidFill>
                  <a:srgbClr val="7EC8C4"/>
                </a:solidFill>
                <a:cs typeface="Calibri"/>
              </a:rPr>
              <a:t>NB. Zie inleiding </a:t>
            </a:r>
          </a:p>
        </p:txBody>
      </p:sp>
      <p:sp>
        <p:nvSpPr>
          <p:cNvPr id="2" name="Tekstvak 1">
            <a:extLst>
              <a:ext uri="{FF2B5EF4-FFF2-40B4-BE49-F238E27FC236}">
                <a16:creationId xmlns:a16="http://schemas.microsoft.com/office/drawing/2014/main" id="{452370FF-C0BA-9F96-0F6B-E5A5BB4A65E3}"/>
              </a:ext>
            </a:extLst>
          </p:cNvPr>
          <p:cNvSpPr txBox="1"/>
          <p:nvPr/>
        </p:nvSpPr>
        <p:spPr>
          <a:xfrm>
            <a:off x="6101021" y="4439994"/>
            <a:ext cx="580350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b="1">
                <a:solidFill>
                  <a:srgbClr val="0070C0"/>
                </a:solidFill>
                <a:cs typeface="Segoe UI"/>
              </a:rPr>
              <a:t>Geannuleerd = cliënten of verwijzer ziet van de aanmelding af</a:t>
            </a:r>
            <a:r>
              <a:rPr lang="nl-NL" sz="1200">
                <a:solidFill>
                  <a:srgbClr val="0070C0"/>
                </a:solidFill>
                <a:cs typeface="Segoe UI"/>
              </a:rPr>
              <a:t>​</a:t>
            </a:r>
          </a:p>
          <a:p>
            <a:r>
              <a:rPr lang="nl-NL" sz="1200" i="1">
                <a:solidFill>
                  <a:srgbClr val="0070C0"/>
                </a:solidFill>
                <a:cs typeface="Segoe UI"/>
              </a:rPr>
              <a:t>Patiënt/familie ziet van tijdelijk verblijf af, zorgvraag wordt op</a:t>
            </a:r>
            <a:r>
              <a:rPr lang="nl-NL" sz="1200">
                <a:solidFill>
                  <a:srgbClr val="0070C0"/>
                </a:solidFill>
                <a:cs typeface="Segoe UI"/>
              </a:rPr>
              <a:t>​ </a:t>
            </a:r>
            <a:r>
              <a:rPr lang="nl-NL" sz="1200" i="1">
                <a:solidFill>
                  <a:srgbClr val="0070C0"/>
                </a:solidFill>
                <a:cs typeface="Segoe UI"/>
              </a:rPr>
              <a:t>een andere manier opgelost, patiënt is overleden, zorgvraag</a:t>
            </a:r>
            <a:r>
              <a:rPr lang="nl-NL" sz="1200">
                <a:solidFill>
                  <a:srgbClr val="0070C0"/>
                </a:solidFill>
                <a:cs typeface="Segoe UI"/>
              </a:rPr>
              <a:t>​ </a:t>
            </a:r>
            <a:r>
              <a:rPr lang="nl-NL" sz="1200" i="1">
                <a:solidFill>
                  <a:srgbClr val="0070C0"/>
                </a:solidFill>
                <a:cs typeface="Segoe UI"/>
              </a:rPr>
              <a:t>bestaat niet meer of via andere weg tijdelijk verblijf geregeld.</a:t>
            </a:r>
          </a:p>
        </p:txBody>
      </p:sp>
      <p:sp>
        <p:nvSpPr>
          <p:cNvPr id="4" name="Tekstvak 3">
            <a:extLst>
              <a:ext uri="{FF2B5EF4-FFF2-40B4-BE49-F238E27FC236}">
                <a16:creationId xmlns:a16="http://schemas.microsoft.com/office/drawing/2014/main" id="{5ED02DA1-A901-2FD0-37CA-3C4103F3E719}"/>
              </a:ext>
            </a:extLst>
          </p:cNvPr>
          <p:cNvSpPr txBox="1"/>
          <p:nvPr/>
        </p:nvSpPr>
        <p:spPr>
          <a:xfrm>
            <a:off x="6101021" y="5431682"/>
            <a:ext cx="573627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b="1">
                <a:solidFill>
                  <a:srgbClr val="0070C0"/>
                </a:solidFill>
                <a:cs typeface="Segoe UI"/>
              </a:rPr>
              <a:t>Teruggegeven= zorgbemiddelaar ZCC vindt aanmelding niet</a:t>
            </a:r>
            <a:r>
              <a:rPr lang="nl-NL" sz="1200">
                <a:solidFill>
                  <a:srgbClr val="0070C0"/>
                </a:solidFill>
                <a:cs typeface="Segoe UI"/>
              </a:rPr>
              <a:t>​ </a:t>
            </a:r>
            <a:r>
              <a:rPr lang="nl-NL" sz="1200" b="1">
                <a:solidFill>
                  <a:srgbClr val="0070C0"/>
                </a:solidFill>
                <a:cs typeface="Segoe UI"/>
              </a:rPr>
              <a:t>passend voor tijdelijk verblijf of er is geen bed beschikbaar.</a:t>
            </a:r>
            <a:endParaRPr lang="nl-NL" sz="1200">
              <a:solidFill>
                <a:srgbClr val="0070C0"/>
              </a:solidFill>
              <a:cs typeface="Segoe UI"/>
            </a:endParaRPr>
          </a:p>
          <a:p>
            <a:r>
              <a:rPr lang="nl-NL" sz="1200" i="1">
                <a:solidFill>
                  <a:srgbClr val="0070C0"/>
                </a:solidFill>
                <a:cs typeface="Segoe UI"/>
              </a:rPr>
              <a:t>Onder meer </a:t>
            </a:r>
            <a:r>
              <a:rPr lang="nl-NL" sz="1200" i="1" err="1">
                <a:solidFill>
                  <a:srgbClr val="0070C0"/>
                </a:solidFill>
                <a:cs typeface="Segoe UI"/>
              </a:rPr>
              <a:t>Wlz</a:t>
            </a:r>
            <a:r>
              <a:rPr lang="nl-NL" sz="1200" i="1">
                <a:solidFill>
                  <a:srgbClr val="0070C0"/>
                </a:solidFill>
                <a:cs typeface="Segoe UI"/>
              </a:rPr>
              <a:t> aanwezig / voorliggend, advies inzet of ophogen</a:t>
            </a:r>
            <a:r>
              <a:rPr lang="nl-NL" sz="1200">
                <a:solidFill>
                  <a:srgbClr val="0070C0"/>
                </a:solidFill>
                <a:cs typeface="Segoe UI"/>
              </a:rPr>
              <a:t>​ </a:t>
            </a:r>
            <a:r>
              <a:rPr lang="nl-NL" sz="1200" i="1">
                <a:solidFill>
                  <a:srgbClr val="0070C0"/>
                </a:solidFill>
                <a:cs typeface="Segoe UI"/>
              </a:rPr>
              <a:t>thuiszorg.</a:t>
            </a:r>
          </a:p>
        </p:txBody>
      </p:sp>
      <p:sp>
        <p:nvSpPr>
          <p:cNvPr id="5" name="Tijdelijke aanduiding voor dianummer 4">
            <a:extLst>
              <a:ext uri="{FF2B5EF4-FFF2-40B4-BE49-F238E27FC236}">
                <a16:creationId xmlns:a16="http://schemas.microsoft.com/office/drawing/2014/main" id="{1F4D15CE-240D-D6B9-C449-D0F8EE54ED5A}"/>
              </a:ext>
            </a:extLst>
          </p:cNvPr>
          <p:cNvSpPr>
            <a:spLocks noGrp="1"/>
          </p:cNvSpPr>
          <p:nvPr>
            <p:ph type="sldNum" sz="quarter" idx="12"/>
          </p:nvPr>
        </p:nvSpPr>
        <p:spPr/>
        <p:txBody>
          <a:bodyPr/>
          <a:lstStyle/>
          <a:p>
            <a:fld id="{D68B3F2B-E202-4376-8508-A508ED334532}" type="slidenum">
              <a:rPr lang="nl-NL" smtClean="0"/>
              <a:t>11</a:t>
            </a:fld>
            <a:endParaRPr lang="nl-NL"/>
          </a:p>
        </p:txBody>
      </p:sp>
      <p:pic>
        <p:nvPicPr>
          <p:cNvPr id="6" name="Afbeelding 8" descr="Afbeelding met grafiek, taartdiagram&#10;&#10;Automatisch gegenereerde beschrijving">
            <a:extLst>
              <a:ext uri="{FF2B5EF4-FFF2-40B4-BE49-F238E27FC236}">
                <a16:creationId xmlns:a16="http://schemas.microsoft.com/office/drawing/2014/main" id="{F485ACDD-5505-6F36-9D94-F24EB8009724}"/>
              </a:ext>
            </a:extLst>
          </p:cNvPr>
          <p:cNvPicPr>
            <a:picLocks noChangeAspect="1"/>
          </p:cNvPicPr>
          <p:nvPr/>
        </p:nvPicPr>
        <p:blipFill>
          <a:blip r:embed="rId4"/>
          <a:stretch>
            <a:fillRect/>
          </a:stretch>
        </p:blipFill>
        <p:spPr>
          <a:xfrm>
            <a:off x="416983" y="1029701"/>
            <a:ext cx="4711700" cy="3041765"/>
          </a:xfrm>
          <a:prstGeom prst="rect">
            <a:avLst/>
          </a:prstGeom>
        </p:spPr>
      </p:pic>
    </p:spTree>
    <p:extLst>
      <p:ext uri="{BB962C8B-B14F-4D97-AF65-F5344CB8AC3E}">
        <p14:creationId xmlns:p14="http://schemas.microsoft.com/office/powerpoint/2010/main" val="2971878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5" descr="Afbeelding met grafiek, taartdiagram&#10;&#10;Automatisch gegenereerde beschrijving">
            <a:extLst>
              <a:ext uri="{FF2B5EF4-FFF2-40B4-BE49-F238E27FC236}">
                <a16:creationId xmlns:a16="http://schemas.microsoft.com/office/drawing/2014/main" id="{62D6DA13-82FD-68E0-27F8-AF0F64FEC80F}"/>
              </a:ext>
            </a:extLst>
          </p:cNvPr>
          <p:cNvPicPr>
            <a:picLocks noChangeAspect="1"/>
          </p:cNvPicPr>
          <p:nvPr/>
        </p:nvPicPr>
        <p:blipFill>
          <a:blip r:embed="rId3"/>
          <a:stretch>
            <a:fillRect/>
          </a:stretch>
        </p:blipFill>
        <p:spPr>
          <a:xfrm>
            <a:off x="382438" y="1036155"/>
            <a:ext cx="4626633" cy="4598783"/>
          </a:xfrm>
          <a:prstGeom prst="rect">
            <a:avLst/>
          </a:prstGeom>
        </p:spPr>
      </p:pic>
      <p:pic>
        <p:nvPicPr>
          <p:cNvPr id="10" name="Afbeelding 9">
            <a:extLst>
              <a:ext uri="{FF2B5EF4-FFF2-40B4-BE49-F238E27FC236}">
                <a16:creationId xmlns:a16="http://schemas.microsoft.com/office/drawing/2014/main" id="{02B4CC0E-17A1-1237-4808-DAA2CBEF85A7}"/>
              </a:ext>
            </a:extLst>
          </p:cNvPr>
          <p:cNvPicPr>
            <a:picLocks noChangeAspect="1"/>
          </p:cNvPicPr>
          <p:nvPr/>
        </p:nvPicPr>
        <p:blipFill>
          <a:blip r:embed="rId4"/>
          <a:stretch>
            <a:fillRect/>
          </a:stretch>
        </p:blipFill>
        <p:spPr>
          <a:xfrm>
            <a:off x="10810875" y="0"/>
            <a:ext cx="1381125" cy="1133475"/>
          </a:xfrm>
          <a:prstGeom prst="rect">
            <a:avLst/>
          </a:prstGeom>
        </p:spPr>
      </p:pic>
      <p:sp>
        <p:nvSpPr>
          <p:cNvPr id="44" name="Titel 1">
            <a:extLst>
              <a:ext uri="{FF2B5EF4-FFF2-40B4-BE49-F238E27FC236}">
                <a16:creationId xmlns:a16="http://schemas.microsoft.com/office/drawing/2014/main" id="{584320D6-203A-9A4E-8ED9-C8BE96384E64}"/>
              </a:ext>
            </a:extLst>
          </p:cNvPr>
          <p:cNvSpPr txBox="1">
            <a:spLocks/>
          </p:cNvSpPr>
          <p:nvPr/>
        </p:nvSpPr>
        <p:spPr>
          <a:xfrm>
            <a:off x="299356" y="322607"/>
            <a:ext cx="9065964"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a:solidFill>
                  <a:srgbClr val="4CB8B1"/>
                </a:solidFill>
                <a:latin typeface="+mn-lt"/>
              </a:rPr>
              <a:t>Totaal uitstroom/ vervolgzorg</a:t>
            </a:r>
          </a:p>
          <a:p>
            <a:endParaRPr lang="nl-NL">
              <a:solidFill>
                <a:srgbClr val="4CB8B1"/>
              </a:solidFill>
            </a:endParaRPr>
          </a:p>
        </p:txBody>
      </p:sp>
      <p:sp>
        <p:nvSpPr>
          <p:cNvPr id="13" name="Tekstvak 12">
            <a:extLst>
              <a:ext uri="{FF2B5EF4-FFF2-40B4-BE49-F238E27FC236}">
                <a16:creationId xmlns:a16="http://schemas.microsoft.com/office/drawing/2014/main" id="{81775290-7142-19A7-8F86-045ACC6E86A3}"/>
              </a:ext>
            </a:extLst>
          </p:cNvPr>
          <p:cNvSpPr txBox="1"/>
          <p:nvPr/>
        </p:nvSpPr>
        <p:spPr>
          <a:xfrm flipH="1">
            <a:off x="363865" y="5400766"/>
            <a:ext cx="11082386" cy="523220"/>
          </a:xfrm>
          <a:prstGeom prst="rect">
            <a:avLst/>
          </a:prstGeom>
          <a:noFill/>
          <a:ln w="28575">
            <a:solidFill>
              <a:srgbClr val="0070C0"/>
            </a:solidFill>
          </a:ln>
        </p:spPr>
        <p:txBody>
          <a:bodyPr wrap="square" lIns="91440" tIns="45720" rIns="91440" bIns="45720" rtlCol="0" anchor="t">
            <a:spAutoFit/>
          </a:bodyPr>
          <a:lstStyle/>
          <a:p>
            <a:r>
              <a:rPr lang="nl-NL" sz="1400">
                <a:solidFill>
                  <a:srgbClr val="7EC8C4"/>
                </a:solidFill>
              </a:rPr>
              <a:t>Krap 48% van het totaal aantal aanvragen zijn teruggegeven aan de verwijzer (207). </a:t>
            </a:r>
            <a:endParaRPr lang="nl-NL"/>
          </a:p>
          <a:p>
            <a:r>
              <a:rPr lang="nl-NL" sz="1400">
                <a:solidFill>
                  <a:srgbClr val="7EC8C4"/>
                </a:solidFill>
              </a:rPr>
              <a:t>Hiervan was bij 35% van de gevallen geen bed beschikbaar, bij 42% konden er adviezen (omtrent inzet zorg) gegeven worden.  </a:t>
            </a:r>
            <a:endParaRPr lang="nl-NL" sz="1400">
              <a:solidFill>
                <a:srgbClr val="7EC8C4"/>
              </a:solidFill>
              <a:cs typeface="Calibri"/>
            </a:endParaRPr>
          </a:p>
        </p:txBody>
      </p:sp>
      <p:sp>
        <p:nvSpPr>
          <p:cNvPr id="2" name="Tijdelijke aanduiding voor dianummer 1">
            <a:extLst>
              <a:ext uri="{FF2B5EF4-FFF2-40B4-BE49-F238E27FC236}">
                <a16:creationId xmlns:a16="http://schemas.microsoft.com/office/drawing/2014/main" id="{1933A96A-7E2B-748C-5035-4AF5A4677DA6}"/>
              </a:ext>
            </a:extLst>
          </p:cNvPr>
          <p:cNvSpPr>
            <a:spLocks noGrp="1"/>
          </p:cNvSpPr>
          <p:nvPr>
            <p:ph type="sldNum" sz="quarter" idx="12"/>
          </p:nvPr>
        </p:nvSpPr>
        <p:spPr/>
        <p:txBody>
          <a:bodyPr/>
          <a:lstStyle/>
          <a:p>
            <a:fld id="{D68B3F2B-E202-4376-8508-A508ED334532}" type="slidenum">
              <a:rPr lang="nl-NL" smtClean="0"/>
              <a:t>12</a:t>
            </a:fld>
            <a:endParaRPr lang="nl-NL"/>
          </a:p>
        </p:txBody>
      </p:sp>
      <p:pic>
        <p:nvPicPr>
          <p:cNvPr id="4" name="Afbeelding 4">
            <a:extLst>
              <a:ext uri="{FF2B5EF4-FFF2-40B4-BE49-F238E27FC236}">
                <a16:creationId xmlns:a16="http://schemas.microsoft.com/office/drawing/2014/main" id="{CE1CB1A0-E899-22FA-1DB6-E1A8377AD494}"/>
              </a:ext>
            </a:extLst>
          </p:cNvPr>
          <p:cNvPicPr>
            <a:picLocks noChangeAspect="1"/>
          </p:cNvPicPr>
          <p:nvPr/>
        </p:nvPicPr>
        <p:blipFill>
          <a:blip r:embed="rId5"/>
          <a:stretch>
            <a:fillRect/>
          </a:stretch>
        </p:blipFill>
        <p:spPr>
          <a:xfrm>
            <a:off x="5721880" y="1394883"/>
            <a:ext cx="2124075" cy="3390900"/>
          </a:xfrm>
          <a:prstGeom prst="rect">
            <a:avLst/>
          </a:prstGeom>
        </p:spPr>
      </p:pic>
      <p:pic>
        <p:nvPicPr>
          <p:cNvPr id="5" name="Afbeelding 6" descr="Afbeelding met tekst&#10;&#10;Automatisch gegenereerde beschrijving">
            <a:extLst>
              <a:ext uri="{FF2B5EF4-FFF2-40B4-BE49-F238E27FC236}">
                <a16:creationId xmlns:a16="http://schemas.microsoft.com/office/drawing/2014/main" id="{AD36ED04-1C2B-2383-2FF4-AB54A09CC2AC}"/>
              </a:ext>
            </a:extLst>
          </p:cNvPr>
          <p:cNvPicPr>
            <a:picLocks noChangeAspect="1"/>
          </p:cNvPicPr>
          <p:nvPr/>
        </p:nvPicPr>
        <p:blipFill>
          <a:blip r:embed="rId6"/>
          <a:stretch>
            <a:fillRect/>
          </a:stretch>
        </p:blipFill>
        <p:spPr>
          <a:xfrm>
            <a:off x="8462433" y="1675341"/>
            <a:ext cx="2400300" cy="2724150"/>
          </a:xfrm>
          <a:prstGeom prst="rect">
            <a:avLst/>
          </a:prstGeom>
        </p:spPr>
      </p:pic>
      <p:sp>
        <p:nvSpPr>
          <p:cNvPr id="6" name="Tekstvak 5">
            <a:extLst>
              <a:ext uri="{FF2B5EF4-FFF2-40B4-BE49-F238E27FC236}">
                <a16:creationId xmlns:a16="http://schemas.microsoft.com/office/drawing/2014/main" id="{493EACB0-116F-D181-7F38-FE60E2CA0D07}"/>
              </a:ext>
            </a:extLst>
          </p:cNvPr>
          <p:cNvSpPr txBox="1"/>
          <p:nvPr/>
        </p:nvSpPr>
        <p:spPr>
          <a:xfrm>
            <a:off x="12731749" y="582083"/>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l-NL"/>
          </a:p>
        </p:txBody>
      </p:sp>
    </p:spTree>
    <p:extLst>
      <p:ext uri="{BB962C8B-B14F-4D97-AF65-F5344CB8AC3E}">
        <p14:creationId xmlns:p14="http://schemas.microsoft.com/office/powerpoint/2010/main" val="2284123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5" descr="Afbeelding met tafel&#10;&#10;Automatisch gegenereerde beschrijving">
            <a:extLst>
              <a:ext uri="{FF2B5EF4-FFF2-40B4-BE49-F238E27FC236}">
                <a16:creationId xmlns:a16="http://schemas.microsoft.com/office/drawing/2014/main" id="{89250C52-F985-B529-42F2-D595DC29E326}"/>
              </a:ext>
            </a:extLst>
          </p:cNvPr>
          <p:cNvPicPr>
            <a:picLocks noChangeAspect="1"/>
          </p:cNvPicPr>
          <p:nvPr/>
        </p:nvPicPr>
        <p:blipFill>
          <a:blip r:embed="rId2"/>
          <a:stretch>
            <a:fillRect/>
          </a:stretch>
        </p:blipFill>
        <p:spPr>
          <a:xfrm>
            <a:off x="298577" y="986010"/>
            <a:ext cx="3267931" cy="5620438"/>
          </a:xfrm>
          <a:prstGeom prst="rect">
            <a:avLst/>
          </a:prstGeom>
        </p:spPr>
      </p:pic>
      <p:sp>
        <p:nvSpPr>
          <p:cNvPr id="4" name="Tijdelijke aanduiding voor dianummer 1">
            <a:extLst>
              <a:ext uri="{FF2B5EF4-FFF2-40B4-BE49-F238E27FC236}">
                <a16:creationId xmlns:a16="http://schemas.microsoft.com/office/drawing/2014/main" id="{0F02B8A1-A152-EE37-E117-09282289B72B}"/>
              </a:ext>
            </a:extLst>
          </p:cNvPr>
          <p:cNvSpPr txBox="1">
            <a:spLocks/>
          </p:cNvSpPr>
          <p:nvPr/>
        </p:nvSpPr>
        <p:spPr>
          <a:xfrm>
            <a:off x="8805333" y="6318250"/>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8B3F2B-E202-4376-8508-A508ED334532}" type="slidenum">
              <a:rPr lang="nl-NL" smtClean="0"/>
              <a:pPr/>
              <a:t>13</a:t>
            </a:fld>
            <a:endParaRPr lang="nl-NL"/>
          </a:p>
        </p:txBody>
      </p:sp>
      <p:sp>
        <p:nvSpPr>
          <p:cNvPr id="8" name="Titel 1">
            <a:extLst>
              <a:ext uri="{FF2B5EF4-FFF2-40B4-BE49-F238E27FC236}">
                <a16:creationId xmlns:a16="http://schemas.microsoft.com/office/drawing/2014/main" id="{32DB2678-9E41-2B2B-5E0C-87FB50F2C91D}"/>
              </a:ext>
            </a:extLst>
          </p:cNvPr>
          <p:cNvSpPr txBox="1">
            <a:spLocks/>
          </p:cNvSpPr>
          <p:nvPr/>
        </p:nvSpPr>
        <p:spPr>
          <a:xfrm>
            <a:off x="299356" y="322607"/>
            <a:ext cx="9065964"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sz="2800">
                <a:solidFill>
                  <a:srgbClr val="4CB8B1"/>
                </a:solidFill>
                <a:latin typeface="+mn-lt"/>
                <a:cs typeface="Calibri"/>
              </a:rPr>
              <a:t>Analyse op vervolgzorg: Totale beschikbaarheid </a:t>
            </a:r>
            <a:endParaRPr lang="nl-NL" sz="2800" b="0">
              <a:ea typeface="+mj-lt"/>
              <a:cs typeface="+mj-lt"/>
            </a:endParaRPr>
          </a:p>
          <a:p>
            <a:endParaRPr lang="nl-NL" sz="2800" b="0">
              <a:ea typeface="+mj-lt"/>
              <a:cs typeface="+mj-lt"/>
            </a:endParaRPr>
          </a:p>
          <a:p>
            <a:endParaRPr lang="nl-NL" sz="2800">
              <a:solidFill>
                <a:srgbClr val="4CB8B1"/>
              </a:solidFill>
              <a:latin typeface="+mn-lt"/>
              <a:cs typeface="Calibri"/>
            </a:endParaRPr>
          </a:p>
          <a:p>
            <a:endParaRPr lang="nl-NL" sz="2800">
              <a:solidFill>
                <a:srgbClr val="4CB8B1"/>
              </a:solidFill>
              <a:cs typeface="Calibri Light"/>
            </a:endParaRPr>
          </a:p>
        </p:txBody>
      </p:sp>
      <p:pic>
        <p:nvPicPr>
          <p:cNvPr id="10" name="Afbeelding 5" descr="Afbeelding met grafiek&#10;&#10;Automatisch gegenereerde beschrijving">
            <a:extLst>
              <a:ext uri="{FF2B5EF4-FFF2-40B4-BE49-F238E27FC236}">
                <a16:creationId xmlns:a16="http://schemas.microsoft.com/office/drawing/2014/main" id="{20BC6E32-3488-0169-E3EE-E6A80870EE30}"/>
              </a:ext>
            </a:extLst>
          </p:cNvPr>
          <p:cNvPicPr>
            <a:picLocks noChangeAspect="1"/>
          </p:cNvPicPr>
          <p:nvPr/>
        </p:nvPicPr>
        <p:blipFill>
          <a:blip r:embed="rId3"/>
          <a:stretch>
            <a:fillRect/>
          </a:stretch>
        </p:blipFill>
        <p:spPr>
          <a:xfrm>
            <a:off x="10783032" y="24423"/>
            <a:ext cx="1352550" cy="1143000"/>
          </a:xfrm>
          <a:prstGeom prst="rect">
            <a:avLst/>
          </a:prstGeom>
        </p:spPr>
      </p:pic>
      <p:sp>
        <p:nvSpPr>
          <p:cNvPr id="14" name="Tekstvak 13">
            <a:extLst>
              <a:ext uri="{FF2B5EF4-FFF2-40B4-BE49-F238E27FC236}">
                <a16:creationId xmlns:a16="http://schemas.microsoft.com/office/drawing/2014/main" id="{CAFC8680-BCEA-F9DB-0F35-6221C3F07BEF}"/>
              </a:ext>
            </a:extLst>
          </p:cNvPr>
          <p:cNvSpPr txBox="1"/>
          <p:nvPr/>
        </p:nvSpPr>
        <p:spPr>
          <a:xfrm>
            <a:off x="5848876" y="2905624"/>
            <a:ext cx="4565663" cy="1077218"/>
          </a:xfrm>
          <a:prstGeom prst="rect">
            <a:avLst/>
          </a:prstGeom>
          <a:noFill/>
          <a:ln w="28575">
            <a:solidFill>
              <a:srgbClr val="0070C0"/>
            </a:solidFill>
          </a:ln>
        </p:spPr>
        <p:txBody>
          <a:bodyPr wrap="square" lIns="91440" tIns="45720" rIns="91440" bIns="45720" rtlCol="0" anchor="t">
            <a:spAutoFit/>
          </a:bodyPr>
          <a:lstStyle/>
          <a:p>
            <a:r>
              <a:rPr lang="nl-NL" sz="1600" b="1" u="sng">
                <a:solidFill>
                  <a:srgbClr val="7EC8C4"/>
                </a:solidFill>
                <a:ea typeface="Calibri"/>
                <a:cs typeface="Calibri"/>
              </a:rPr>
              <a:t>Geen bed beschikbaar:</a:t>
            </a:r>
            <a:endParaRPr lang="nl-NL"/>
          </a:p>
          <a:p>
            <a:r>
              <a:rPr lang="nl-NL" sz="1600">
                <a:solidFill>
                  <a:srgbClr val="7EC8C4"/>
                </a:solidFill>
                <a:ea typeface="Calibri"/>
                <a:cs typeface="Calibri"/>
              </a:rPr>
              <a:t>In Q1 kwamen er 73 cliënten niet op een tijdelijk verblijf bed terecht (juiste zorg op de juiste plek) omdat er geen bed beschikbaar was.</a:t>
            </a:r>
          </a:p>
        </p:txBody>
      </p:sp>
      <p:sp>
        <p:nvSpPr>
          <p:cNvPr id="2" name="Rechthoek 1">
            <a:extLst>
              <a:ext uri="{FF2B5EF4-FFF2-40B4-BE49-F238E27FC236}">
                <a16:creationId xmlns:a16="http://schemas.microsoft.com/office/drawing/2014/main" id="{CC2BCC23-6806-FFB1-B2F4-D664A358048C}"/>
              </a:ext>
            </a:extLst>
          </p:cNvPr>
          <p:cNvSpPr/>
          <p:nvPr/>
        </p:nvSpPr>
        <p:spPr>
          <a:xfrm>
            <a:off x="230828" y="3885832"/>
            <a:ext cx="3459346" cy="20529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21475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3331B8D7-C949-7F89-D1A4-B93C9DEC414B}"/>
              </a:ext>
            </a:extLst>
          </p:cNvPr>
          <p:cNvSpPr>
            <a:spLocks noGrp="1"/>
          </p:cNvSpPr>
          <p:nvPr>
            <p:ph type="sldNum" sz="quarter" idx="12"/>
          </p:nvPr>
        </p:nvSpPr>
        <p:spPr/>
        <p:txBody>
          <a:bodyPr/>
          <a:lstStyle/>
          <a:p>
            <a:fld id="{D68B3F2B-E202-4376-8508-A508ED334532}" type="slidenum">
              <a:rPr lang="nl-NL" smtClean="0"/>
              <a:t>14</a:t>
            </a:fld>
            <a:endParaRPr lang="nl-NL"/>
          </a:p>
        </p:txBody>
      </p:sp>
      <p:sp>
        <p:nvSpPr>
          <p:cNvPr id="6" name="Tekstvak 5">
            <a:extLst>
              <a:ext uri="{FF2B5EF4-FFF2-40B4-BE49-F238E27FC236}">
                <a16:creationId xmlns:a16="http://schemas.microsoft.com/office/drawing/2014/main" id="{2C0BC922-06CB-BBB0-A1C4-7581E6C15E27}"/>
              </a:ext>
            </a:extLst>
          </p:cNvPr>
          <p:cNvSpPr txBox="1"/>
          <p:nvPr/>
        </p:nvSpPr>
        <p:spPr>
          <a:xfrm>
            <a:off x="463564" y="5467263"/>
            <a:ext cx="11206244" cy="338554"/>
          </a:xfrm>
          <a:prstGeom prst="rect">
            <a:avLst/>
          </a:prstGeom>
          <a:noFill/>
          <a:ln w="28575">
            <a:solidFill>
              <a:srgbClr val="0070C0"/>
            </a:solidFill>
          </a:ln>
        </p:spPr>
        <p:txBody>
          <a:bodyPr wrap="square" lIns="91440" tIns="45720" rIns="91440" bIns="45720" rtlCol="0" anchor="t">
            <a:spAutoFit/>
          </a:bodyPr>
          <a:lstStyle/>
          <a:p>
            <a:r>
              <a:rPr lang="nl-NL" sz="1600">
                <a:solidFill>
                  <a:srgbClr val="7EC8C4"/>
                </a:solidFill>
                <a:ea typeface="+mn-lt"/>
                <a:cs typeface="+mn-lt"/>
              </a:rPr>
              <a:t>In </a:t>
            </a:r>
            <a:r>
              <a:rPr lang="nl-NL" sz="1600" b="1">
                <a:solidFill>
                  <a:srgbClr val="7EC8C4"/>
                </a:solidFill>
                <a:ea typeface="+mn-lt"/>
                <a:cs typeface="+mn-lt"/>
              </a:rPr>
              <a:t>Q1 2023</a:t>
            </a:r>
            <a:r>
              <a:rPr lang="nl-NL" sz="1600">
                <a:solidFill>
                  <a:srgbClr val="7EC8C4"/>
                </a:solidFill>
                <a:ea typeface="+mn-lt"/>
                <a:cs typeface="+mn-lt"/>
              </a:rPr>
              <a:t> waren dit er 48, hiervan waren er 27 afkomstig vanuit de </a:t>
            </a:r>
            <a:r>
              <a:rPr lang="nl-NL" sz="1600" err="1">
                <a:solidFill>
                  <a:srgbClr val="7EC8C4"/>
                </a:solidFill>
                <a:ea typeface="+mn-lt"/>
                <a:cs typeface="+mn-lt"/>
              </a:rPr>
              <a:t>HAP's</a:t>
            </a:r>
            <a:r>
              <a:rPr lang="nl-NL" sz="1600">
                <a:solidFill>
                  <a:srgbClr val="7EC8C4"/>
                </a:solidFill>
                <a:ea typeface="+mn-lt"/>
                <a:cs typeface="+mn-lt"/>
              </a:rPr>
              <a:t> uit regio Utrecht en 21 vanuit aangesloten </a:t>
            </a:r>
            <a:r>
              <a:rPr lang="nl-NL" sz="1600" err="1">
                <a:solidFill>
                  <a:srgbClr val="7EC8C4"/>
                </a:solidFill>
                <a:ea typeface="+mn-lt"/>
                <a:cs typeface="+mn-lt"/>
              </a:rPr>
              <a:t>SEH's</a:t>
            </a:r>
            <a:r>
              <a:rPr lang="nl-NL" sz="1600">
                <a:solidFill>
                  <a:srgbClr val="7EC8C4"/>
                </a:solidFill>
                <a:ea typeface="+mn-lt"/>
                <a:cs typeface="+mn-lt"/>
              </a:rPr>
              <a:t>.</a:t>
            </a:r>
            <a:endParaRPr lang="nl-NL">
              <a:solidFill>
                <a:srgbClr val="7EC8C4"/>
              </a:solidFill>
              <a:cs typeface="Calibri"/>
            </a:endParaRPr>
          </a:p>
        </p:txBody>
      </p:sp>
      <p:sp>
        <p:nvSpPr>
          <p:cNvPr id="8" name="Titel 1">
            <a:extLst>
              <a:ext uri="{FF2B5EF4-FFF2-40B4-BE49-F238E27FC236}">
                <a16:creationId xmlns:a16="http://schemas.microsoft.com/office/drawing/2014/main" id="{7F483CCC-0EAB-1006-C375-A74DD150FD12}"/>
              </a:ext>
            </a:extLst>
          </p:cNvPr>
          <p:cNvSpPr txBox="1">
            <a:spLocks/>
          </p:cNvSpPr>
          <p:nvPr/>
        </p:nvSpPr>
        <p:spPr>
          <a:xfrm>
            <a:off x="299356" y="322607"/>
            <a:ext cx="9065964"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sz="2800">
                <a:solidFill>
                  <a:srgbClr val="4CB8B1"/>
                </a:solidFill>
                <a:latin typeface="+mn-lt"/>
                <a:cs typeface="Calibri"/>
              </a:rPr>
              <a:t>Analyse op vervolgzorg: beschikbaarheid in de weekenden</a:t>
            </a:r>
            <a:endParaRPr lang="nl-NL" sz="2800">
              <a:cs typeface="Calibri Light"/>
            </a:endParaRPr>
          </a:p>
          <a:p>
            <a:endParaRPr lang="nl-NL" sz="3200">
              <a:solidFill>
                <a:srgbClr val="4CB8B1"/>
              </a:solidFill>
              <a:cs typeface="Calibri Light"/>
            </a:endParaRPr>
          </a:p>
        </p:txBody>
      </p:sp>
      <p:pic>
        <p:nvPicPr>
          <p:cNvPr id="10" name="Afbeelding 5">
            <a:extLst>
              <a:ext uri="{FF2B5EF4-FFF2-40B4-BE49-F238E27FC236}">
                <a16:creationId xmlns:a16="http://schemas.microsoft.com/office/drawing/2014/main" id="{0934D828-7031-7D3E-DA3E-1D3729F8A7A9}"/>
              </a:ext>
            </a:extLst>
          </p:cNvPr>
          <p:cNvPicPr>
            <a:picLocks noChangeAspect="1"/>
          </p:cNvPicPr>
          <p:nvPr/>
        </p:nvPicPr>
        <p:blipFill>
          <a:blip r:embed="rId2"/>
          <a:stretch>
            <a:fillRect/>
          </a:stretch>
        </p:blipFill>
        <p:spPr>
          <a:xfrm>
            <a:off x="10783032" y="24423"/>
            <a:ext cx="1352550" cy="1143000"/>
          </a:xfrm>
          <a:prstGeom prst="rect">
            <a:avLst/>
          </a:prstGeom>
        </p:spPr>
      </p:pic>
      <p:sp>
        <p:nvSpPr>
          <p:cNvPr id="15" name="Tekstvak 14">
            <a:extLst>
              <a:ext uri="{FF2B5EF4-FFF2-40B4-BE49-F238E27FC236}">
                <a16:creationId xmlns:a16="http://schemas.microsoft.com/office/drawing/2014/main" id="{9703BE8F-C96A-DF04-D9FA-AE8B7387B6BF}"/>
              </a:ext>
            </a:extLst>
          </p:cNvPr>
          <p:cNvSpPr txBox="1"/>
          <p:nvPr/>
        </p:nvSpPr>
        <p:spPr>
          <a:xfrm>
            <a:off x="6425441" y="1316598"/>
            <a:ext cx="5237911" cy="2031325"/>
          </a:xfrm>
          <a:prstGeom prst="rect">
            <a:avLst/>
          </a:prstGeom>
          <a:noFill/>
          <a:ln w="28575">
            <a:solidFill>
              <a:srgbClr val="0070C0"/>
            </a:solidFill>
          </a:ln>
        </p:spPr>
        <p:txBody>
          <a:bodyPr wrap="square" lIns="91440" tIns="45720" rIns="91440" bIns="45720" rtlCol="0" anchor="t">
            <a:spAutoFit/>
          </a:bodyPr>
          <a:lstStyle/>
          <a:p>
            <a:r>
              <a:rPr lang="nl-NL" sz="1400">
                <a:solidFill>
                  <a:srgbClr val="7EC8C4"/>
                </a:solidFill>
                <a:cs typeface="Calibri"/>
              </a:rPr>
              <a:t>De totaal aantal aanvragen (48) in </a:t>
            </a:r>
            <a:r>
              <a:rPr lang="nl-NL" sz="1400" b="1">
                <a:solidFill>
                  <a:srgbClr val="7EC8C4"/>
                </a:solidFill>
                <a:cs typeface="Calibri"/>
              </a:rPr>
              <a:t>Q1 2023</a:t>
            </a:r>
            <a:r>
              <a:rPr lang="nl-NL" sz="1400">
                <a:solidFill>
                  <a:srgbClr val="7EC8C4"/>
                </a:solidFill>
                <a:cs typeface="Calibri"/>
              </a:rPr>
              <a:t> hebben de volgende uitstroom status:</a:t>
            </a:r>
          </a:p>
          <a:p>
            <a:r>
              <a:rPr lang="nl-NL" sz="1400">
                <a:solidFill>
                  <a:srgbClr val="7EC8C4"/>
                </a:solidFill>
                <a:cs typeface="Calibri"/>
              </a:rPr>
              <a:t>54%</a:t>
            </a:r>
            <a:r>
              <a:rPr lang="nl-NL" sz="1400">
                <a:solidFill>
                  <a:srgbClr val="7EC8C4"/>
                </a:solidFill>
                <a:ea typeface="+mn-lt"/>
                <a:cs typeface="+mn-lt"/>
              </a:rPr>
              <a:t> teruggegeven (15 Geen bed beschikbaar, 9 Adviezen, 2 opname in het ziekenhuis), ruim 41% geplaatst (20), en 4,1% geannuleerd door verwijzer (2).</a:t>
            </a:r>
            <a:endParaRPr lang="nl-NL" sz="1400">
              <a:solidFill>
                <a:srgbClr val="7EC8C4"/>
              </a:solidFill>
              <a:cs typeface="Calibri"/>
            </a:endParaRPr>
          </a:p>
          <a:p>
            <a:endParaRPr lang="nl-NL" sz="1400">
              <a:solidFill>
                <a:srgbClr val="7EC8C4"/>
              </a:solidFill>
              <a:cs typeface="Calibri"/>
            </a:endParaRPr>
          </a:p>
          <a:p>
            <a:r>
              <a:rPr lang="nl-NL" sz="1400">
                <a:solidFill>
                  <a:srgbClr val="7EC8C4"/>
                </a:solidFill>
                <a:ea typeface="+mn-lt"/>
                <a:cs typeface="+mn-lt"/>
              </a:rPr>
              <a:t>In </a:t>
            </a:r>
            <a:r>
              <a:rPr lang="nl-NL" sz="1400" b="1">
                <a:solidFill>
                  <a:srgbClr val="7EC8C4"/>
                </a:solidFill>
                <a:ea typeface="+mn-lt"/>
                <a:cs typeface="+mn-lt"/>
              </a:rPr>
              <a:t>Q1 2023 </a:t>
            </a:r>
            <a:r>
              <a:rPr lang="nl-NL" sz="1400">
                <a:solidFill>
                  <a:srgbClr val="7EC8C4"/>
                </a:solidFill>
                <a:ea typeface="+mn-lt"/>
                <a:cs typeface="+mn-lt"/>
              </a:rPr>
              <a:t>was er voor ruim 31</a:t>
            </a:r>
            <a:r>
              <a:rPr lang="nl-NL" sz="1400" b="1">
                <a:solidFill>
                  <a:srgbClr val="7EC8C4"/>
                </a:solidFill>
                <a:ea typeface="+mn-lt"/>
                <a:cs typeface="+mn-lt"/>
              </a:rPr>
              <a:t>% van het totaal aantal aanvragen in het weekend </a:t>
            </a:r>
            <a:r>
              <a:rPr lang="nl-NL" sz="1400">
                <a:solidFill>
                  <a:srgbClr val="7EC8C4"/>
                </a:solidFill>
                <a:ea typeface="+mn-lt"/>
                <a:cs typeface="+mn-lt"/>
              </a:rPr>
              <a:t>geen bedden beschikbaar (15)</a:t>
            </a:r>
          </a:p>
          <a:p>
            <a:endParaRPr lang="nl-NL" sz="1400">
              <a:solidFill>
                <a:srgbClr val="7EC8C4"/>
              </a:solidFill>
              <a:cs typeface="Calibri"/>
            </a:endParaRPr>
          </a:p>
        </p:txBody>
      </p:sp>
      <p:sp>
        <p:nvSpPr>
          <p:cNvPr id="16" name="Rechthoek 15">
            <a:extLst>
              <a:ext uri="{FF2B5EF4-FFF2-40B4-BE49-F238E27FC236}">
                <a16:creationId xmlns:a16="http://schemas.microsoft.com/office/drawing/2014/main" id="{736029A7-2ED8-41F7-1E78-FF3CCE2BBF28}"/>
              </a:ext>
            </a:extLst>
          </p:cNvPr>
          <p:cNvSpPr/>
          <p:nvPr/>
        </p:nvSpPr>
        <p:spPr>
          <a:xfrm>
            <a:off x="346362" y="870857"/>
            <a:ext cx="2582883" cy="207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3" descr="Afbeelding met grafiek&#10;&#10;Automatisch gegenereerde beschrijving">
            <a:extLst>
              <a:ext uri="{FF2B5EF4-FFF2-40B4-BE49-F238E27FC236}">
                <a16:creationId xmlns:a16="http://schemas.microsoft.com/office/drawing/2014/main" id="{927272EC-9109-D320-10C0-1B9A1820CFC7}"/>
              </a:ext>
            </a:extLst>
          </p:cNvPr>
          <p:cNvPicPr>
            <a:picLocks noChangeAspect="1"/>
          </p:cNvPicPr>
          <p:nvPr/>
        </p:nvPicPr>
        <p:blipFill>
          <a:blip r:embed="rId3"/>
          <a:stretch>
            <a:fillRect/>
          </a:stretch>
        </p:blipFill>
        <p:spPr>
          <a:xfrm>
            <a:off x="300567" y="874962"/>
            <a:ext cx="2796116" cy="2927910"/>
          </a:xfrm>
          <a:prstGeom prst="rect">
            <a:avLst/>
          </a:prstGeom>
        </p:spPr>
      </p:pic>
      <p:sp>
        <p:nvSpPr>
          <p:cNvPr id="9" name="Stroomdiagram: Gegevens 8">
            <a:extLst>
              <a:ext uri="{FF2B5EF4-FFF2-40B4-BE49-F238E27FC236}">
                <a16:creationId xmlns:a16="http://schemas.microsoft.com/office/drawing/2014/main" id="{C694B251-D76B-24A8-1CCE-2C344A5CCE18}"/>
              </a:ext>
            </a:extLst>
          </p:cNvPr>
          <p:cNvSpPr/>
          <p:nvPr/>
        </p:nvSpPr>
        <p:spPr>
          <a:xfrm>
            <a:off x="2071185" y="3390514"/>
            <a:ext cx="887250" cy="382137"/>
          </a:xfrm>
          <a:prstGeom prst="flowChartInputOutp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kstvak 13">
            <a:extLst>
              <a:ext uri="{FF2B5EF4-FFF2-40B4-BE49-F238E27FC236}">
                <a16:creationId xmlns:a16="http://schemas.microsoft.com/office/drawing/2014/main" id="{71123025-3BDB-D655-2952-2AAF50F989ED}"/>
              </a:ext>
            </a:extLst>
          </p:cNvPr>
          <p:cNvSpPr txBox="1"/>
          <p:nvPr/>
        </p:nvSpPr>
        <p:spPr>
          <a:xfrm>
            <a:off x="2321984" y="1083733"/>
            <a:ext cx="1007534" cy="3799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a:solidFill>
                  <a:srgbClr val="0070C0"/>
                </a:solidFill>
              </a:rPr>
              <a:t>Q1 2023</a:t>
            </a:r>
            <a:endParaRPr lang="nl-NL"/>
          </a:p>
        </p:txBody>
      </p:sp>
    </p:spTree>
    <p:extLst>
      <p:ext uri="{BB962C8B-B14F-4D97-AF65-F5344CB8AC3E}">
        <p14:creationId xmlns:p14="http://schemas.microsoft.com/office/powerpoint/2010/main" val="2028060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8E29DAA2-D223-4D6D-EF0E-CC0C7E92F5BC}"/>
              </a:ext>
            </a:extLst>
          </p:cNvPr>
          <p:cNvSpPr/>
          <p:nvPr/>
        </p:nvSpPr>
        <p:spPr>
          <a:xfrm>
            <a:off x="0" y="4"/>
            <a:ext cx="12191999" cy="6857996"/>
          </a:xfrm>
          <a:prstGeom prst="rect">
            <a:avLst/>
          </a:prstGeom>
          <a:blipFill>
            <a:blip r:embed="rId2" cstate="print"/>
            <a:stretch>
              <a:fillRect/>
            </a:stretch>
          </a:blipFill>
        </p:spPr>
        <p:txBody>
          <a:bodyPr wrap="square" lIns="0" tIns="0" rIns="0" bIns="0" rtlCol="0">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 name="object 6">
            <a:extLst>
              <a:ext uri="{FF2B5EF4-FFF2-40B4-BE49-F238E27FC236}">
                <a16:creationId xmlns:a16="http://schemas.microsoft.com/office/drawing/2014/main" id="{37A5C609-BAFA-A3BD-867D-F607F28ABE62}"/>
              </a:ext>
            </a:extLst>
          </p:cNvPr>
          <p:cNvSpPr/>
          <p:nvPr/>
        </p:nvSpPr>
        <p:spPr>
          <a:xfrm>
            <a:off x="276225" y="2514600"/>
            <a:ext cx="0" cy="4139260"/>
          </a:xfrm>
          <a:custGeom>
            <a:avLst/>
            <a:gdLst/>
            <a:ahLst/>
            <a:cxnLst/>
            <a:rect l="l" t="t" r="r" b="b"/>
            <a:pathLst>
              <a:path h="4139260">
                <a:moveTo>
                  <a:pt x="0" y="4139260"/>
                </a:moveTo>
                <a:lnTo>
                  <a:pt x="0" y="0"/>
                </a:lnTo>
              </a:path>
            </a:pathLst>
          </a:custGeom>
          <a:ln w="19050">
            <a:solidFill>
              <a:srgbClr val="0F489B"/>
            </a:solidFill>
          </a:ln>
        </p:spPr>
        <p:txBody>
          <a:bodyPr wrap="square" lIns="0" tIns="0" rIns="0" bIns="0" rtlCol="0">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 name="Tekstvak 4">
            <a:extLst>
              <a:ext uri="{FF2B5EF4-FFF2-40B4-BE49-F238E27FC236}">
                <a16:creationId xmlns:a16="http://schemas.microsoft.com/office/drawing/2014/main" id="{E2AA5CA9-0C9D-9FC1-8D35-FFE545469F6E}"/>
              </a:ext>
            </a:extLst>
          </p:cNvPr>
          <p:cNvSpPr txBox="1"/>
          <p:nvPr/>
        </p:nvSpPr>
        <p:spPr>
          <a:xfrm>
            <a:off x="4934857" y="4798785"/>
            <a:ext cx="6576331" cy="1446550"/>
          </a:xfrm>
          <a:prstGeom prst="rect">
            <a:avLst/>
          </a:prstGeom>
          <a:noFill/>
          <a:ln w="28575">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800" b="1">
              <a:solidFill>
                <a:srgbClr val="50B3AD"/>
              </a:solidFill>
              <a:cs typeface="Calibri"/>
            </a:endParaRPr>
          </a:p>
          <a:p>
            <a:pPr algn="r"/>
            <a:r>
              <a:rPr lang="en-US" sz="3600" b="1" err="1">
                <a:solidFill>
                  <a:srgbClr val="50B3AD"/>
                </a:solidFill>
                <a:cs typeface="Calibri"/>
              </a:rPr>
              <a:t>Plaatsingen</a:t>
            </a:r>
            <a:r>
              <a:rPr lang="en-US" sz="3600" b="1">
                <a:solidFill>
                  <a:srgbClr val="50B3AD"/>
                </a:solidFill>
                <a:cs typeface="Calibri"/>
              </a:rPr>
              <a:t> </a:t>
            </a:r>
            <a:endParaRPr lang="nl-NL" sz="3600">
              <a:solidFill>
                <a:srgbClr val="000000"/>
              </a:solidFill>
              <a:cs typeface="Calibri"/>
            </a:endParaRPr>
          </a:p>
          <a:p>
            <a:pPr algn="r"/>
            <a:r>
              <a:rPr lang="en-US" sz="3600" b="1">
                <a:solidFill>
                  <a:srgbClr val="FFFFFF"/>
                </a:solidFill>
                <a:cs typeface="Calibri"/>
              </a:rPr>
              <a:t>             TIJDELIJK VERBLIJF BED</a:t>
            </a:r>
            <a:endParaRPr lang="en-US" sz="3600" b="1">
              <a:solidFill>
                <a:srgbClr val="FFFFFF"/>
              </a:solidFill>
              <a:ea typeface="Calibri"/>
              <a:cs typeface="Calibri"/>
            </a:endParaRPr>
          </a:p>
          <a:p>
            <a:endParaRPr lang="en-US" sz="800" b="1">
              <a:solidFill>
                <a:srgbClr val="FFFFFF"/>
              </a:solidFill>
              <a:cs typeface="Calibri"/>
            </a:endParaRPr>
          </a:p>
        </p:txBody>
      </p:sp>
      <p:sp>
        <p:nvSpPr>
          <p:cNvPr id="3" name="Tijdelijke aanduiding voor dianummer 2">
            <a:extLst>
              <a:ext uri="{FF2B5EF4-FFF2-40B4-BE49-F238E27FC236}">
                <a16:creationId xmlns:a16="http://schemas.microsoft.com/office/drawing/2014/main" id="{56AD7F29-1861-7A7B-AAAE-502C891BDA69}"/>
              </a:ext>
            </a:extLst>
          </p:cNvPr>
          <p:cNvSpPr>
            <a:spLocks noGrp="1"/>
          </p:cNvSpPr>
          <p:nvPr>
            <p:ph type="sldNum" sz="quarter" idx="12"/>
          </p:nvPr>
        </p:nvSpPr>
        <p:spPr/>
        <p:txBody>
          <a:bodyPr/>
          <a:lstStyle/>
          <a:p>
            <a:fld id="{D68B3F2B-E202-4376-8508-A508ED334532}" type="slidenum">
              <a:rPr lang="nl-NL" smtClean="0"/>
              <a:t>15</a:t>
            </a:fld>
            <a:endParaRPr lang="nl-NL"/>
          </a:p>
        </p:txBody>
      </p:sp>
    </p:spTree>
    <p:extLst>
      <p:ext uri="{BB962C8B-B14F-4D97-AF65-F5344CB8AC3E}">
        <p14:creationId xmlns:p14="http://schemas.microsoft.com/office/powerpoint/2010/main" val="3609467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el 1">
            <a:extLst>
              <a:ext uri="{FF2B5EF4-FFF2-40B4-BE49-F238E27FC236}">
                <a16:creationId xmlns:a16="http://schemas.microsoft.com/office/drawing/2014/main" id="{584320D6-203A-9A4E-8ED9-C8BE96384E64}"/>
              </a:ext>
            </a:extLst>
          </p:cNvPr>
          <p:cNvSpPr txBox="1">
            <a:spLocks/>
          </p:cNvSpPr>
          <p:nvPr/>
        </p:nvSpPr>
        <p:spPr>
          <a:xfrm>
            <a:off x="299356" y="322607"/>
            <a:ext cx="9324038"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a:solidFill>
                  <a:srgbClr val="4CB8B1"/>
                </a:solidFill>
                <a:latin typeface="+mn-lt"/>
              </a:rPr>
              <a:t>Totaal aantal plaatsingen: indicatie bij aanvraag  </a:t>
            </a:r>
          </a:p>
          <a:p>
            <a:endParaRPr lang="nl-NL">
              <a:solidFill>
                <a:srgbClr val="4CB8B1"/>
              </a:solidFill>
            </a:endParaRPr>
          </a:p>
        </p:txBody>
      </p:sp>
      <p:pic>
        <p:nvPicPr>
          <p:cNvPr id="10" name="Afbeelding 9">
            <a:extLst>
              <a:ext uri="{FF2B5EF4-FFF2-40B4-BE49-F238E27FC236}">
                <a16:creationId xmlns:a16="http://schemas.microsoft.com/office/drawing/2014/main" id="{27D6E0EF-BDA6-2FF8-2550-27066AB02D97}"/>
              </a:ext>
            </a:extLst>
          </p:cNvPr>
          <p:cNvPicPr>
            <a:picLocks noChangeAspect="1"/>
          </p:cNvPicPr>
          <p:nvPr/>
        </p:nvPicPr>
        <p:blipFill>
          <a:blip r:embed="rId3"/>
          <a:stretch>
            <a:fillRect/>
          </a:stretch>
        </p:blipFill>
        <p:spPr>
          <a:xfrm>
            <a:off x="10777907" y="0"/>
            <a:ext cx="1414093" cy="1133475"/>
          </a:xfrm>
          <a:prstGeom prst="rect">
            <a:avLst/>
          </a:prstGeom>
        </p:spPr>
      </p:pic>
      <p:sp>
        <p:nvSpPr>
          <p:cNvPr id="11" name="Tekstvak 10">
            <a:extLst>
              <a:ext uri="{FF2B5EF4-FFF2-40B4-BE49-F238E27FC236}">
                <a16:creationId xmlns:a16="http://schemas.microsoft.com/office/drawing/2014/main" id="{FC737E98-AFD6-8D4A-0A55-E415C9F6785B}"/>
              </a:ext>
            </a:extLst>
          </p:cNvPr>
          <p:cNvSpPr txBox="1"/>
          <p:nvPr/>
        </p:nvSpPr>
        <p:spPr>
          <a:xfrm>
            <a:off x="371970" y="5778416"/>
            <a:ext cx="11072849" cy="584775"/>
          </a:xfrm>
          <a:prstGeom prst="rect">
            <a:avLst/>
          </a:prstGeom>
          <a:noFill/>
          <a:ln w="28575">
            <a:solidFill>
              <a:srgbClr val="0070C0"/>
            </a:solidFill>
          </a:ln>
        </p:spPr>
        <p:txBody>
          <a:bodyPr wrap="square" lIns="91440" tIns="45720" rIns="91440" bIns="45720" rtlCol="0" anchor="t">
            <a:spAutoFit/>
          </a:bodyPr>
          <a:lstStyle/>
          <a:p>
            <a:r>
              <a:rPr lang="nl-NL" sz="1600">
                <a:solidFill>
                  <a:srgbClr val="7EC8C4"/>
                </a:solidFill>
              </a:rPr>
              <a:t>In Q1 2023 zijn er, na triage van de zorgbemiddelaar tijdelijk verblijf, 175</a:t>
            </a:r>
            <a:r>
              <a:rPr lang="nl-NL" sz="1600" b="1">
                <a:solidFill>
                  <a:srgbClr val="7EC8C4"/>
                </a:solidFill>
              </a:rPr>
              <a:t> </a:t>
            </a:r>
            <a:r>
              <a:rPr lang="nl-NL" sz="1600">
                <a:solidFill>
                  <a:srgbClr val="7EC8C4"/>
                </a:solidFill>
              </a:rPr>
              <a:t>cliënten geplaatst op een tijdelijk verblijf bed. </a:t>
            </a:r>
            <a:endParaRPr lang="nl-NL" sz="1600">
              <a:solidFill>
                <a:srgbClr val="7EC8C4"/>
              </a:solidFill>
              <a:cs typeface="Calibri"/>
            </a:endParaRPr>
          </a:p>
          <a:p>
            <a:r>
              <a:rPr lang="nl-NL" sz="1600">
                <a:solidFill>
                  <a:srgbClr val="7EC8C4"/>
                </a:solidFill>
              </a:rPr>
              <a:t>In deze tabel is zichtbaar met welke indicatie deze aanvragen aangemeld zijn bij het ZCC.</a:t>
            </a:r>
            <a:endParaRPr lang="nl-NL" sz="1600">
              <a:solidFill>
                <a:srgbClr val="7EC8C4"/>
              </a:solidFill>
              <a:ea typeface="Calibri"/>
              <a:cs typeface="Calibri"/>
            </a:endParaRPr>
          </a:p>
        </p:txBody>
      </p:sp>
      <p:sp>
        <p:nvSpPr>
          <p:cNvPr id="2" name="Tijdelijke aanduiding voor dianummer 1">
            <a:extLst>
              <a:ext uri="{FF2B5EF4-FFF2-40B4-BE49-F238E27FC236}">
                <a16:creationId xmlns:a16="http://schemas.microsoft.com/office/drawing/2014/main" id="{4A569418-8A80-B91C-5F02-CB8936BFF407}"/>
              </a:ext>
            </a:extLst>
          </p:cNvPr>
          <p:cNvSpPr>
            <a:spLocks noGrp="1"/>
          </p:cNvSpPr>
          <p:nvPr>
            <p:ph type="sldNum" sz="quarter" idx="12"/>
          </p:nvPr>
        </p:nvSpPr>
        <p:spPr/>
        <p:txBody>
          <a:bodyPr/>
          <a:lstStyle/>
          <a:p>
            <a:fld id="{D68B3F2B-E202-4376-8508-A508ED334532}" type="slidenum">
              <a:rPr lang="nl-NL" smtClean="0"/>
              <a:t>16</a:t>
            </a:fld>
            <a:endParaRPr lang="nl-NL"/>
          </a:p>
        </p:txBody>
      </p:sp>
      <p:pic>
        <p:nvPicPr>
          <p:cNvPr id="4" name="Afbeelding 6" descr="Afbeelding met tafel&#10;&#10;Automatisch gegenereerde beschrijving">
            <a:extLst>
              <a:ext uri="{FF2B5EF4-FFF2-40B4-BE49-F238E27FC236}">
                <a16:creationId xmlns:a16="http://schemas.microsoft.com/office/drawing/2014/main" id="{082AA92B-8488-D7CF-72E7-B19DC293AC6F}"/>
              </a:ext>
            </a:extLst>
          </p:cNvPr>
          <p:cNvPicPr>
            <a:picLocks noChangeAspect="1"/>
          </p:cNvPicPr>
          <p:nvPr/>
        </p:nvPicPr>
        <p:blipFill>
          <a:blip r:embed="rId4"/>
          <a:stretch>
            <a:fillRect/>
          </a:stretch>
        </p:blipFill>
        <p:spPr>
          <a:xfrm>
            <a:off x="416983" y="1018947"/>
            <a:ext cx="4457700" cy="4185106"/>
          </a:xfrm>
          <a:prstGeom prst="rect">
            <a:avLst/>
          </a:prstGeom>
        </p:spPr>
      </p:pic>
      <p:sp>
        <p:nvSpPr>
          <p:cNvPr id="3" name="Rechthoek 2">
            <a:extLst>
              <a:ext uri="{FF2B5EF4-FFF2-40B4-BE49-F238E27FC236}">
                <a16:creationId xmlns:a16="http://schemas.microsoft.com/office/drawing/2014/main" id="{D2C928CF-68D2-68DE-471F-2B6036FC61E4}"/>
              </a:ext>
            </a:extLst>
          </p:cNvPr>
          <p:cNvSpPr/>
          <p:nvPr/>
        </p:nvSpPr>
        <p:spPr>
          <a:xfrm>
            <a:off x="4114800" y="1619250"/>
            <a:ext cx="1257300" cy="3486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88333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el 1">
            <a:extLst>
              <a:ext uri="{FF2B5EF4-FFF2-40B4-BE49-F238E27FC236}">
                <a16:creationId xmlns:a16="http://schemas.microsoft.com/office/drawing/2014/main" id="{584320D6-203A-9A4E-8ED9-C8BE96384E64}"/>
              </a:ext>
            </a:extLst>
          </p:cNvPr>
          <p:cNvSpPr txBox="1">
            <a:spLocks/>
          </p:cNvSpPr>
          <p:nvPr/>
        </p:nvSpPr>
        <p:spPr>
          <a:xfrm>
            <a:off x="299356" y="322607"/>
            <a:ext cx="9065964"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a:solidFill>
                  <a:srgbClr val="4CB8B1"/>
                </a:solidFill>
                <a:latin typeface="+mn-lt"/>
              </a:rPr>
              <a:t>Totaal aantal plaatsingen: indicatie na triage</a:t>
            </a:r>
          </a:p>
          <a:p>
            <a:endParaRPr lang="nl-NL">
              <a:solidFill>
                <a:srgbClr val="4CB8B1"/>
              </a:solidFill>
            </a:endParaRPr>
          </a:p>
        </p:txBody>
      </p:sp>
      <p:sp>
        <p:nvSpPr>
          <p:cNvPr id="3" name="Rechthoek 2"/>
          <p:cNvSpPr/>
          <p:nvPr/>
        </p:nvSpPr>
        <p:spPr>
          <a:xfrm>
            <a:off x="479376" y="1088740"/>
            <a:ext cx="9973108" cy="1077218"/>
          </a:xfrm>
          <a:prstGeom prst="rect">
            <a:avLst/>
          </a:prstGeom>
        </p:spPr>
        <p:txBody>
          <a:bodyPr wrap="square">
            <a:spAutoFit/>
          </a:bodyPr>
          <a:lstStyle/>
          <a:p>
            <a:pPr lvl="1"/>
            <a:endParaRPr lang="nl-NL" sz="1600"/>
          </a:p>
          <a:p>
            <a:pPr lvl="0"/>
            <a:endParaRPr lang="nl-NL" sz="1600"/>
          </a:p>
          <a:p>
            <a:pPr lvl="0"/>
            <a:endParaRPr lang="nl-NL" sz="1600"/>
          </a:p>
          <a:p>
            <a:pPr marL="342900" lvl="0" indent="-342900">
              <a:buFont typeface="+mj-lt"/>
              <a:buAutoNum type="arabicPeriod"/>
            </a:pPr>
            <a:endParaRPr lang="nl-NL" sz="1600" i="1">
              <a:solidFill>
                <a:srgbClr val="FF0000"/>
              </a:solidFill>
            </a:endParaRPr>
          </a:p>
        </p:txBody>
      </p:sp>
      <p:pic>
        <p:nvPicPr>
          <p:cNvPr id="6" name="Afbeelding 5">
            <a:extLst>
              <a:ext uri="{FF2B5EF4-FFF2-40B4-BE49-F238E27FC236}">
                <a16:creationId xmlns:a16="http://schemas.microsoft.com/office/drawing/2014/main" id="{F0DBDC2E-ACE8-A2B5-2879-2FC55404F80C}"/>
              </a:ext>
            </a:extLst>
          </p:cNvPr>
          <p:cNvPicPr>
            <a:picLocks noChangeAspect="1"/>
          </p:cNvPicPr>
          <p:nvPr/>
        </p:nvPicPr>
        <p:blipFill>
          <a:blip r:embed="rId2"/>
          <a:stretch>
            <a:fillRect/>
          </a:stretch>
        </p:blipFill>
        <p:spPr>
          <a:xfrm>
            <a:off x="10810875" y="0"/>
            <a:ext cx="1381125" cy="1133475"/>
          </a:xfrm>
          <a:prstGeom prst="rect">
            <a:avLst/>
          </a:prstGeom>
        </p:spPr>
      </p:pic>
      <p:sp>
        <p:nvSpPr>
          <p:cNvPr id="10" name="Tekstvak 9">
            <a:extLst>
              <a:ext uri="{FF2B5EF4-FFF2-40B4-BE49-F238E27FC236}">
                <a16:creationId xmlns:a16="http://schemas.microsoft.com/office/drawing/2014/main" id="{183F4EAF-919C-A8DD-27D2-D596A7B31C69}"/>
              </a:ext>
            </a:extLst>
          </p:cNvPr>
          <p:cNvSpPr txBox="1"/>
          <p:nvPr/>
        </p:nvSpPr>
        <p:spPr>
          <a:xfrm>
            <a:off x="480112" y="5898562"/>
            <a:ext cx="10532070" cy="338554"/>
          </a:xfrm>
          <a:prstGeom prst="rect">
            <a:avLst/>
          </a:prstGeom>
          <a:noFill/>
          <a:ln w="28575">
            <a:solidFill>
              <a:srgbClr val="0070C0"/>
            </a:solidFill>
          </a:ln>
        </p:spPr>
        <p:txBody>
          <a:bodyPr wrap="square" lIns="91440" tIns="45720" rIns="91440" bIns="45720" anchor="t">
            <a:spAutoFit/>
          </a:bodyPr>
          <a:lstStyle/>
          <a:p>
            <a:r>
              <a:rPr lang="nl-NL" sz="1600">
                <a:solidFill>
                  <a:srgbClr val="7EC8C4"/>
                </a:solidFill>
                <a:cs typeface="Calibri"/>
              </a:rPr>
              <a:t>In deze tabel is zichtbaar op welke indicatie de geplaatste cliënten, na triage, zijn opgenomen.</a:t>
            </a:r>
            <a:endParaRPr lang="nl-NL">
              <a:solidFill>
                <a:srgbClr val="7EC8C4"/>
              </a:solidFill>
              <a:cs typeface="Calibri"/>
            </a:endParaRPr>
          </a:p>
        </p:txBody>
      </p:sp>
      <p:sp>
        <p:nvSpPr>
          <p:cNvPr id="2" name="Tijdelijke aanduiding voor dianummer 1">
            <a:extLst>
              <a:ext uri="{FF2B5EF4-FFF2-40B4-BE49-F238E27FC236}">
                <a16:creationId xmlns:a16="http://schemas.microsoft.com/office/drawing/2014/main" id="{A9108AC6-391E-9EE7-9440-5FABD2BF36BB}"/>
              </a:ext>
            </a:extLst>
          </p:cNvPr>
          <p:cNvSpPr>
            <a:spLocks noGrp="1"/>
          </p:cNvSpPr>
          <p:nvPr>
            <p:ph type="sldNum" sz="quarter" idx="12"/>
          </p:nvPr>
        </p:nvSpPr>
        <p:spPr/>
        <p:txBody>
          <a:bodyPr/>
          <a:lstStyle/>
          <a:p>
            <a:fld id="{D68B3F2B-E202-4376-8508-A508ED334532}" type="slidenum">
              <a:rPr lang="nl-NL" smtClean="0"/>
              <a:t>17</a:t>
            </a:fld>
            <a:endParaRPr lang="nl-NL"/>
          </a:p>
        </p:txBody>
      </p:sp>
      <p:pic>
        <p:nvPicPr>
          <p:cNvPr id="7" name="Afbeelding 7" descr="Afbeelding met tafel&#10;&#10;Automatisch gegenereerde beschrijving">
            <a:extLst>
              <a:ext uri="{FF2B5EF4-FFF2-40B4-BE49-F238E27FC236}">
                <a16:creationId xmlns:a16="http://schemas.microsoft.com/office/drawing/2014/main" id="{8F622525-15BD-18CE-B16F-2BA3B8D895BE}"/>
              </a:ext>
            </a:extLst>
          </p:cNvPr>
          <p:cNvPicPr>
            <a:picLocks noChangeAspect="1"/>
          </p:cNvPicPr>
          <p:nvPr/>
        </p:nvPicPr>
        <p:blipFill>
          <a:blip r:embed="rId3"/>
          <a:stretch>
            <a:fillRect/>
          </a:stretch>
        </p:blipFill>
        <p:spPr>
          <a:xfrm>
            <a:off x="477320" y="1248755"/>
            <a:ext cx="4567397" cy="4350928"/>
          </a:xfrm>
          <a:prstGeom prst="rect">
            <a:avLst/>
          </a:prstGeom>
        </p:spPr>
      </p:pic>
    </p:spTree>
    <p:extLst>
      <p:ext uri="{BB962C8B-B14F-4D97-AF65-F5344CB8AC3E}">
        <p14:creationId xmlns:p14="http://schemas.microsoft.com/office/powerpoint/2010/main" val="1918941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72685CAE-ED95-191B-F133-7C6538A949AD}"/>
              </a:ext>
            </a:extLst>
          </p:cNvPr>
          <p:cNvSpPr>
            <a:spLocks noGrp="1"/>
          </p:cNvSpPr>
          <p:nvPr>
            <p:ph type="sldNum" sz="quarter" idx="12"/>
          </p:nvPr>
        </p:nvSpPr>
        <p:spPr/>
        <p:txBody>
          <a:bodyPr/>
          <a:lstStyle/>
          <a:p>
            <a:fld id="{D68B3F2B-E202-4376-8508-A508ED334532}" type="slidenum">
              <a:rPr lang="nl-NL" smtClean="0"/>
              <a:t>18</a:t>
            </a:fld>
            <a:endParaRPr lang="nl-NL"/>
          </a:p>
        </p:txBody>
      </p:sp>
      <p:sp>
        <p:nvSpPr>
          <p:cNvPr id="4" name="Tekstvak 3">
            <a:extLst>
              <a:ext uri="{FF2B5EF4-FFF2-40B4-BE49-F238E27FC236}">
                <a16:creationId xmlns:a16="http://schemas.microsoft.com/office/drawing/2014/main" id="{0AFDFD8F-30D8-9223-B173-74154C9AC76E}"/>
              </a:ext>
            </a:extLst>
          </p:cNvPr>
          <p:cNvSpPr txBox="1"/>
          <p:nvPr/>
        </p:nvSpPr>
        <p:spPr>
          <a:xfrm>
            <a:off x="409155" y="5823090"/>
            <a:ext cx="10997993" cy="338554"/>
          </a:xfrm>
          <a:prstGeom prst="rect">
            <a:avLst/>
          </a:prstGeom>
          <a:noFill/>
          <a:ln w="28575">
            <a:solidFill>
              <a:srgbClr val="0070C0"/>
            </a:solidFill>
          </a:ln>
        </p:spPr>
        <p:txBody>
          <a:bodyPr wrap="square" lIns="91440" tIns="45720" rIns="91440" bIns="45720" rtlCol="0" anchor="t">
            <a:spAutoFit/>
          </a:bodyPr>
          <a:lstStyle/>
          <a:p>
            <a:r>
              <a:rPr lang="nl-NL" sz="1600">
                <a:solidFill>
                  <a:srgbClr val="7EC8C4"/>
                </a:solidFill>
              </a:rPr>
              <a:t>Totaal overzicht van alle geplaatste cliënten op alle verschillende indicaties. </a:t>
            </a:r>
            <a:endParaRPr lang="nl-NL" sz="1600">
              <a:solidFill>
                <a:srgbClr val="7EC8C4"/>
              </a:solidFill>
              <a:cs typeface="Calibri"/>
            </a:endParaRPr>
          </a:p>
        </p:txBody>
      </p:sp>
      <p:sp>
        <p:nvSpPr>
          <p:cNvPr id="6" name="Titel 1">
            <a:extLst>
              <a:ext uri="{FF2B5EF4-FFF2-40B4-BE49-F238E27FC236}">
                <a16:creationId xmlns:a16="http://schemas.microsoft.com/office/drawing/2014/main" id="{4FBAD4EE-A59B-627D-7202-969A3332C605}"/>
              </a:ext>
            </a:extLst>
          </p:cNvPr>
          <p:cNvSpPr txBox="1">
            <a:spLocks/>
          </p:cNvSpPr>
          <p:nvPr/>
        </p:nvSpPr>
        <p:spPr>
          <a:xfrm>
            <a:off x="299356" y="322607"/>
            <a:ext cx="9065964"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a:solidFill>
                  <a:srgbClr val="4CB8B1"/>
                </a:solidFill>
                <a:latin typeface="+mn-lt"/>
              </a:rPr>
              <a:t>Overzicht plaatsingen per organisatie</a:t>
            </a:r>
          </a:p>
          <a:p>
            <a:endParaRPr lang="nl-NL">
              <a:solidFill>
                <a:srgbClr val="4CB8B1"/>
              </a:solidFill>
            </a:endParaRPr>
          </a:p>
        </p:txBody>
      </p:sp>
      <p:pic>
        <p:nvPicPr>
          <p:cNvPr id="9" name="Afbeelding 5">
            <a:extLst>
              <a:ext uri="{FF2B5EF4-FFF2-40B4-BE49-F238E27FC236}">
                <a16:creationId xmlns:a16="http://schemas.microsoft.com/office/drawing/2014/main" id="{58EC0688-9E26-28CA-1F40-2C5F74BFD37B}"/>
              </a:ext>
            </a:extLst>
          </p:cNvPr>
          <p:cNvPicPr>
            <a:picLocks noChangeAspect="1"/>
          </p:cNvPicPr>
          <p:nvPr/>
        </p:nvPicPr>
        <p:blipFill>
          <a:blip r:embed="rId2"/>
          <a:stretch>
            <a:fillRect/>
          </a:stretch>
        </p:blipFill>
        <p:spPr>
          <a:xfrm>
            <a:off x="10783032" y="24423"/>
            <a:ext cx="1352550" cy="1143000"/>
          </a:xfrm>
          <a:prstGeom prst="rect">
            <a:avLst/>
          </a:prstGeom>
        </p:spPr>
      </p:pic>
      <p:pic>
        <p:nvPicPr>
          <p:cNvPr id="5" name="Afbeelding 6" descr="Afbeelding met grafiek&#10;&#10;Automatisch gegenereerde beschrijving">
            <a:extLst>
              <a:ext uri="{FF2B5EF4-FFF2-40B4-BE49-F238E27FC236}">
                <a16:creationId xmlns:a16="http://schemas.microsoft.com/office/drawing/2014/main" id="{7164CCAF-90FD-9060-4CC8-16D140FB896E}"/>
              </a:ext>
            </a:extLst>
          </p:cNvPr>
          <p:cNvPicPr>
            <a:picLocks noChangeAspect="1"/>
          </p:cNvPicPr>
          <p:nvPr/>
        </p:nvPicPr>
        <p:blipFill>
          <a:blip r:embed="rId3"/>
          <a:stretch>
            <a:fillRect/>
          </a:stretch>
        </p:blipFill>
        <p:spPr>
          <a:xfrm>
            <a:off x="501650" y="950640"/>
            <a:ext cx="7092950" cy="4755637"/>
          </a:xfrm>
          <a:prstGeom prst="rect">
            <a:avLst/>
          </a:prstGeom>
        </p:spPr>
      </p:pic>
      <p:sp>
        <p:nvSpPr>
          <p:cNvPr id="8" name="Tekstvak 7">
            <a:extLst>
              <a:ext uri="{FF2B5EF4-FFF2-40B4-BE49-F238E27FC236}">
                <a16:creationId xmlns:a16="http://schemas.microsoft.com/office/drawing/2014/main" id="{CED3CFC5-CE38-DD4F-0405-E2994A20A216}"/>
              </a:ext>
            </a:extLst>
          </p:cNvPr>
          <p:cNvSpPr txBox="1"/>
          <p:nvPr/>
        </p:nvSpPr>
        <p:spPr>
          <a:xfrm>
            <a:off x="7168605" y="1592781"/>
            <a:ext cx="4226997" cy="2800767"/>
          </a:xfrm>
          <a:prstGeom prst="rect">
            <a:avLst/>
          </a:prstGeom>
          <a:noFill/>
          <a:ln w="28575">
            <a:solidFill>
              <a:srgbClr val="0070C0"/>
            </a:solidFill>
          </a:ln>
        </p:spPr>
        <p:txBody>
          <a:bodyPr wrap="square" lIns="91440" tIns="45720" rIns="91440" bIns="45720" rtlCol="0" anchor="t">
            <a:spAutoFit/>
          </a:bodyPr>
          <a:lstStyle/>
          <a:p>
            <a:r>
              <a:rPr lang="nl-NL" sz="1600">
                <a:solidFill>
                  <a:srgbClr val="7EC8C4"/>
                </a:solidFill>
                <a:cs typeface="Calibri"/>
              </a:rPr>
              <a:t>Zorgorganisaties die vallen onder de groep "anders":</a:t>
            </a:r>
          </a:p>
          <a:p>
            <a:r>
              <a:rPr lang="nl-NL" sz="1600">
                <a:solidFill>
                  <a:srgbClr val="7EC8C4"/>
                </a:solidFill>
                <a:cs typeface="Calibri"/>
              </a:rPr>
              <a:t>Buurtzorgpension Utrecht (11)</a:t>
            </a:r>
            <a:endParaRPr lang="nl-NL" sz="1600">
              <a:solidFill>
                <a:srgbClr val="7EC8C4"/>
              </a:solidFill>
              <a:ea typeface="Calibri"/>
              <a:cs typeface="Calibri"/>
            </a:endParaRPr>
          </a:p>
          <a:p>
            <a:r>
              <a:rPr lang="nl-NL" sz="1600">
                <a:solidFill>
                  <a:srgbClr val="7EC8C4"/>
                </a:solidFill>
                <a:ea typeface="+mn-lt"/>
                <a:cs typeface="+mn-lt"/>
              </a:rPr>
              <a:t>Stadshospice Utrecht (2)</a:t>
            </a:r>
            <a:endParaRPr lang="nl-NL">
              <a:solidFill>
                <a:srgbClr val="7EC8C4"/>
              </a:solidFill>
              <a:cs typeface="Calibri"/>
            </a:endParaRPr>
          </a:p>
          <a:p>
            <a:r>
              <a:rPr lang="nl-NL" sz="1600">
                <a:solidFill>
                  <a:srgbClr val="7EC8C4"/>
                </a:solidFill>
                <a:cs typeface="Calibri"/>
              </a:rPr>
              <a:t>Zorgcentra de Betuwe (1)</a:t>
            </a:r>
            <a:endParaRPr lang="nl-NL" sz="1600">
              <a:solidFill>
                <a:srgbClr val="7EC8C4"/>
              </a:solidFill>
              <a:ea typeface="Calibri" panose="020F0502020204030204"/>
              <a:cs typeface="Calibri"/>
            </a:endParaRPr>
          </a:p>
          <a:p>
            <a:r>
              <a:rPr lang="nl-NL" sz="1600" err="1">
                <a:solidFill>
                  <a:srgbClr val="7EC8C4"/>
                </a:solidFill>
                <a:cs typeface="Calibri"/>
              </a:rPr>
              <a:t>Lingesteyn</a:t>
            </a:r>
            <a:r>
              <a:rPr lang="nl-NL" sz="1600">
                <a:solidFill>
                  <a:srgbClr val="7EC8C4"/>
                </a:solidFill>
                <a:cs typeface="Calibri"/>
              </a:rPr>
              <a:t> Leerdam (1)</a:t>
            </a:r>
            <a:endParaRPr lang="nl-NL" sz="1600">
              <a:solidFill>
                <a:srgbClr val="7EC8C4"/>
              </a:solidFill>
              <a:ea typeface="Calibri"/>
              <a:cs typeface="Calibri"/>
            </a:endParaRPr>
          </a:p>
          <a:p>
            <a:r>
              <a:rPr lang="nl-NL" sz="1600" err="1">
                <a:solidFill>
                  <a:srgbClr val="7EC8C4"/>
                </a:solidFill>
                <a:cs typeface="Calibri"/>
              </a:rPr>
              <a:t>Sonnevanck</a:t>
            </a:r>
            <a:r>
              <a:rPr lang="nl-NL" sz="1600">
                <a:solidFill>
                  <a:srgbClr val="7EC8C4"/>
                </a:solidFill>
                <a:cs typeface="Calibri"/>
              </a:rPr>
              <a:t> Harderwijk (1)</a:t>
            </a:r>
            <a:endParaRPr lang="nl-NL" sz="1600">
              <a:solidFill>
                <a:srgbClr val="7EC8C4"/>
              </a:solidFill>
              <a:ea typeface="Calibri"/>
              <a:cs typeface="Calibri"/>
            </a:endParaRPr>
          </a:p>
          <a:p>
            <a:r>
              <a:rPr lang="nl-NL" sz="1600" err="1">
                <a:solidFill>
                  <a:srgbClr val="7EC8C4"/>
                </a:solidFill>
                <a:cs typeface="Calibri"/>
              </a:rPr>
              <a:t>Hilverzorg</a:t>
            </a:r>
            <a:r>
              <a:rPr lang="nl-NL" sz="1600">
                <a:solidFill>
                  <a:srgbClr val="7EC8C4"/>
                </a:solidFill>
                <a:cs typeface="Calibri"/>
              </a:rPr>
              <a:t> Hilversum (1)</a:t>
            </a:r>
            <a:endParaRPr lang="nl-NL" sz="1600">
              <a:solidFill>
                <a:srgbClr val="7EC8C4"/>
              </a:solidFill>
              <a:ea typeface="Calibri"/>
              <a:cs typeface="Calibri"/>
            </a:endParaRPr>
          </a:p>
          <a:p>
            <a:r>
              <a:rPr lang="nl-NL" sz="1600">
                <a:solidFill>
                  <a:srgbClr val="7EC8C4"/>
                </a:solidFill>
                <a:cs typeface="Calibri"/>
              </a:rPr>
              <a:t>Hospice de Luwte (1)</a:t>
            </a:r>
            <a:endParaRPr lang="nl-NL" sz="1600">
              <a:solidFill>
                <a:srgbClr val="7EC8C4"/>
              </a:solidFill>
              <a:ea typeface="Calibri" panose="020F0502020204030204"/>
              <a:cs typeface="Calibri"/>
            </a:endParaRPr>
          </a:p>
          <a:p>
            <a:r>
              <a:rPr lang="nl-NL" sz="1600">
                <a:solidFill>
                  <a:srgbClr val="7EC8C4"/>
                </a:solidFill>
                <a:cs typeface="Calibri"/>
              </a:rPr>
              <a:t>Hospice Duurstede (1)</a:t>
            </a:r>
            <a:endParaRPr lang="nl-NL" sz="1600">
              <a:solidFill>
                <a:srgbClr val="7EC8C4"/>
              </a:solidFill>
              <a:ea typeface="Calibri" panose="020F0502020204030204"/>
              <a:cs typeface="Calibri"/>
            </a:endParaRPr>
          </a:p>
          <a:p>
            <a:r>
              <a:rPr lang="nl-NL" sz="1600">
                <a:solidFill>
                  <a:srgbClr val="7EC8C4"/>
                </a:solidFill>
                <a:ea typeface="Calibri" panose="020F0502020204030204"/>
                <a:cs typeface="Calibri"/>
              </a:rPr>
              <a:t>Hospice </a:t>
            </a:r>
            <a:r>
              <a:rPr lang="nl-NL" sz="1600" err="1">
                <a:solidFill>
                  <a:srgbClr val="7EC8C4"/>
                </a:solidFill>
                <a:ea typeface="Calibri" panose="020F0502020204030204"/>
                <a:cs typeface="Calibri"/>
              </a:rPr>
              <a:t>Vijfheerenlanden</a:t>
            </a:r>
            <a:r>
              <a:rPr lang="nl-NL" sz="1600">
                <a:solidFill>
                  <a:srgbClr val="7EC8C4"/>
                </a:solidFill>
                <a:ea typeface="Calibri" panose="020F0502020204030204"/>
                <a:cs typeface="Calibri"/>
              </a:rPr>
              <a:t> (1)</a:t>
            </a:r>
          </a:p>
        </p:txBody>
      </p:sp>
    </p:spTree>
    <p:extLst>
      <p:ext uri="{BB962C8B-B14F-4D97-AF65-F5344CB8AC3E}">
        <p14:creationId xmlns:p14="http://schemas.microsoft.com/office/powerpoint/2010/main" val="686613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611BF48E-67F0-A1AD-546F-0C6DEB4EC8C9}"/>
              </a:ext>
            </a:extLst>
          </p:cNvPr>
          <p:cNvSpPr/>
          <p:nvPr/>
        </p:nvSpPr>
        <p:spPr>
          <a:xfrm>
            <a:off x="-225706" y="-40224"/>
            <a:ext cx="12465333" cy="7053645"/>
          </a:xfrm>
          <a:prstGeom prst="rect">
            <a:avLst/>
          </a:prstGeom>
          <a:solidFill>
            <a:schemeClr val="accent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dianummer 1">
            <a:extLst>
              <a:ext uri="{FF2B5EF4-FFF2-40B4-BE49-F238E27FC236}">
                <a16:creationId xmlns:a16="http://schemas.microsoft.com/office/drawing/2014/main" id="{644155C7-B6EC-8F54-B847-B204E50562FE}"/>
              </a:ext>
            </a:extLst>
          </p:cNvPr>
          <p:cNvSpPr>
            <a:spLocks noGrp="1"/>
          </p:cNvSpPr>
          <p:nvPr>
            <p:ph type="sldNum" sz="quarter" idx="12"/>
          </p:nvPr>
        </p:nvSpPr>
        <p:spPr/>
        <p:txBody>
          <a:bodyPr/>
          <a:lstStyle/>
          <a:p>
            <a:fld id="{D68B3F2B-E202-4376-8508-A508ED334532}" type="slidenum">
              <a:rPr lang="nl-NL" smtClean="0"/>
              <a:t>19</a:t>
            </a:fld>
            <a:endParaRPr lang="nl-NL"/>
          </a:p>
        </p:txBody>
      </p:sp>
      <p:pic>
        <p:nvPicPr>
          <p:cNvPr id="5" name="Afbeelding 5" descr="Afbeelding met tekst, buiten, lucht, geel&#10;&#10;Automatisch gegenereerde beschrijving">
            <a:extLst>
              <a:ext uri="{FF2B5EF4-FFF2-40B4-BE49-F238E27FC236}">
                <a16:creationId xmlns:a16="http://schemas.microsoft.com/office/drawing/2014/main" id="{EAE55416-7EF9-CD6F-72F8-9BF8FEB8DE3B}"/>
              </a:ext>
            </a:extLst>
          </p:cNvPr>
          <p:cNvPicPr>
            <a:picLocks noChangeAspect="1"/>
          </p:cNvPicPr>
          <p:nvPr/>
        </p:nvPicPr>
        <p:blipFill>
          <a:blip r:embed="rId2"/>
          <a:stretch>
            <a:fillRect/>
          </a:stretch>
        </p:blipFill>
        <p:spPr>
          <a:xfrm>
            <a:off x="-219941" y="-5215097"/>
            <a:ext cx="12533282" cy="16800360"/>
          </a:xfrm>
          <a:prstGeom prst="rect">
            <a:avLst/>
          </a:prstGeom>
        </p:spPr>
      </p:pic>
      <p:sp>
        <p:nvSpPr>
          <p:cNvPr id="6" name="object 7">
            <a:extLst>
              <a:ext uri="{FF2B5EF4-FFF2-40B4-BE49-F238E27FC236}">
                <a16:creationId xmlns:a16="http://schemas.microsoft.com/office/drawing/2014/main" id="{FE541F8F-BA1E-B25F-7018-DC5352F3D587}"/>
              </a:ext>
            </a:extLst>
          </p:cNvPr>
          <p:cNvSpPr/>
          <p:nvPr/>
        </p:nvSpPr>
        <p:spPr>
          <a:xfrm>
            <a:off x="276225" y="2514600"/>
            <a:ext cx="0" cy="4139260"/>
          </a:xfrm>
          <a:custGeom>
            <a:avLst/>
            <a:gdLst/>
            <a:ahLst/>
            <a:cxnLst/>
            <a:rect l="l" t="t" r="r" b="b"/>
            <a:pathLst>
              <a:path h="4139260">
                <a:moveTo>
                  <a:pt x="0" y="4139260"/>
                </a:moveTo>
                <a:lnTo>
                  <a:pt x="0" y="0"/>
                </a:lnTo>
              </a:path>
            </a:pathLst>
          </a:custGeom>
          <a:ln w="19050">
            <a:solidFill>
              <a:srgbClr val="0F489B"/>
            </a:solidFill>
          </a:ln>
        </p:spPr>
        <p:txBody>
          <a:bodyPr wrap="square" lIns="0" tIns="0" rIns="0" bIns="0" rtlCol="0">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2" name="Tekstvak 11">
            <a:extLst>
              <a:ext uri="{FF2B5EF4-FFF2-40B4-BE49-F238E27FC236}">
                <a16:creationId xmlns:a16="http://schemas.microsoft.com/office/drawing/2014/main" id="{9A52DDD3-0C55-1AC4-8736-F609D8C5A63F}"/>
              </a:ext>
            </a:extLst>
          </p:cNvPr>
          <p:cNvSpPr txBox="1"/>
          <p:nvPr/>
        </p:nvSpPr>
        <p:spPr>
          <a:xfrm>
            <a:off x="5175735" y="4829026"/>
            <a:ext cx="6576331" cy="1323439"/>
          </a:xfrm>
          <a:prstGeom prst="rect">
            <a:avLst/>
          </a:prstGeom>
          <a:noFill/>
          <a:ln w="28575">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800" b="1">
              <a:solidFill>
                <a:srgbClr val="50B3AD"/>
              </a:solidFill>
              <a:cs typeface="Calibri"/>
            </a:endParaRPr>
          </a:p>
          <a:p>
            <a:r>
              <a:rPr lang="en-US" sz="3600" b="1">
                <a:solidFill>
                  <a:srgbClr val="50B3AD"/>
                </a:solidFill>
                <a:cs typeface="Calibri"/>
              </a:rPr>
              <a:t>              </a:t>
            </a:r>
            <a:r>
              <a:rPr lang="en-US" sz="3600" b="1" err="1">
                <a:solidFill>
                  <a:srgbClr val="50B3AD"/>
                </a:solidFill>
                <a:cs typeface="Calibri"/>
              </a:rPr>
              <a:t>Aanvragen</a:t>
            </a:r>
            <a:r>
              <a:rPr lang="en-US" sz="3600" b="1">
                <a:solidFill>
                  <a:srgbClr val="50B3AD"/>
                </a:solidFill>
                <a:cs typeface="Calibri"/>
              </a:rPr>
              <a:t> </a:t>
            </a:r>
            <a:r>
              <a:rPr lang="en-US" sz="3600" b="1" err="1">
                <a:solidFill>
                  <a:srgbClr val="50B3AD"/>
                </a:solidFill>
                <a:cs typeface="Calibri"/>
              </a:rPr>
              <a:t>vanuit</a:t>
            </a:r>
            <a:r>
              <a:rPr lang="en-US" sz="3600" b="1">
                <a:solidFill>
                  <a:srgbClr val="50B3AD"/>
                </a:solidFill>
                <a:cs typeface="Calibri"/>
              </a:rPr>
              <a:t> SEH’s</a:t>
            </a:r>
            <a:endParaRPr lang="en-US" sz="3600" b="1">
              <a:solidFill>
                <a:srgbClr val="50B3AD"/>
              </a:solidFill>
              <a:ea typeface="Calibri"/>
              <a:cs typeface="Calibri"/>
            </a:endParaRPr>
          </a:p>
          <a:p>
            <a:r>
              <a:rPr lang="en-US" sz="3600" b="1">
                <a:solidFill>
                  <a:srgbClr val="FFFFFF"/>
                </a:solidFill>
                <a:cs typeface="Calibri"/>
              </a:rPr>
              <a:t>             TIJDELIJK VERBLIJF BED</a:t>
            </a:r>
            <a:endParaRPr lang="en-US" sz="3600" b="1">
              <a:solidFill>
                <a:srgbClr val="FFFFFF"/>
              </a:solidFill>
              <a:ea typeface="Calibri"/>
              <a:cs typeface="Calibri"/>
            </a:endParaRPr>
          </a:p>
        </p:txBody>
      </p:sp>
    </p:spTree>
    <p:extLst>
      <p:ext uri="{BB962C8B-B14F-4D97-AF65-F5344CB8AC3E}">
        <p14:creationId xmlns:p14="http://schemas.microsoft.com/office/powerpoint/2010/main" val="2371697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15BC6-77B6-154B-9696-35443CED7BE4}"/>
              </a:ext>
            </a:extLst>
          </p:cNvPr>
          <p:cNvSpPr>
            <a:spLocks noGrp="1"/>
          </p:cNvSpPr>
          <p:nvPr>
            <p:ph type="title"/>
          </p:nvPr>
        </p:nvSpPr>
        <p:spPr>
          <a:xfrm>
            <a:off x="838200" y="459715"/>
            <a:ext cx="9065964" cy="661449"/>
          </a:xfrm>
        </p:spPr>
        <p:txBody>
          <a:bodyPr/>
          <a:lstStyle/>
          <a:p>
            <a:r>
              <a:rPr lang="nl-NL"/>
              <a:t>Inhoudsopgave</a:t>
            </a:r>
          </a:p>
        </p:txBody>
      </p:sp>
      <p:sp>
        <p:nvSpPr>
          <p:cNvPr id="4" name="Tijdelijke aanduiding voor dianummer 3">
            <a:extLst>
              <a:ext uri="{FF2B5EF4-FFF2-40B4-BE49-F238E27FC236}">
                <a16:creationId xmlns:a16="http://schemas.microsoft.com/office/drawing/2014/main" id="{920F648D-5EF3-8308-37C4-3A6CC4DFB86A}"/>
              </a:ext>
            </a:extLst>
          </p:cNvPr>
          <p:cNvSpPr>
            <a:spLocks noGrp="1"/>
          </p:cNvSpPr>
          <p:nvPr>
            <p:ph type="sldNum" sz="quarter" idx="12"/>
          </p:nvPr>
        </p:nvSpPr>
        <p:spPr/>
        <p:txBody>
          <a:bodyPr/>
          <a:lstStyle/>
          <a:p>
            <a:fld id="{08A73C6A-F6ED-4EAC-9D7A-8884B580580E}" type="slidenum">
              <a:rPr lang="nl-NL" smtClean="0">
                <a:solidFill>
                  <a:srgbClr val="00ADD0"/>
                </a:solidFill>
              </a:rPr>
              <a:pPr/>
              <a:t>2</a:t>
            </a:fld>
            <a:endParaRPr lang="nl-NL">
              <a:solidFill>
                <a:srgbClr val="00ADD0"/>
              </a:solidFill>
            </a:endParaRPr>
          </a:p>
        </p:txBody>
      </p:sp>
      <p:graphicFrame>
        <p:nvGraphicFramePr>
          <p:cNvPr id="3" name="Tabel 5">
            <a:extLst>
              <a:ext uri="{FF2B5EF4-FFF2-40B4-BE49-F238E27FC236}">
                <a16:creationId xmlns:a16="http://schemas.microsoft.com/office/drawing/2014/main" id="{7BD15C2D-ED04-E9E4-63D6-613AA3892A61}"/>
              </a:ext>
            </a:extLst>
          </p:cNvPr>
          <p:cNvGraphicFramePr>
            <a:graphicFrameLocks noGrp="1"/>
          </p:cNvGraphicFramePr>
          <p:nvPr>
            <p:extLst>
              <p:ext uri="{D42A27DB-BD31-4B8C-83A1-F6EECF244321}">
                <p14:modId xmlns:p14="http://schemas.microsoft.com/office/powerpoint/2010/main" val="1682096603"/>
              </p:ext>
            </p:extLst>
          </p:nvPr>
        </p:nvGraphicFramePr>
        <p:xfrm>
          <a:off x="881349" y="1423011"/>
          <a:ext cx="9784467" cy="4689465"/>
        </p:xfrm>
        <a:graphic>
          <a:graphicData uri="http://schemas.openxmlformats.org/drawingml/2006/table">
            <a:tbl>
              <a:tblPr firstRow="1" bandRow="1">
                <a:tableStyleId>{5C22544A-7EE6-4342-B048-85BDC9FD1C3A}</a:tableStyleId>
              </a:tblPr>
              <a:tblGrid>
                <a:gridCol w="8181582">
                  <a:extLst>
                    <a:ext uri="{9D8B030D-6E8A-4147-A177-3AD203B41FA5}">
                      <a16:colId xmlns:a16="http://schemas.microsoft.com/office/drawing/2014/main" val="825572938"/>
                    </a:ext>
                  </a:extLst>
                </a:gridCol>
                <a:gridCol w="1602885">
                  <a:extLst>
                    <a:ext uri="{9D8B030D-6E8A-4147-A177-3AD203B41FA5}">
                      <a16:colId xmlns:a16="http://schemas.microsoft.com/office/drawing/2014/main" val="4229104433"/>
                    </a:ext>
                  </a:extLst>
                </a:gridCol>
              </a:tblGrid>
              <a:tr h="505084">
                <a:tc>
                  <a:txBody>
                    <a:bodyPr/>
                    <a:lstStyle/>
                    <a:p>
                      <a:pPr marL="285750" lvl="0" indent="-285750">
                        <a:buFont typeface="Arial"/>
                        <a:buChar char="•"/>
                      </a:pPr>
                      <a:r>
                        <a:rPr lang="nl-NL" sz="1800" b="0" i="0" u="none" strike="noStrike" noProof="0">
                          <a:solidFill>
                            <a:srgbClr val="0070C0"/>
                          </a:solidFill>
                          <a:latin typeface="Calibri"/>
                        </a:rPr>
                        <a:t>Inleiding- registratie </a:t>
                      </a:r>
                    </a:p>
                    <a:p>
                      <a:pPr lvl="0">
                        <a:buNone/>
                      </a:pPr>
                      <a:endParaRPr lang="nl-NL" sz="1800" b="0" i="0" u="none" strike="noStrike" noProof="0">
                        <a:solidFill>
                          <a:srgbClr val="0070C0"/>
                        </a:solidFill>
                        <a:latin typeface="Calibri"/>
                      </a:endParaRPr>
                    </a:p>
                  </a:txBody>
                  <a:tcPr>
                    <a:noFill/>
                  </a:tcPr>
                </a:tc>
                <a:tc>
                  <a:txBody>
                    <a:bodyPr/>
                    <a:lstStyle/>
                    <a:p>
                      <a:pPr lvl="0">
                        <a:buNone/>
                      </a:pPr>
                      <a:r>
                        <a:rPr lang="nl-NL" sz="1800" b="0" i="0" u="none" strike="noStrike" noProof="0">
                          <a:solidFill>
                            <a:srgbClr val="0070C0"/>
                          </a:solidFill>
                          <a:latin typeface="Calibri"/>
                        </a:rPr>
                        <a:t>p.4</a:t>
                      </a:r>
                      <a:endParaRPr lang="nl-NL"/>
                    </a:p>
                  </a:txBody>
                  <a:tcPr>
                    <a:noFill/>
                  </a:tcPr>
                </a:tc>
                <a:extLst>
                  <a:ext uri="{0D108BD9-81ED-4DB2-BD59-A6C34878D82A}">
                    <a16:rowId xmlns:a16="http://schemas.microsoft.com/office/drawing/2014/main" val="846859829"/>
                  </a:ext>
                </a:extLst>
              </a:tr>
              <a:tr h="809877">
                <a:tc>
                  <a:txBody>
                    <a:bodyPr/>
                    <a:lstStyle/>
                    <a:p>
                      <a:pPr marL="285750" lvl="0" indent="-285750">
                        <a:buFont typeface="Arial"/>
                        <a:buChar char="•"/>
                      </a:pPr>
                      <a:r>
                        <a:rPr lang="nl-NL" sz="1800" b="0" i="0" u="none" strike="noStrike" noProof="0">
                          <a:solidFill>
                            <a:srgbClr val="0070C0"/>
                          </a:solidFill>
                          <a:latin typeface="Calibri"/>
                        </a:rPr>
                        <a:t>Aanvragen: tijdelijk verblijf</a:t>
                      </a:r>
                      <a:endParaRPr lang="nl-NL"/>
                    </a:p>
                  </a:txBody>
                  <a:tcPr>
                    <a:noFill/>
                  </a:tcPr>
                </a:tc>
                <a:tc>
                  <a:txBody>
                    <a:bodyPr/>
                    <a:lstStyle/>
                    <a:p>
                      <a:pPr lvl="0">
                        <a:buNone/>
                      </a:pPr>
                      <a:r>
                        <a:rPr lang="nl-NL" sz="1800" b="0" i="0" u="none" strike="noStrike" noProof="0">
                          <a:solidFill>
                            <a:srgbClr val="0070C0"/>
                          </a:solidFill>
                          <a:latin typeface="Calibri"/>
                        </a:rPr>
                        <a:t>p.5</a:t>
                      </a:r>
                      <a:endParaRPr lang="nl-NL"/>
                    </a:p>
                  </a:txBody>
                  <a:tcPr>
                    <a:noFill/>
                  </a:tcPr>
                </a:tc>
                <a:extLst>
                  <a:ext uri="{0D108BD9-81ED-4DB2-BD59-A6C34878D82A}">
                    <a16:rowId xmlns:a16="http://schemas.microsoft.com/office/drawing/2014/main" val="4209218818"/>
                  </a:ext>
                </a:extLst>
              </a:tr>
              <a:tr h="809877">
                <a:tc>
                  <a:txBody>
                    <a:bodyPr/>
                    <a:lstStyle/>
                    <a:p>
                      <a:pPr marL="285750" lvl="0" indent="-285750">
                        <a:buFont typeface="Arial"/>
                        <a:buChar char="•"/>
                      </a:pPr>
                      <a:r>
                        <a:rPr lang="nl-NL" sz="1800" b="0" i="0" u="none" strike="noStrike" noProof="0">
                          <a:solidFill>
                            <a:srgbClr val="0070C0"/>
                          </a:solidFill>
                          <a:latin typeface="Calibri"/>
                        </a:rPr>
                        <a:t>Uitstroom/ vervolgzorg: waaronder tijdelijk verblijf </a:t>
                      </a:r>
                      <a:endParaRPr lang="nl-NL"/>
                    </a:p>
                  </a:txBody>
                  <a:tcPr>
                    <a:noFill/>
                  </a:tcPr>
                </a:tc>
                <a:tc>
                  <a:txBody>
                    <a:bodyPr/>
                    <a:lstStyle/>
                    <a:p>
                      <a:pPr lvl="0" algn="l">
                        <a:lnSpc>
                          <a:spcPct val="100000"/>
                        </a:lnSpc>
                        <a:spcBef>
                          <a:spcPts val="0"/>
                        </a:spcBef>
                        <a:spcAft>
                          <a:spcPts val="0"/>
                        </a:spcAft>
                        <a:buNone/>
                      </a:pPr>
                      <a:r>
                        <a:rPr lang="nl-NL" sz="1800" b="0" i="0" u="none" strike="noStrike" noProof="0">
                          <a:solidFill>
                            <a:srgbClr val="0070C0"/>
                          </a:solidFill>
                          <a:latin typeface="Calibri"/>
                        </a:rPr>
                        <a:t>p.11</a:t>
                      </a:r>
                    </a:p>
                  </a:txBody>
                  <a:tcPr>
                    <a:noFill/>
                  </a:tcPr>
                </a:tc>
                <a:extLst>
                  <a:ext uri="{0D108BD9-81ED-4DB2-BD59-A6C34878D82A}">
                    <a16:rowId xmlns:a16="http://schemas.microsoft.com/office/drawing/2014/main" val="1067386751"/>
                  </a:ext>
                </a:extLst>
              </a:tr>
              <a:tr h="809877">
                <a:tc>
                  <a:txBody>
                    <a:bodyPr/>
                    <a:lstStyle/>
                    <a:p>
                      <a:pPr marL="285750" lvl="0" indent="-285750">
                        <a:buFont typeface="Arial"/>
                        <a:buChar char="•"/>
                      </a:pPr>
                      <a:r>
                        <a:rPr lang="nl-NL" sz="1800" b="0" i="0" u="none" strike="noStrike" noProof="0">
                          <a:solidFill>
                            <a:srgbClr val="0070C0"/>
                          </a:solidFill>
                          <a:latin typeface="Calibri"/>
                        </a:rPr>
                        <a:t>Plaatsingen: tijdelijk verblijf</a:t>
                      </a:r>
                      <a:endParaRPr lang="nl-NL"/>
                    </a:p>
                  </a:txBody>
                  <a:tcPr>
                    <a:noFill/>
                  </a:tcPr>
                </a:tc>
                <a:tc>
                  <a:txBody>
                    <a:bodyPr/>
                    <a:lstStyle/>
                    <a:p>
                      <a:r>
                        <a:rPr lang="nl-NL">
                          <a:solidFill>
                            <a:srgbClr val="0070C0"/>
                          </a:solidFill>
                        </a:rPr>
                        <a:t>p.16</a:t>
                      </a:r>
                    </a:p>
                  </a:txBody>
                  <a:tcPr>
                    <a:noFill/>
                  </a:tcPr>
                </a:tc>
                <a:extLst>
                  <a:ext uri="{0D108BD9-81ED-4DB2-BD59-A6C34878D82A}">
                    <a16:rowId xmlns:a16="http://schemas.microsoft.com/office/drawing/2014/main" val="2163182035"/>
                  </a:ext>
                </a:extLst>
              </a:tr>
              <a:tr h="809877">
                <a:tc>
                  <a:txBody>
                    <a:bodyPr/>
                    <a:lstStyle/>
                    <a:p>
                      <a:pPr marL="285750" lvl="0" indent="-285750">
                        <a:buFont typeface="Arial"/>
                        <a:buChar char="•"/>
                      </a:pPr>
                      <a:r>
                        <a:rPr lang="nl-NL" sz="1800" b="0" i="0" u="none" strike="noStrike" noProof="0">
                          <a:solidFill>
                            <a:srgbClr val="0070C0"/>
                          </a:solidFill>
                          <a:latin typeface="Calibri"/>
                        </a:rPr>
                        <a:t>Aanvragen vanuit </a:t>
                      </a:r>
                      <a:r>
                        <a:rPr lang="nl-NL" sz="1800" b="0" i="0" u="none" strike="noStrike" noProof="0" err="1">
                          <a:solidFill>
                            <a:srgbClr val="0070C0"/>
                          </a:solidFill>
                          <a:latin typeface="Calibri"/>
                        </a:rPr>
                        <a:t>SEH’s</a:t>
                      </a:r>
                      <a:endParaRPr lang="nl-NL" err="1"/>
                    </a:p>
                  </a:txBody>
                  <a:tcPr>
                    <a:noFill/>
                  </a:tcPr>
                </a:tc>
                <a:tc>
                  <a:txBody>
                    <a:bodyPr/>
                    <a:lstStyle/>
                    <a:p>
                      <a:pPr lvl="0">
                        <a:buNone/>
                      </a:pPr>
                      <a:r>
                        <a:rPr lang="nl-NL" sz="1800" b="0" i="0" u="none" strike="noStrike" noProof="0">
                          <a:solidFill>
                            <a:srgbClr val="0070C0"/>
                          </a:solidFill>
                          <a:latin typeface="Calibri"/>
                        </a:rPr>
                        <a:t>p.20</a:t>
                      </a:r>
                      <a:endParaRPr lang="nl-NL"/>
                    </a:p>
                  </a:txBody>
                  <a:tcPr>
                    <a:noFill/>
                  </a:tcPr>
                </a:tc>
                <a:extLst>
                  <a:ext uri="{0D108BD9-81ED-4DB2-BD59-A6C34878D82A}">
                    <a16:rowId xmlns:a16="http://schemas.microsoft.com/office/drawing/2014/main" val="2021170661"/>
                  </a:ext>
                </a:extLst>
              </a:tr>
              <a:tr h="809877">
                <a:tc>
                  <a:txBody>
                    <a:bodyPr/>
                    <a:lstStyle/>
                    <a:p>
                      <a:pPr marL="285750" lvl="0" indent="-285750">
                        <a:buFont typeface="Arial"/>
                        <a:buChar char="•"/>
                      </a:pPr>
                      <a:r>
                        <a:rPr lang="nl-NL" sz="1800" b="0" i="0" u="none" strike="noStrike" noProof="0">
                          <a:solidFill>
                            <a:srgbClr val="0070C0"/>
                          </a:solidFill>
                          <a:latin typeface="Calibri"/>
                        </a:rPr>
                        <a:t>Kwaliteit </a:t>
                      </a:r>
                      <a:endParaRPr lang="nl-NL"/>
                    </a:p>
                  </a:txBody>
                  <a:tcPr>
                    <a:noFill/>
                  </a:tcPr>
                </a:tc>
                <a:tc>
                  <a:txBody>
                    <a:bodyPr/>
                    <a:lstStyle/>
                    <a:p>
                      <a:pPr lvl="0">
                        <a:buNone/>
                      </a:pPr>
                      <a:r>
                        <a:rPr lang="nl-NL" sz="1800" b="0" i="0" u="none" strike="noStrike" noProof="0">
                          <a:solidFill>
                            <a:srgbClr val="0070C0"/>
                          </a:solidFill>
                          <a:latin typeface="Calibri"/>
                        </a:rPr>
                        <a:t>p.25</a:t>
                      </a:r>
                      <a:endParaRPr lang="nl-NL"/>
                    </a:p>
                  </a:txBody>
                  <a:tcPr>
                    <a:noFill/>
                  </a:tcPr>
                </a:tc>
                <a:extLst>
                  <a:ext uri="{0D108BD9-81ED-4DB2-BD59-A6C34878D82A}">
                    <a16:rowId xmlns:a16="http://schemas.microsoft.com/office/drawing/2014/main" val="4184417237"/>
                  </a:ext>
                </a:extLst>
              </a:tr>
            </a:tbl>
          </a:graphicData>
        </a:graphic>
      </p:graphicFrame>
    </p:spTree>
    <p:extLst>
      <p:ext uri="{BB962C8B-B14F-4D97-AF65-F5344CB8AC3E}">
        <p14:creationId xmlns:p14="http://schemas.microsoft.com/office/powerpoint/2010/main" val="1648423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FD2B7404-4D9C-D643-0E97-093E17A0DFC7}"/>
              </a:ext>
            </a:extLst>
          </p:cNvPr>
          <p:cNvSpPr>
            <a:spLocks noGrp="1"/>
          </p:cNvSpPr>
          <p:nvPr>
            <p:ph type="sldNum" sz="quarter" idx="12"/>
          </p:nvPr>
        </p:nvSpPr>
        <p:spPr/>
        <p:txBody>
          <a:bodyPr/>
          <a:lstStyle/>
          <a:p>
            <a:fld id="{D68B3F2B-E202-4376-8508-A508ED334532}" type="slidenum">
              <a:rPr lang="nl-NL" smtClean="0"/>
              <a:t>20</a:t>
            </a:fld>
            <a:endParaRPr lang="nl-NL"/>
          </a:p>
        </p:txBody>
      </p:sp>
      <p:sp>
        <p:nvSpPr>
          <p:cNvPr id="4" name="Tekstvak 3">
            <a:extLst>
              <a:ext uri="{FF2B5EF4-FFF2-40B4-BE49-F238E27FC236}">
                <a16:creationId xmlns:a16="http://schemas.microsoft.com/office/drawing/2014/main" id="{75E27AFE-A4AB-8A70-03A2-C4E4E4DF772D}"/>
              </a:ext>
            </a:extLst>
          </p:cNvPr>
          <p:cNvSpPr txBox="1"/>
          <p:nvPr/>
        </p:nvSpPr>
        <p:spPr>
          <a:xfrm>
            <a:off x="412595" y="403302"/>
            <a:ext cx="8067906" cy="590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nl-NL" sz="3600" b="1" spc="-40">
                <a:solidFill>
                  <a:srgbClr val="4CB8B1"/>
                </a:solidFill>
                <a:ea typeface="+mj-ea"/>
                <a:cs typeface="+mj-cs"/>
              </a:rPr>
              <a:t>Aanvragen vanuit de SEH</a:t>
            </a:r>
          </a:p>
        </p:txBody>
      </p:sp>
      <p:pic>
        <p:nvPicPr>
          <p:cNvPr id="6" name="Afbeelding 5" descr="Afbeelding met grafiek&#10;&#10;Automatisch gegenereerde beschrijving">
            <a:extLst>
              <a:ext uri="{FF2B5EF4-FFF2-40B4-BE49-F238E27FC236}">
                <a16:creationId xmlns:a16="http://schemas.microsoft.com/office/drawing/2014/main" id="{BFFB1FB9-B0E4-608E-93FA-B65464F14EA9}"/>
              </a:ext>
            </a:extLst>
          </p:cNvPr>
          <p:cNvPicPr>
            <a:picLocks noChangeAspect="1"/>
          </p:cNvPicPr>
          <p:nvPr/>
        </p:nvPicPr>
        <p:blipFill>
          <a:blip r:embed="rId2"/>
          <a:stretch>
            <a:fillRect/>
          </a:stretch>
        </p:blipFill>
        <p:spPr>
          <a:xfrm>
            <a:off x="10810875" y="0"/>
            <a:ext cx="1381125" cy="1133475"/>
          </a:xfrm>
          <a:prstGeom prst="rect">
            <a:avLst/>
          </a:prstGeom>
        </p:spPr>
      </p:pic>
      <p:sp>
        <p:nvSpPr>
          <p:cNvPr id="8" name="Tekstvak 7">
            <a:extLst>
              <a:ext uri="{FF2B5EF4-FFF2-40B4-BE49-F238E27FC236}">
                <a16:creationId xmlns:a16="http://schemas.microsoft.com/office/drawing/2014/main" id="{EA80E5A5-A268-53E6-217A-05A6EDB2C6EB}"/>
              </a:ext>
            </a:extLst>
          </p:cNvPr>
          <p:cNvSpPr txBox="1"/>
          <p:nvPr/>
        </p:nvSpPr>
        <p:spPr>
          <a:xfrm>
            <a:off x="7179133" y="1928377"/>
            <a:ext cx="4324394" cy="923330"/>
          </a:xfrm>
          <a:prstGeom prst="rect">
            <a:avLst/>
          </a:prstGeom>
          <a:noFill/>
          <a:ln w="28575">
            <a:solidFill>
              <a:srgbClr val="0070C0"/>
            </a:solidFill>
          </a:ln>
        </p:spPr>
        <p:txBody>
          <a:bodyPr wrap="square" lIns="91440" tIns="45720" rIns="91440" bIns="45720" rtlCol="0" anchor="t">
            <a:spAutoFit/>
          </a:bodyPr>
          <a:lstStyle/>
          <a:p>
            <a:r>
              <a:rPr lang="nl-NL">
                <a:solidFill>
                  <a:srgbClr val="7EC8C4"/>
                </a:solidFill>
                <a:ea typeface="+mn-lt"/>
                <a:cs typeface="+mn-lt"/>
              </a:rPr>
              <a:t>In </a:t>
            </a:r>
            <a:r>
              <a:rPr lang="nl-NL" b="1">
                <a:solidFill>
                  <a:srgbClr val="7EC8C4"/>
                </a:solidFill>
                <a:ea typeface="+mn-lt"/>
                <a:cs typeface="+mn-lt"/>
              </a:rPr>
              <a:t>Q1 2023</a:t>
            </a:r>
            <a:r>
              <a:rPr lang="nl-NL">
                <a:solidFill>
                  <a:srgbClr val="7EC8C4"/>
                </a:solidFill>
              </a:rPr>
              <a:t> zijn er 64 aanvragen vanuit de </a:t>
            </a:r>
            <a:r>
              <a:rPr lang="nl-NL" err="1">
                <a:solidFill>
                  <a:srgbClr val="7EC8C4"/>
                </a:solidFill>
              </a:rPr>
              <a:t>SEH's</a:t>
            </a:r>
            <a:r>
              <a:rPr lang="nl-NL">
                <a:solidFill>
                  <a:srgbClr val="7EC8C4"/>
                </a:solidFill>
              </a:rPr>
              <a:t> (St. Antonius, </a:t>
            </a:r>
            <a:r>
              <a:rPr lang="nl-NL" err="1">
                <a:solidFill>
                  <a:srgbClr val="7EC8C4"/>
                </a:solidFill>
              </a:rPr>
              <a:t>Diakonessenhuis</a:t>
            </a:r>
            <a:r>
              <a:rPr lang="nl-NL">
                <a:solidFill>
                  <a:srgbClr val="7EC8C4"/>
                </a:solidFill>
              </a:rPr>
              <a:t> en Meander MC) gekomen. </a:t>
            </a:r>
            <a:endParaRPr lang="nl-NL">
              <a:solidFill>
                <a:srgbClr val="7EC8C4"/>
              </a:solidFill>
              <a:cs typeface="Calibri" panose="020F0502020204030204"/>
            </a:endParaRPr>
          </a:p>
        </p:txBody>
      </p:sp>
      <p:pic>
        <p:nvPicPr>
          <p:cNvPr id="24" name="Afbeelding 24">
            <a:extLst>
              <a:ext uri="{FF2B5EF4-FFF2-40B4-BE49-F238E27FC236}">
                <a16:creationId xmlns:a16="http://schemas.microsoft.com/office/drawing/2014/main" id="{12160D55-7AE7-CAF8-8511-F134FD6C0877}"/>
              </a:ext>
            </a:extLst>
          </p:cNvPr>
          <p:cNvPicPr>
            <a:picLocks noChangeAspect="1"/>
          </p:cNvPicPr>
          <p:nvPr/>
        </p:nvPicPr>
        <p:blipFill>
          <a:blip r:embed="rId3"/>
          <a:stretch>
            <a:fillRect/>
          </a:stretch>
        </p:blipFill>
        <p:spPr>
          <a:xfrm>
            <a:off x="491066" y="4542922"/>
            <a:ext cx="5971116" cy="1740907"/>
          </a:xfrm>
          <a:prstGeom prst="rect">
            <a:avLst/>
          </a:prstGeom>
        </p:spPr>
      </p:pic>
      <p:pic>
        <p:nvPicPr>
          <p:cNvPr id="25" name="Afbeelding 25" descr="Afbeelding met grafiek, taartdiagram&#10;&#10;Automatisch gegenereerde beschrijving">
            <a:extLst>
              <a:ext uri="{FF2B5EF4-FFF2-40B4-BE49-F238E27FC236}">
                <a16:creationId xmlns:a16="http://schemas.microsoft.com/office/drawing/2014/main" id="{D5710BBF-6D80-1CD8-6021-BDF4FB5D6DC0}"/>
              </a:ext>
            </a:extLst>
          </p:cNvPr>
          <p:cNvPicPr>
            <a:picLocks noChangeAspect="1"/>
          </p:cNvPicPr>
          <p:nvPr/>
        </p:nvPicPr>
        <p:blipFill>
          <a:blip r:embed="rId4"/>
          <a:stretch>
            <a:fillRect/>
          </a:stretch>
        </p:blipFill>
        <p:spPr>
          <a:xfrm>
            <a:off x="491067" y="998041"/>
            <a:ext cx="5177366" cy="3062750"/>
          </a:xfrm>
          <a:prstGeom prst="rect">
            <a:avLst/>
          </a:prstGeom>
        </p:spPr>
      </p:pic>
    </p:spTree>
    <p:extLst>
      <p:ext uri="{BB962C8B-B14F-4D97-AF65-F5344CB8AC3E}">
        <p14:creationId xmlns:p14="http://schemas.microsoft.com/office/powerpoint/2010/main" val="2553956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6" descr="Afbeelding met grafiek, taartdiagram&#10;&#10;Automatisch gegenereerde beschrijving">
            <a:extLst>
              <a:ext uri="{FF2B5EF4-FFF2-40B4-BE49-F238E27FC236}">
                <a16:creationId xmlns:a16="http://schemas.microsoft.com/office/drawing/2014/main" id="{1180B820-B613-2BBF-BD28-97F29043887F}"/>
              </a:ext>
            </a:extLst>
          </p:cNvPr>
          <p:cNvPicPr>
            <a:picLocks noChangeAspect="1"/>
          </p:cNvPicPr>
          <p:nvPr/>
        </p:nvPicPr>
        <p:blipFill>
          <a:blip r:embed="rId3"/>
          <a:stretch>
            <a:fillRect/>
          </a:stretch>
        </p:blipFill>
        <p:spPr>
          <a:xfrm>
            <a:off x="4939884" y="5081120"/>
            <a:ext cx="3946997" cy="1777637"/>
          </a:xfrm>
          <a:prstGeom prst="rect">
            <a:avLst/>
          </a:prstGeom>
        </p:spPr>
      </p:pic>
      <p:sp>
        <p:nvSpPr>
          <p:cNvPr id="3" name="Tekstvak 2">
            <a:extLst>
              <a:ext uri="{FF2B5EF4-FFF2-40B4-BE49-F238E27FC236}">
                <a16:creationId xmlns:a16="http://schemas.microsoft.com/office/drawing/2014/main" id="{128CBD52-CAE6-D529-5947-35459B188DB6}"/>
              </a:ext>
            </a:extLst>
          </p:cNvPr>
          <p:cNvSpPr txBox="1"/>
          <p:nvPr/>
        </p:nvSpPr>
        <p:spPr>
          <a:xfrm>
            <a:off x="412595" y="403302"/>
            <a:ext cx="8067906" cy="590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nl-NL" sz="3600" b="1" spc="-40">
                <a:solidFill>
                  <a:srgbClr val="4CB8B1"/>
                </a:solidFill>
                <a:ea typeface="+mj-ea"/>
                <a:cs typeface="+mj-cs"/>
              </a:rPr>
              <a:t>aanvragen per SEH</a:t>
            </a:r>
          </a:p>
        </p:txBody>
      </p:sp>
      <p:pic>
        <p:nvPicPr>
          <p:cNvPr id="5" name="Afbeelding 4">
            <a:extLst>
              <a:ext uri="{FF2B5EF4-FFF2-40B4-BE49-F238E27FC236}">
                <a16:creationId xmlns:a16="http://schemas.microsoft.com/office/drawing/2014/main" id="{D4E4BDB9-CD9C-302F-3954-81E42A2886D7}"/>
              </a:ext>
            </a:extLst>
          </p:cNvPr>
          <p:cNvPicPr>
            <a:picLocks noChangeAspect="1"/>
          </p:cNvPicPr>
          <p:nvPr/>
        </p:nvPicPr>
        <p:blipFill>
          <a:blip r:embed="rId4"/>
          <a:stretch>
            <a:fillRect/>
          </a:stretch>
        </p:blipFill>
        <p:spPr>
          <a:xfrm>
            <a:off x="10810875" y="0"/>
            <a:ext cx="1381125" cy="1133475"/>
          </a:xfrm>
          <a:prstGeom prst="rect">
            <a:avLst/>
          </a:prstGeom>
        </p:spPr>
      </p:pic>
      <p:sp>
        <p:nvSpPr>
          <p:cNvPr id="2" name="Tijdelijke aanduiding voor dianummer 1">
            <a:extLst>
              <a:ext uri="{FF2B5EF4-FFF2-40B4-BE49-F238E27FC236}">
                <a16:creationId xmlns:a16="http://schemas.microsoft.com/office/drawing/2014/main" id="{ED8FA757-41DB-29EA-230B-7A8F7851D726}"/>
              </a:ext>
            </a:extLst>
          </p:cNvPr>
          <p:cNvSpPr>
            <a:spLocks noGrp="1"/>
          </p:cNvSpPr>
          <p:nvPr>
            <p:ph type="sldNum" sz="quarter" idx="12"/>
          </p:nvPr>
        </p:nvSpPr>
        <p:spPr/>
        <p:txBody>
          <a:bodyPr/>
          <a:lstStyle/>
          <a:p>
            <a:fld id="{D68B3F2B-E202-4376-8508-A508ED334532}" type="slidenum">
              <a:rPr lang="nl-NL" smtClean="0"/>
              <a:t>21</a:t>
            </a:fld>
            <a:endParaRPr lang="nl-NL"/>
          </a:p>
        </p:txBody>
      </p:sp>
      <p:sp>
        <p:nvSpPr>
          <p:cNvPr id="8" name="Tekstvak 7">
            <a:extLst>
              <a:ext uri="{FF2B5EF4-FFF2-40B4-BE49-F238E27FC236}">
                <a16:creationId xmlns:a16="http://schemas.microsoft.com/office/drawing/2014/main" id="{FEEE60AE-A6EB-1F27-3300-4DB6AC3F7656}"/>
              </a:ext>
            </a:extLst>
          </p:cNvPr>
          <p:cNvSpPr txBox="1"/>
          <p:nvPr/>
        </p:nvSpPr>
        <p:spPr>
          <a:xfrm>
            <a:off x="501276" y="1573272"/>
            <a:ext cx="2927393" cy="646331"/>
          </a:xfrm>
          <a:prstGeom prst="rect">
            <a:avLst/>
          </a:prstGeom>
          <a:noFill/>
          <a:ln w="28575">
            <a:solidFill>
              <a:srgbClr val="0070C0"/>
            </a:solidFill>
          </a:ln>
        </p:spPr>
        <p:txBody>
          <a:bodyPr wrap="square" lIns="91440" tIns="45720" rIns="91440" bIns="45720" rtlCol="0" anchor="t">
            <a:spAutoFit/>
          </a:bodyPr>
          <a:lstStyle/>
          <a:p>
            <a:pPr algn="ctr"/>
            <a:r>
              <a:rPr lang="nl-NL">
                <a:solidFill>
                  <a:srgbClr val="0070C0"/>
                </a:solidFill>
                <a:ea typeface="Calibri" panose="020F0502020204030204"/>
                <a:cs typeface="Calibri" panose="020F0502020204030204"/>
              </a:rPr>
              <a:t>39 aanvragen </a:t>
            </a:r>
            <a:r>
              <a:rPr lang="nl-NL" err="1">
                <a:solidFill>
                  <a:srgbClr val="0070C0"/>
                </a:solidFill>
                <a:ea typeface="Calibri" panose="020F0502020204030204"/>
                <a:cs typeface="Calibri" panose="020F0502020204030204"/>
              </a:rPr>
              <a:t>Diakonessenhuis</a:t>
            </a:r>
            <a:endParaRPr lang="nl-NL" err="1"/>
          </a:p>
        </p:txBody>
      </p:sp>
      <p:sp>
        <p:nvSpPr>
          <p:cNvPr id="12" name="Tekstvak 11">
            <a:extLst>
              <a:ext uri="{FF2B5EF4-FFF2-40B4-BE49-F238E27FC236}">
                <a16:creationId xmlns:a16="http://schemas.microsoft.com/office/drawing/2014/main" id="{8550CB62-5B64-7005-2B2B-294A4A7D128F}"/>
              </a:ext>
            </a:extLst>
          </p:cNvPr>
          <p:cNvSpPr txBox="1"/>
          <p:nvPr/>
        </p:nvSpPr>
        <p:spPr>
          <a:xfrm>
            <a:off x="469527" y="3658189"/>
            <a:ext cx="2927393" cy="646331"/>
          </a:xfrm>
          <a:prstGeom prst="rect">
            <a:avLst/>
          </a:prstGeom>
          <a:noFill/>
          <a:ln w="28575">
            <a:solidFill>
              <a:srgbClr val="0070C0"/>
            </a:solidFill>
          </a:ln>
        </p:spPr>
        <p:txBody>
          <a:bodyPr wrap="square" lIns="91440" tIns="45720" rIns="91440" bIns="45720" rtlCol="0" anchor="t">
            <a:spAutoFit/>
          </a:bodyPr>
          <a:lstStyle/>
          <a:p>
            <a:pPr algn="ctr"/>
            <a:r>
              <a:rPr lang="nl-NL">
                <a:solidFill>
                  <a:srgbClr val="0070C0"/>
                </a:solidFill>
                <a:ea typeface="Calibri" panose="020F0502020204030204"/>
                <a:cs typeface="Calibri" panose="020F0502020204030204"/>
              </a:rPr>
              <a:t>23 aanvragen </a:t>
            </a:r>
            <a:endParaRPr lang="nl-NL"/>
          </a:p>
          <a:p>
            <a:pPr algn="ctr"/>
            <a:r>
              <a:rPr lang="nl-NL">
                <a:solidFill>
                  <a:srgbClr val="0070C0"/>
                </a:solidFill>
                <a:ea typeface="Calibri" panose="020F0502020204030204"/>
                <a:cs typeface="Calibri" panose="020F0502020204030204"/>
              </a:rPr>
              <a:t>St. Antonius ziekenhuis</a:t>
            </a:r>
            <a:endParaRPr lang="nl-NL">
              <a:solidFill>
                <a:srgbClr val="0070C0"/>
              </a:solidFill>
              <a:cs typeface="Calibri"/>
            </a:endParaRPr>
          </a:p>
        </p:txBody>
      </p:sp>
      <p:sp>
        <p:nvSpPr>
          <p:cNvPr id="13" name="Tekstvak 12">
            <a:extLst>
              <a:ext uri="{FF2B5EF4-FFF2-40B4-BE49-F238E27FC236}">
                <a16:creationId xmlns:a16="http://schemas.microsoft.com/office/drawing/2014/main" id="{EEAEAD9F-4DD9-3ED5-0DD2-4B6BE10916D8}"/>
              </a:ext>
            </a:extLst>
          </p:cNvPr>
          <p:cNvSpPr txBox="1"/>
          <p:nvPr/>
        </p:nvSpPr>
        <p:spPr>
          <a:xfrm>
            <a:off x="416607" y="5669019"/>
            <a:ext cx="2927393" cy="646331"/>
          </a:xfrm>
          <a:prstGeom prst="rect">
            <a:avLst/>
          </a:prstGeom>
          <a:noFill/>
          <a:ln w="28575">
            <a:solidFill>
              <a:srgbClr val="0070C0"/>
            </a:solidFill>
          </a:ln>
        </p:spPr>
        <p:txBody>
          <a:bodyPr wrap="square" lIns="91440" tIns="45720" rIns="91440" bIns="45720" rtlCol="0" anchor="t">
            <a:spAutoFit/>
          </a:bodyPr>
          <a:lstStyle/>
          <a:p>
            <a:pPr algn="ctr"/>
            <a:r>
              <a:rPr lang="nl-NL">
                <a:solidFill>
                  <a:srgbClr val="0070C0"/>
                </a:solidFill>
                <a:ea typeface="Calibri" panose="020F0502020204030204"/>
                <a:cs typeface="Calibri" panose="020F0502020204030204"/>
              </a:rPr>
              <a:t>2 aanvragen </a:t>
            </a:r>
            <a:endParaRPr lang="nl-NL">
              <a:solidFill>
                <a:srgbClr val="000000"/>
              </a:solidFill>
              <a:ea typeface="Calibri" panose="020F0502020204030204"/>
              <a:cs typeface="Calibri" panose="020F0502020204030204"/>
            </a:endParaRPr>
          </a:p>
          <a:p>
            <a:pPr algn="ctr"/>
            <a:r>
              <a:rPr lang="nl-NL">
                <a:solidFill>
                  <a:srgbClr val="0070C0"/>
                </a:solidFill>
                <a:ea typeface="Calibri" panose="020F0502020204030204"/>
                <a:cs typeface="Calibri" panose="020F0502020204030204"/>
              </a:rPr>
              <a:t>Meander Medisch Centrum</a:t>
            </a:r>
            <a:endParaRPr lang="nl-NL">
              <a:cs typeface="Calibri"/>
            </a:endParaRPr>
          </a:p>
        </p:txBody>
      </p:sp>
      <p:pic>
        <p:nvPicPr>
          <p:cNvPr id="14" name="Afbeelding 14" descr="Afbeelding met grafiek, taartdiagram&#10;&#10;Automatisch gegenereerde beschrijving">
            <a:extLst>
              <a:ext uri="{FF2B5EF4-FFF2-40B4-BE49-F238E27FC236}">
                <a16:creationId xmlns:a16="http://schemas.microsoft.com/office/drawing/2014/main" id="{7335FCEE-96BE-CF22-8745-4166B2C1EB8D}"/>
              </a:ext>
            </a:extLst>
          </p:cNvPr>
          <p:cNvPicPr>
            <a:picLocks noChangeAspect="1"/>
          </p:cNvPicPr>
          <p:nvPr/>
        </p:nvPicPr>
        <p:blipFill>
          <a:blip r:embed="rId5"/>
          <a:stretch>
            <a:fillRect/>
          </a:stretch>
        </p:blipFill>
        <p:spPr>
          <a:xfrm>
            <a:off x="5004285" y="3092416"/>
            <a:ext cx="3822700" cy="1790410"/>
          </a:xfrm>
          <a:prstGeom prst="rect">
            <a:avLst/>
          </a:prstGeom>
        </p:spPr>
      </p:pic>
      <p:pic>
        <p:nvPicPr>
          <p:cNvPr id="15" name="Afbeelding 15" descr="Afbeelding met grafiek, taartdiagram&#10;&#10;Automatisch gegenereerde beschrijving">
            <a:extLst>
              <a:ext uri="{FF2B5EF4-FFF2-40B4-BE49-F238E27FC236}">
                <a16:creationId xmlns:a16="http://schemas.microsoft.com/office/drawing/2014/main" id="{3299651F-C38B-670E-2757-745A78702AA5}"/>
              </a:ext>
            </a:extLst>
          </p:cNvPr>
          <p:cNvPicPr>
            <a:picLocks noChangeAspect="1"/>
          </p:cNvPicPr>
          <p:nvPr/>
        </p:nvPicPr>
        <p:blipFill>
          <a:blip r:embed="rId6"/>
          <a:stretch>
            <a:fillRect/>
          </a:stretch>
        </p:blipFill>
        <p:spPr>
          <a:xfrm>
            <a:off x="5122053" y="1033052"/>
            <a:ext cx="3579283" cy="1616003"/>
          </a:xfrm>
          <a:prstGeom prst="rect">
            <a:avLst/>
          </a:prstGeom>
        </p:spPr>
      </p:pic>
    </p:spTree>
    <p:extLst>
      <p:ext uri="{BB962C8B-B14F-4D97-AF65-F5344CB8AC3E}">
        <p14:creationId xmlns:p14="http://schemas.microsoft.com/office/powerpoint/2010/main" val="1951566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1F105D39-7A1E-6EAA-7CA5-11248D830220}"/>
              </a:ext>
            </a:extLst>
          </p:cNvPr>
          <p:cNvSpPr>
            <a:spLocks noGrp="1"/>
          </p:cNvSpPr>
          <p:nvPr>
            <p:ph type="sldNum" sz="quarter" idx="12"/>
          </p:nvPr>
        </p:nvSpPr>
        <p:spPr/>
        <p:txBody>
          <a:bodyPr/>
          <a:lstStyle/>
          <a:p>
            <a:fld id="{D68B3F2B-E202-4376-8508-A508ED334532}" type="slidenum">
              <a:rPr lang="nl-NL" smtClean="0"/>
              <a:t>22</a:t>
            </a:fld>
            <a:endParaRPr lang="nl-NL"/>
          </a:p>
        </p:txBody>
      </p:sp>
      <p:sp>
        <p:nvSpPr>
          <p:cNvPr id="4" name="Titel 1">
            <a:extLst>
              <a:ext uri="{FF2B5EF4-FFF2-40B4-BE49-F238E27FC236}">
                <a16:creationId xmlns:a16="http://schemas.microsoft.com/office/drawing/2014/main" id="{FC6E31FD-07B4-2CFB-5875-DB93AEF73C2A}"/>
              </a:ext>
            </a:extLst>
          </p:cNvPr>
          <p:cNvSpPr txBox="1">
            <a:spLocks/>
          </p:cNvSpPr>
          <p:nvPr/>
        </p:nvSpPr>
        <p:spPr>
          <a:xfrm>
            <a:off x="299356" y="322607"/>
            <a:ext cx="9065964"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a:solidFill>
                  <a:srgbClr val="4CB8B1"/>
                </a:solidFill>
                <a:latin typeface="+mn-lt"/>
                <a:cs typeface="Calibri"/>
              </a:rPr>
              <a:t>Uitstroom vanuit de SEH: </a:t>
            </a:r>
            <a:r>
              <a:rPr lang="nl-NL" err="1">
                <a:solidFill>
                  <a:srgbClr val="4CB8B1"/>
                </a:solidFill>
                <a:latin typeface="+mn-lt"/>
                <a:cs typeface="Calibri"/>
              </a:rPr>
              <a:t>Diakonessenhuis</a:t>
            </a:r>
            <a:endParaRPr lang="nl-NL" err="1"/>
          </a:p>
          <a:p>
            <a:endParaRPr lang="nl-NL">
              <a:solidFill>
                <a:srgbClr val="4CB8B1"/>
              </a:solidFill>
            </a:endParaRPr>
          </a:p>
        </p:txBody>
      </p:sp>
      <p:pic>
        <p:nvPicPr>
          <p:cNvPr id="6" name="Afbeelding 5" descr="Afbeelding met grafiek&#10;&#10;Automatisch gegenereerde beschrijving">
            <a:extLst>
              <a:ext uri="{FF2B5EF4-FFF2-40B4-BE49-F238E27FC236}">
                <a16:creationId xmlns:a16="http://schemas.microsoft.com/office/drawing/2014/main" id="{CEAD703D-63F9-AF99-6D70-36781CF6F2E7}"/>
              </a:ext>
            </a:extLst>
          </p:cNvPr>
          <p:cNvPicPr>
            <a:picLocks noChangeAspect="1"/>
          </p:cNvPicPr>
          <p:nvPr/>
        </p:nvPicPr>
        <p:blipFill>
          <a:blip r:embed="rId2"/>
          <a:stretch>
            <a:fillRect/>
          </a:stretch>
        </p:blipFill>
        <p:spPr>
          <a:xfrm>
            <a:off x="10839449" y="0"/>
            <a:ext cx="1352551" cy="1133475"/>
          </a:xfrm>
          <a:prstGeom prst="rect">
            <a:avLst/>
          </a:prstGeom>
        </p:spPr>
      </p:pic>
      <p:sp>
        <p:nvSpPr>
          <p:cNvPr id="18" name="Tekstvak 17">
            <a:extLst>
              <a:ext uri="{FF2B5EF4-FFF2-40B4-BE49-F238E27FC236}">
                <a16:creationId xmlns:a16="http://schemas.microsoft.com/office/drawing/2014/main" id="{7DDB5AB5-2626-D02E-C354-3A1DC1355594}"/>
              </a:ext>
            </a:extLst>
          </p:cNvPr>
          <p:cNvSpPr txBox="1"/>
          <p:nvPr/>
        </p:nvSpPr>
        <p:spPr>
          <a:xfrm>
            <a:off x="367227" y="1289051"/>
            <a:ext cx="2580182" cy="1169551"/>
          </a:xfrm>
          <a:prstGeom prst="rect">
            <a:avLst/>
          </a:prstGeom>
          <a:noFill/>
          <a:ln w="28575">
            <a:solidFill>
              <a:srgbClr val="0070C0"/>
            </a:solidFill>
          </a:ln>
        </p:spPr>
        <p:txBody>
          <a:bodyPr wrap="square" lIns="91440" tIns="45720" rIns="91440" bIns="45720" rtlCol="0" anchor="t">
            <a:spAutoFit/>
          </a:bodyPr>
          <a:lstStyle/>
          <a:p>
            <a:r>
              <a:rPr lang="nl-NL" u="sng">
                <a:solidFill>
                  <a:srgbClr val="0070C0"/>
                </a:solidFill>
                <a:ea typeface="+mn-lt"/>
                <a:cs typeface="+mn-lt"/>
              </a:rPr>
              <a:t>Plaatsingen (20):</a:t>
            </a:r>
            <a:endParaRPr lang="nl-NL" u="sng">
              <a:solidFill>
                <a:srgbClr val="000000"/>
              </a:solidFill>
              <a:ea typeface="+mn-lt"/>
              <a:cs typeface="+mn-lt"/>
            </a:endParaRPr>
          </a:p>
          <a:p>
            <a:r>
              <a:rPr lang="nl-NL">
                <a:solidFill>
                  <a:srgbClr val="0070C0"/>
                </a:solidFill>
                <a:ea typeface="+mn-lt"/>
                <a:cs typeface="+mn-lt"/>
              </a:rPr>
              <a:t>19 ELV laag/hoog (51%)</a:t>
            </a:r>
            <a:endParaRPr lang="nl-NL">
              <a:cs typeface="Calibri"/>
            </a:endParaRPr>
          </a:p>
          <a:p>
            <a:r>
              <a:rPr lang="nl-NL">
                <a:solidFill>
                  <a:srgbClr val="0070C0"/>
                </a:solidFill>
                <a:ea typeface="+mn-lt"/>
                <a:cs typeface="+mn-lt"/>
              </a:rPr>
              <a:t>1 </a:t>
            </a:r>
            <a:r>
              <a:rPr lang="nl-NL" err="1">
                <a:solidFill>
                  <a:srgbClr val="0070C0"/>
                </a:solidFill>
                <a:ea typeface="+mn-lt"/>
                <a:cs typeface="+mn-lt"/>
              </a:rPr>
              <a:t>crisisbed</a:t>
            </a:r>
            <a:r>
              <a:rPr lang="nl-NL">
                <a:solidFill>
                  <a:srgbClr val="0070C0"/>
                </a:solidFill>
                <a:ea typeface="+mn-lt"/>
                <a:cs typeface="+mn-lt"/>
              </a:rPr>
              <a:t> PG (2%)</a:t>
            </a:r>
          </a:p>
          <a:p>
            <a:endParaRPr lang="nl-NL" sz="1600">
              <a:solidFill>
                <a:srgbClr val="0070C0"/>
              </a:solidFill>
              <a:ea typeface="+mn-lt"/>
              <a:cs typeface="+mn-lt"/>
            </a:endParaRPr>
          </a:p>
        </p:txBody>
      </p:sp>
      <p:pic>
        <p:nvPicPr>
          <p:cNvPr id="3" name="Afbeelding 4" descr="Afbeelding met tafel&#10;&#10;Automatisch gegenereerde beschrijving">
            <a:extLst>
              <a:ext uri="{FF2B5EF4-FFF2-40B4-BE49-F238E27FC236}">
                <a16:creationId xmlns:a16="http://schemas.microsoft.com/office/drawing/2014/main" id="{499DD1EB-7586-735E-C48D-9029D38E3DF8}"/>
              </a:ext>
            </a:extLst>
          </p:cNvPr>
          <p:cNvPicPr>
            <a:picLocks noChangeAspect="1"/>
          </p:cNvPicPr>
          <p:nvPr/>
        </p:nvPicPr>
        <p:blipFill>
          <a:blip r:embed="rId3"/>
          <a:stretch>
            <a:fillRect/>
          </a:stretch>
        </p:blipFill>
        <p:spPr>
          <a:xfrm>
            <a:off x="364287" y="3030139"/>
            <a:ext cx="9311497" cy="1802501"/>
          </a:xfrm>
          <a:prstGeom prst="rect">
            <a:avLst/>
          </a:prstGeom>
        </p:spPr>
      </p:pic>
      <p:sp>
        <p:nvSpPr>
          <p:cNvPr id="7" name="Tekstvak 6">
            <a:extLst>
              <a:ext uri="{FF2B5EF4-FFF2-40B4-BE49-F238E27FC236}">
                <a16:creationId xmlns:a16="http://schemas.microsoft.com/office/drawing/2014/main" id="{6C9C247A-101C-BD7E-0740-B2274C555C8D}"/>
              </a:ext>
            </a:extLst>
          </p:cNvPr>
          <p:cNvSpPr txBox="1"/>
          <p:nvPr/>
        </p:nvSpPr>
        <p:spPr>
          <a:xfrm>
            <a:off x="3314238" y="1289052"/>
            <a:ext cx="6160663" cy="1169551"/>
          </a:xfrm>
          <a:prstGeom prst="rect">
            <a:avLst/>
          </a:prstGeom>
          <a:noFill/>
          <a:ln w="28575">
            <a:solidFill>
              <a:srgbClr val="0070C0"/>
            </a:solidFill>
          </a:ln>
        </p:spPr>
        <p:txBody>
          <a:bodyPr wrap="square" lIns="91440" tIns="45720" rIns="91440" bIns="45720" rtlCol="0" anchor="t">
            <a:spAutoFit/>
          </a:bodyPr>
          <a:lstStyle/>
          <a:p>
            <a:r>
              <a:rPr lang="nl-NL" u="sng">
                <a:solidFill>
                  <a:srgbClr val="0070C0"/>
                </a:solidFill>
                <a:ea typeface="+mn-lt"/>
                <a:cs typeface="+mn-lt"/>
              </a:rPr>
              <a:t>Teruggegeven (16);</a:t>
            </a:r>
            <a:endParaRPr lang="nl-NL" u="sng">
              <a:cs typeface="Calibri"/>
            </a:endParaRPr>
          </a:p>
          <a:p>
            <a:r>
              <a:rPr lang="nl-NL">
                <a:solidFill>
                  <a:srgbClr val="0070C0"/>
                </a:solidFill>
                <a:ea typeface="+mn-lt"/>
                <a:cs typeface="+mn-lt"/>
              </a:rPr>
              <a:t>13 niet kunnen plaatsen i.v.m. geen bed beschikbaar (33%). </a:t>
            </a:r>
          </a:p>
          <a:p>
            <a:r>
              <a:rPr lang="nl-NL">
                <a:solidFill>
                  <a:srgbClr val="0070C0"/>
                </a:solidFill>
                <a:ea typeface="+mn-lt"/>
                <a:cs typeface="+mn-lt"/>
              </a:rPr>
              <a:t>Bij de overige 3 is advies (voor vervolg zorg) gegeven.</a:t>
            </a:r>
            <a:endParaRPr lang="nl-NL"/>
          </a:p>
          <a:p>
            <a:endParaRPr lang="nl-NL" sz="1600">
              <a:solidFill>
                <a:srgbClr val="0070C0"/>
              </a:solidFill>
              <a:ea typeface="+mn-lt"/>
              <a:cs typeface="+mn-lt"/>
            </a:endParaRPr>
          </a:p>
        </p:txBody>
      </p:sp>
    </p:spTree>
    <p:extLst>
      <p:ext uri="{BB962C8B-B14F-4D97-AF65-F5344CB8AC3E}">
        <p14:creationId xmlns:p14="http://schemas.microsoft.com/office/powerpoint/2010/main" val="96488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7B43A8DE-E195-A32E-8B4A-7B4D8A81E9D6}"/>
              </a:ext>
            </a:extLst>
          </p:cNvPr>
          <p:cNvSpPr>
            <a:spLocks noGrp="1"/>
          </p:cNvSpPr>
          <p:nvPr>
            <p:ph type="sldNum" sz="quarter" idx="12"/>
          </p:nvPr>
        </p:nvSpPr>
        <p:spPr/>
        <p:txBody>
          <a:bodyPr/>
          <a:lstStyle/>
          <a:p>
            <a:fld id="{D68B3F2B-E202-4376-8508-A508ED334532}" type="slidenum">
              <a:rPr lang="nl-NL" smtClean="0"/>
              <a:t>23</a:t>
            </a:fld>
            <a:endParaRPr lang="nl-NL"/>
          </a:p>
        </p:txBody>
      </p:sp>
      <p:sp>
        <p:nvSpPr>
          <p:cNvPr id="3" name="Tekstvak 1">
            <a:extLst>
              <a:ext uri="{FF2B5EF4-FFF2-40B4-BE49-F238E27FC236}">
                <a16:creationId xmlns:a16="http://schemas.microsoft.com/office/drawing/2014/main" id="{58940493-A06E-09BF-B42F-85FE58DFE82A}"/>
              </a:ext>
            </a:extLst>
          </p:cNvPr>
          <p:cNvSpPr txBox="1"/>
          <p:nvPr/>
        </p:nvSpPr>
        <p:spPr>
          <a:xfrm>
            <a:off x="439405" y="1133940"/>
            <a:ext cx="2585736" cy="1200329"/>
          </a:xfrm>
          <a:prstGeom prst="rect">
            <a:avLst/>
          </a:prstGeom>
          <a:noFill/>
          <a:ln w="28575">
            <a:solidFill>
              <a:srgbClr val="0070C0"/>
            </a:solidFill>
          </a:ln>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u="sng">
                <a:solidFill>
                  <a:srgbClr val="0070C0"/>
                </a:solidFill>
                <a:cs typeface="Calibri"/>
              </a:rPr>
              <a:t>Plaatsingen (12):</a:t>
            </a:r>
            <a:endParaRPr lang="nl-NL"/>
          </a:p>
          <a:p>
            <a:r>
              <a:rPr lang="nl-NL">
                <a:solidFill>
                  <a:srgbClr val="0070C0"/>
                </a:solidFill>
                <a:cs typeface="Calibri"/>
              </a:rPr>
              <a:t>11 ELV laag/hoog (51%)</a:t>
            </a:r>
            <a:endParaRPr lang="en-US">
              <a:ea typeface="+mn-lt"/>
              <a:cs typeface="+mn-lt"/>
            </a:endParaRPr>
          </a:p>
          <a:p>
            <a:r>
              <a:rPr lang="nl-NL">
                <a:solidFill>
                  <a:srgbClr val="0070C0"/>
                </a:solidFill>
                <a:cs typeface="Calibri"/>
              </a:rPr>
              <a:t>1 </a:t>
            </a:r>
            <a:r>
              <a:rPr lang="nl-NL" err="1">
                <a:solidFill>
                  <a:srgbClr val="0070C0"/>
                </a:solidFill>
                <a:cs typeface="Calibri"/>
              </a:rPr>
              <a:t>crisisbed</a:t>
            </a:r>
            <a:r>
              <a:rPr lang="nl-NL">
                <a:solidFill>
                  <a:srgbClr val="0070C0"/>
                </a:solidFill>
                <a:cs typeface="Calibri"/>
              </a:rPr>
              <a:t> PG (4%)</a:t>
            </a:r>
          </a:p>
          <a:p>
            <a:endParaRPr lang="nl-NL">
              <a:solidFill>
                <a:srgbClr val="0070C0"/>
              </a:solidFill>
              <a:ea typeface="+mn-lt"/>
              <a:cs typeface="+mn-lt"/>
            </a:endParaRPr>
          </a:p>
        </p:txBody>
      </p:sp>
      <p:pic>
        <p:nvPicPr>
          <p:cNvPr id="7" name="Afbeelding 6" descr="Afbeelding met grafiek&#10;&#10;Automatisch gegenereerde beschrijving">
            <a:extLst>
              <a:ext uri="{FF2B5EF4-FFF2-40B4-BE49-F238E27FC236}">
                <a16:creationId xmlns:a16="http://schemas.microsoft.com/office/drawing/2014/main" id="{E313DBB1-9FA5-6593-037B-A39C668F7B8D}"/>
              </a:ext>
            </a:extLst>
          </p:cNvPr>
          <p:cNvPicPr>
            <a:picLocks noChangeAspect="1"/>
          </p:cNvPicPr>
          <p:nvPr/>
        </p:nvPicPr>
        <p:blipFill>
          <a:blip r:embed="rId2"/>
          <a:stretch>
            <a:fillRect/>
          </a:stretch>
        </p:blipFill>
        <p:spPr>
          <a:xfrm>
            <a:off x="10839449" y="0"/>
            <a:ext cx="1352551" cy="1133475"/>
          </a:xfrm>
          <a:prstGeom prst="rect">
            <a:avLst/>
          </a:prstGeom>
        </p:spPr>
      </p:pic>
      <p:sp>
        <p:nvSpPr>
          <p:cNvPr id="9" name="Titel 1">
            <a:extLst>
              <a:ext uri="{FF2B5EF4-FFF2-40B4-BE49-F238E27FC236}">
                <a16:creationId xmlns:a16="http://schemas.microsoft.com/office/drawing/2014/main" id="{3BEA4DF9-D3EA-63A6-3532-A76B5D324700}"/>
              </a:ext>
            </a:extLst>
          </p:cNvPr>
          <p:cNvSpPr txBox="1">
            <a:spLocks/>
          </p:cNvSpPr>
          <p:nvPr/>
        </p:nvSpPr>
        <p:spPr>
          <a:xfrm>
            <a:off x="299356" y="322607"/>
            <a:ext cx="9065964"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sz="3200">
                <a:solidFill>
                  <a:srgbClr val="4CB8B1"/>
                </a:solidFill>
                <a:latin typeface="+mn-lt"/>
                <a:cs typeface="Calibri"/>
              </a:rPr>
              <a:t>Uitstroom vanuit de SEH: St. Antonius ziekenhuis</a:t>
            </a:r>
            <a:endParaRPr lang="nl-NL" sz="3200">
              <a:solidFill>
                <a:srgbClr val="4CB8B1"/>
              </a:solidFill>
              <a:latin typeface="Calibri"/>
              <a:cs typeface="Calibri"/>
            </a:endParaRPr>
          </a:p>
          <a:p>
            <a:endParaRPr lang="nl-NL">
              <a:solidFill>
                <a:srgbClr val="4CB8B1"/>
              </a:solidFill>
            </a:endParaRPr>
          </a:p>
        </p:txBody>
      </p:sp>
      <p:sp>
        <p:nvSpPr>
          <p:cNvPr id="10" name="Tekstvak 1">
            <a:extLst>
              <a:ext uri="{FF2B5EF4-FFF2-40B4-BE49-F238E27FC236}">
                <a16:creationId xmlns:a16="http://schemas.microsoft.com/office/drawing/2014/main" id="{74C29271-3F01-4399-2DB1-F1D055A36F89}"/>
              </a:ext>
            </a:extLst>
          </p:cNvPr>
          <p:cNvSpPr txBox="1"/>
          <p:nvPr/>
        </p:nvSpPr>
        <p:spPr>
          <a:xfrm>
            <a:off x="3469684" y="1133940"/>
            <a:ext cx="5952712" cy="1200329"/>
          </a:xfrm>
          <a:prstGeom prst="rect">
            <a:avLst/>
          </a:prstGeom>
          <a:noFill/>
          <a:ln w="28575">
            <a:solidFill>
              <a:srgbClr val="0070C0"/>
            </a:solidFill>
          </a:ln>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u="sng">
                <a:solidFill>
                  <a:srgbClr val="0070C0"/>
                </a:solidFill>
                <a:cs typeface="Calibri"/>
              </a:rPr>
              <a:t>Teruggegeven (10);</a:t>
            </a:r>
            <a:endParaRPr lang="en-US">
              <a:solidFill>
                <a:srgbClr val="0070C0"/>
              </a:solidFill>
              <a:cs typeface="Calibri"/>
            </a:endParaRPr>
          </a:p>
          <a:p>
            <a:r>
              <a:rPr lang="nl-NL">
                <a:solidFill>
                  <a:srgbClr val="0070C0"/>
                </a:solidFill>
                <a:cs typeface="Calibri"/>
              </a:rPr>
              <a:t>7 niet kunnen plaatsen i.v.m. geen bed beschikbaar (30%). </a:t>
            </a:r>
            <a:endParaRPr lang="nl-NL">
              <a:solidFill>
                <a:srgbClr val="000000"/>
              </a:solidFill>
              <a:cs typeface="Calibri"/>
            </a:endParaRPr>
          </a:p>
          <a:p>
            <a:r>
              <a:rPr lang="nl-NL">
                <a:solidFill>
                  <a:srgbClr val="0070C0"/>
                </a:solidFill>
                <a:cs typeface="Calibri"/>
              </a:rPr>
              <a:t>Bij de overige 3 is advies (voor vervolg zorg) gegeven.</a:t>
            </a:r>
            <a:endParaRPr lang="nl-NL">
              <a:cs typeface="Calibri"/>
            </a:endParaRPr>
          </a:p>
          <a:p>
            <a:endParaRPr lang="nl-NL" u="sng">
              <a:solidFill>
                <a:srgbClr val="0070C0"/>
              </a:solidFill>
              <a:ea typeface="+mn-lt"/>
              <a:cs typeface="+mn-lt"/>
            </a:endParaRPr>
          </a:p>
        </p:txBody>
      </p:sp>
      <p:pic>
        <p:nvPicPr>
          <p:cNvPr id="11" name="Afbeelding 11">
            <a:extLst>
              <a:ext uri="{FF2B5EF4-FFF2-40B4-BE49-F238E27FC236}">
                <a16:creationId xmlns:a16="http://schemas.microsoft.com/office/drawing/2014/main" id="{8DC757E3-6631-9A67-44A2-D5F346F8EE97}"/>
              </a:ext>
            </a:extLst>
          </p:cNvPr>
          <p:cNvPicPr>
            <a:picLocks noChangeAspect="1"/>
          </p:cNvPicPr>
          <p:nvPr/>
        </p:nvPicPr>
        <p:blipFill>
          <a:blip r:embed="rId3"/>
          <a:stretch>
            <a:fillRect/>
          </a:stretch>
        </p:blipFill>
        <p:spPr>
          <a:xfrm>
            <a:off x="435936" y="2842601"/>
            <a:ext cx="8972106" cy="1855053"/>
          </a:xfrm>
          <a:prstGeom prst="rect">
            <a:avLst/>
          </a:prstGeom>
        </p:spPr>
      </p:pic>
    </p:spTree>
    <p:extLst>
      <p:ext uri="{BB962C8B-B14F-4D97-AF65-F5344CB8AC3E}">
        <p14:creationId xmlns:p14="http://schemas.microsoft.com/office/powerpoint/2010/main" val="243781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0FC15C4F-3094-2886-879B-21FD307D00E0}"/>
              </a:ext>
            </a:extLst>
          </p:cNvPr>
          <p:cNvSpPr>
            <a:spLocks noGrp="1"/>
          </p:cNvSpPr>
          <p:nvPr>
            <p:ph type="sldNum" sz="quarter" idx="12"/>
          </p:nvPr>
        </p:nvSpPr>
        <p:spPr/>
        <p:txBody>
          <a:bodyPr/>
          <a:lstStyle/>
          <a:p>
            <a:fld id="{D68B3F2B-E202-4376-8508-A508ED334532}" type="slidenum">
              <a:rPr lang="nl-NL" smtClean="0"/>
              <a:t>24</a:t>
            </a:fld>
            <a:endParaRPr lang="nl-NL"/>
          </a:p>
        </p:txBody>
      </p:sp>
      <p:sp>
        <p:nvSpPr>
          <p:cNvPr id="3" name="Tekstvak 1">
            <a:extLst>
              <a:ext uri="{FF2B5EF4-FFF2-40B4-BE49-F238E27FC236}">
                <a16:creationId xmlns:a16="http://schemas.microsoft.com/office/drawing/2014/main" id="{BCB8D9F8-23AC-2762-82B8-C71A9C2A1F2F}"/>
              </a:ext>
            </a:extLst>
          </p:cNvPr>
          <p:cNvSpPr txBox="1"/>
          <p:nvPr/>
        </p:nvSpPr>
        <p:spPr>
          <a:xfrm>
            <a:off x="411440" y="1093328"/>
            <a:ext cx="2927393" cy="1107996"/>
          </a:xfrm>
          <a:prstGeom prst="rect">
            <a:avLst/>
          </a:prstGeom>
          <a:noFill/>
          <a:ln w="28575">
            <a:solidFill>
              <a:srgbClr val="0070C0"/>
            </a:solidFill>
          </a:ln>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u="sng">
                <a:solidFill>
                  <a:srgbClr val="0070C0"/>
                </a:solidFill>
                <a:cs typeface="Calibri"/>
              </a:rPr>
              <a:t>Plaatsingen:</a:t>
            </a:r>
            <a:endParaRPr lang="nl-NL">
              <a:cs typeface="Calibri"/>
            </a:endParaRPr>
          </a:p>
          <a:p>
            <a:endParaRPr lang="nl-NL" sz="1600">
              <a:solidFill>
                <a:srgbClr val="0070C0"/>
              </a:solidFill>
              <a:cs typeface="Calibri"/>
            </a:endParaRPr>
          </a:p>
          <a:p>
            <a:r>
              <a:rPr lang="nl-NL" sz="1600">
                <a:solidFill>
                  <a:srgbClr val="0070C0"/>
                </a:solidFill>
                <a:cs typeface="Calibri"/>
              </a:rPr>
              <a:t>Geen</a:t>
            </a:r>
          </a:p>
          <a:p>
            <a:endParaRPr lang="nl-NL" sz="1600">
              <a:solidFill>
                <a:srgbClr val="0070C0"/>
              </a:solidFill>
              <a:cs typeface="Calibri"/>
            </a:endParaRPr>
          </a:p>
        </p:txBody>
      </p:sp>
      <p:pic>
        <p:nvPicPr>
          <p:cNvPr id="6" name="Afbeelding 5" descr="Afbeelding met grafiek&#10;&#10;Automatisch gegenereerde beschrijving">
            <a:extLst>
              <a:ext uri="{FF2B5EF4-FFF2-40B4-BE49-F238E27FC236}">
                <a16:creationId xmlns:a16="http://schemas.microsoft.com/office/drawing/2014/main" id="{1B3F7E59-20E7-A2D5-D800-76C6EC3D1B43}"/>
              </a:ext>
            </a:extLst>
          </p:cNvPr>
          <p:cNvPicPr>
            <a:picLocks noChangeAspect="1"/>
          </p:cNvPicPr>
          <p:nvPr/>
        </p:nvPicPr>
        <p:blipFill>
          <a:blip r:embed="rId2"/>
          <a:stretch>
            <a:fillRect/>
          </a:stretch>
        </p:blipFill>
        <p:spPr>
          <a:xfrm>
            <a:off x="10839449" y="0"/>
            <a:ext cx="1352551" cy="1133475"/>
          </a:xfrm>
          <a:prstGeom prst="rect">
            <a:avLst/>
          </a:prstGeom>
        </p:spPr>
      </p:pic>
      <p:sp>
        <p:nvSpPr>
          <p:cNvPr id="8" name="Titel 1">
            <a:extLst>
              <a:ext uri="{FF2B5EF4-FFF2-40B4-BE49-F238E27FC236}">
                <a16:creationId xmlns:a16="http://schemas.microsoft.com/office/drawing/2014/main" id="{7E9BD311-9974-EC12-E775-AEC186BA7DA1}"/>
              </a:ext>
            </a:extLst>
          </p:cNvPr>
          <p:cNvSpPr txBox="1">
            <a:spLocks/>
          </p:cNvSpPr>
          <p:nvPr/>
        </p:nvSpPr>
        <p:spPr>
          <a:xfrm>
            <a:off x="299356" y="322607"/>
            <a:ext cx="9065964"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sz="3200">
                <a:solidFill>
                  <a:srgbClr val="4CB8B1"/>
                </a:solidFill>
                <a:latin typeface="+mn-lt"/>
                <a:cs typeface="Calibri"/>
              </a:rPr>
              <a:t>Uitstroom vanuit de SEH: Meander Medisch Centrum</a:t>
            </a:r>
            <a:endParaRPr lang="nl-NL" sz="3200">
              <a:solidFill>
                <a:srgbClr val="4CB8B1"/>
              </a:solidFill>
              <a:latin typeface="Calibri"/>
              <a:cs typeface="Calibri"/>
            </a:endParaRPr>
          </a:p>
          <a:p>
            <a:endParaRPr lang="nl-NL">
              <a:solidFill>
                <a:srgbClr val="4CB8B1"/>
              </a:solidFill>
            </a:endParaRPr>
          </a:p>
        </p:txBody>
      </p:sp>
      <p:pic>
        <p:nvPicPr>
          <p:cNvPr id="9" name="Afbeelding 9" descr="Afbeelding met grafiek&#10;&#10;Automatisch gegenereerde beschrijving">
            <a:extLst>
              <a:ext uri="{FF2B5EF4-FFF2-40B4-BE49-F238E27FC236}">
                <a16:creationId xmlns:a16="http://schemas.microsoft.com/office/drawing/2014/main" id="{A3D40E0B-E20D-00BF-3D68-923225FBA355}"/>
              </a:ext>
            </a:extLst>
          </p:cNvPr>
          <p:cNvPicPr>
            <a:picLocks noChangeAspect="1"/>
          </p:cNvPicPr>
          <p:nvPr/>
        </p:nvPicPr>
        <p:blipFill>
          <a:blip r:embed="rId3"/>
          <a:stretch>
            <a:fillRect/>
          </a:stretch>
        </p:blipFill>
        <p:spPr>
          <a:xfrm>
            <a:off x="378178" y="2667284"/>
            <a:ext cx="4643496" cy="1043655"/>
          </a:xfrm>
          <a:prstGeom prst="rect">
            <a:avLst/>
          </a:prstGeom>
        </p:spPr>
      </p:pic>
      <p:sp>
        <p:nvSpPr>
          <p:cNvPr id="11" name="Tekstvak 10">
            <a:extLst>
              <a:ext uri="{FF2B5EF4-FFF2-40B4-BE49-F238E27FC236}">
                <a16:creationId xmlns:a16="http://schemas.microsoft.com/office/drawing/2014/main" id="{197A0076-2221-C21B-C6D0-C4521BD032B1}"/>
              </a:ext>
            </a:extLst>
          </p:cNvPr>
          <p:cNvSpPr txBox="1"/>
          <p:nvPr/>
        </p:nvSpPr>
        <p:spPr>
          <a:xfrm>
            <a:off x="3667240" y="1068088"/>
            <a:ext cx="5952712" cy="1138773"/>
          </a:xfrm>
          <a:prstGeom prst="rect">
            <a:avLst/>
          </a:prstGeom>
          <a:noFill/>
          <a:ln w="28575">
            <a:solidFill>
              <a:srgbClr val="0070C0"/>
            </a:solidFill>
          </a:ln>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u="sng">
                <a:solidFill>
                  <a:srgbClr val="0070C0"/>
                </a:solidFill>
                <a:cs typeface="Calibri"/>
              </a:rPr>
              <a:t>Teruggegeven (10);</a:t>
            </a:r>
            <a:endParaRPr lang="en-US">
              <a:solidFill>
                <a:srgbClr val="0070C0"/>
              </a:solidFill>
              <a:cs typeface="Calibri"/>
            </a:endParaRPr>
          </a:p>
          <a:p>
            <a:r>
              <a:rPr lang="nl-NL" sz="1600">
                <a:solidFill>
                  <a:srgbClr val="0070C0"/>
                </a:solidFill>
                <a:cs typeface="Calibri"/>
              </a:rPr>
              <a:t>50% geen bed beschikbaar (1)</a:t>
            </a:r>
          </a:p>
          <a:p>
            <a:r>
              <a:rPr lang="nl-NL" sz="1600">
                <a:solidFill>
                  <a:srgbClr val="0070C0"/>
                </a:solidFill>
                <a:cs typeface="Calibri"/>
              </a:rPr>
              <a:t>50% vast via WLZ (1)</a:t>
            </a:r>
            <a:endParaRPr lang="nl-NL"/>
          </a:p>
          <a:p>
            <a:endParaRPr lang="nl-NL" u="sng">
              <a:solidFill>
                <a:srgbClr val="0070C0"/>
              </a:solidFill>
              <a:ea typeface="+mn-lt"/>
              <a:cs typeface="+mn-lt"/>
            </a:endParaRPr>
          </a:p>
        </p:txBody>
      </p:sp>
    </p:spTree>
    <p:extLst>
      <p:ext uri="{BB962C8B-B14F-4D97-AF65-F5344CB8AC3E}">
        <p14:creationId xmlns:p14="http://schemas.microsoft.com/office/powerpoint/2010/main" val="4228755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217F0BA5-1227-FB72-460F-755AA8C087BF}"/>
              </a:ext>
            </a:extLst>
          </p:cNvPr>
          <p:cNvSpPr>
            <a:spLocks noGrp="1"/>
          </p:cNvSpPr>
          <p:nvPr>
            <p:ph type="sldNum" sz="quarter" idx="12"/>
          </p:nvPr>
        </p:nvSpPr>
        <p:spPr/>
        <p:txBody>
          <a:bodyPr/>
          <a:lstStyle/>
          <a:p>
            <a:fld id="{D68B3F2B-E202-4376-8508-A508ED334532}" type="slidenum">
              <a:rPr lang="nl-NL" smtClean="0"/>
              <a:t>25</a:t>
            </a:fld>
            <a:endParaRPr lang="nl-NL"/>
          </a:p>
        </p:txBody>
      </p:sp>
      <p:sp>
        <p:nvSpPr>
          <p:cNvPr id="3" name="object 3">
            <a:extLst>
              <a:ext uri="{FF2B5EF4-FFF2-40B4-BE49-F238E27FC236}">
                <a16:creationId xmlns:a16="http://schemas.microsoft.com/office/drawing/2014/main" id="{1AD8A972-9F1C-EB5A-76C9-E1F4601936D5}"/>
              </a:ext>
            </a:extLst>
          </p:cNvPr>
          <p:cNvSpPr/>
          <p:nvPr/>
        </p:nvSpPr>
        <p:spPr>
          <a:xfrm>
            <a:off x="0" y="0"/>
            <a:ext cx="12191999" cy="6857996"/>
          </a:xfrm>
          <a:prstGeom prst="rect">
            <a:avLst/>
          </a:prstGeom>
          <a:blipFill>
            <a:blip r:embed="rId2" cstate="print"/>
            <a:stretch>
              <a:fillRect/>
            </a:stretch>
          </a:blip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600" b="1">
              <a:solidFill>
                <a:srgbClr val="50B3AD"/>
              </a:solidFill>
              <a:cs typeface="Calibri" panose="020F0502020204030204"/>
            </a:endParaRPr>
          </a:p>
        </p:txBody>
      </p:sp>
      <p:sp>
        <p:nvSpPr>
          <p:cNvPr id="4" name="Tekstvak 1">
            <a:extLst>
              <a:ext uri="{FF2B5EF4-FFF2-40B4-BE49-F238E27FC236}">
                <a16:creationId xmlns:a16="http://schemas.microsoft.com/office/drawing/2014/main" id="{235931DF-23C1-195D-395C-2422C9F97C3C}"/>
              </a:ext>
            </a:extLst>
          </p:cNvPr>
          <p:cNvSpPr txBox="1"/>
          <p:nvPr/>
        </p:nvSpPr>
        <p:spPr>
          <a:xfrm>
            <a:off x="7082118" y="5384240"/>
            <a:ext cx="4661647" cy="646331"/>
          </a:xfrm>
          <a:prstGeom prst="rect">
            <a:avLst/>
          </a:prstGeom>
          <a:noFill/>
          <a:ln w="28575">
            <a:solidFill>
              <a:srgbClr val="0070C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00400" lvl="8" indent="-914400"/>
            <a:r>
              <a:rPr lang="en-US" sz="3600" b="1" err="1">
                <a:solidFill>
                  <a:srgbClr val="50B3AD"/>
                </a:solidFill>
                <a:latin typeface="Calibri"/>
                <a:cs typeface="Calibri"/>
              </a:rPr>
              <a:t>Kwaliteit</a:t>
            </a:r>
          </a:p>
        </p:txBody>
      </p:sp>
      <p:sp>
        <p:nvSpPr>
          <p:cNvPr id="5" name="object 5">
            <a:extLst>
              <a:ext uri="{FF2B5EF4-FFF2-40B4-BE49-F238E27FC236}">
                <a16:creationId xmlns:a16="http://schemas.microsoft.com/office/drawing/2014/main" id="{C543FD7A-AB1A-6493-4E56-D494D325B762}"/>
              </a:ext>
            </a:extLst>
          </p:cNvPr>
          <p:cNvSpPr/>
          <p:nvPr/>
        </p:nvSpPr>
        <p:spPr>
          <a:xfrm>
            <a:off x="276225" y="2514600"/>
            <a:ext cx="0" cy="4139260"/>
          </a:xfrm>
          <a:custGeom>
            <a:avLst/>
            <a:gdLst/>
            <a:ahLst/>
            <a:cxnLst/>
            <a:rect l="l" t="t" r="r" b="b"/>
            <a:pathLst>
              <a:path h="4139260">
                <a:moveTo>
                  <a:pt x="0" y="4139260"/>
                </a:moveTo>
                <a:lnTo>
                  <a:pt x="0" y="0"/>
                </a:lnTo>
              </a:path>
            </a:pathLst>
          </a:custGeom>
          <a:ln w="19050">
            <a:solidFill>
              <a:srgbClr val="0F489B"/>
            </a:solidFill>
          </a:ln>
        </p:spPr>
        <p:txBody>
          <a:bodyPr wrap="square" lIns="0" tIns="0" rIns="0" bIns="0" rtlCol="0">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7" name="Tijdelijke aanduiding voor dianummer 1">
            <a:extLst>
              <a:ext uri="{FF2B5EF4-FFF2-40B4-BE49-F238E27FC236}">
                <a16:creationId xmlns:a16="http://schemas.microsoft.com/office/drawing/2014/main" id="{C7B1FCE7-973D-4807-ED41-81843266B641}"/>
              </a:ext>
            </a:extLst>
          </p:cNvPr>
          <p:cNvSpPr txBox="1">
            <a:spLocks/>
          </p:cNvSpPr>
          <p:nvPr/>
        </p:nvSpPr>
        <p:spPr>
          <a:xfrm>
            <a:off x="8842168" y="6429581"/>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8B3F2B-E202-4376-8508-A508ED334532}" type="slidenum">
              <a:rPr lang="nl-NL" smtClean="0"/>
              <a:pPr/>
              <a:t>25</a:t>
            </a:fld>
            <a:endParaRPr lang="nl-NL"/>
          </a:p>
        </p:txBody>
      </p:sp>
    </p:spTree>
    <p:extLst>
      <p:ext uri="{BB962C8B-B14F-4D97-AF65-F5344CB8AC3E}">
        <p14:creationId xmlns:p14="http://schemas.microsoft.com/office/powerpoint/2010/main" val="1123232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Afbeelding 3">
            <a:extLst>
              <a:ext uri="{FF2B5EF4-FFF2-40B4-BE49-F238E27FC236}">
                <a16:creationId xmlns:a16="http://schemas.microsoft.com/office/drawing/2014/main" id="{BC9ECFC0-6452-DBCC-4049-CAAE840B4DD7}"/>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2" name="Tijdelijke aanduiding voor dianummer 1">
            <a:extLst>
              <a:ext uri="{FF2B5EF4-FFF2-40B4-BE49-F238E27FC236}">
                <a16:creationId xmlns:a16="http://schemas.microsoft.com/office/drawing/2014/main" id="{6D34D74C-862E-C70D-5323-BB90CA8A820A}"/>
              </a:ext>
            </a:extLst>
          </p:cNvPr>
          <p:cNvSpPr>
            <a:spLocks noGrp="1"/>
          </p:cNvSpPr>
          <p:nvPr>
            <p:ph type="sldNum" sz="quarter" idx="12"/>
          </p:nvPr>
        </p:nvSpPr>
        <p:spPr>
          <a:xfrm>
            <a:off x="8610600" y="6356350"/>
            <a:ext cx="2743200" cy="365125"/>
          </a:xfrm>
        </p:spPr>
        <p:txBody>
          <a:bodyPr>
            <a:normAutofit/>
          </a:bodyPr>
          <a:lstStyle/>
          <a:p>
            <a:pPr>
              <a:spcAft>
                <a:spcPts val="600"/>
              </a:spcAft>
            </a:pPr>
            <a:fld id="{D68B3F2B-E202-4376-8508-A508ED334532}" type="slidenum">
              <a:rPr lang="nl-NL">
                <a:solidFill>
                  <a:srgbClr val="FFFFFF"/>
                </a:solidFill>
              </a:rPr>
              <a:pPr>
                <a:spcAft>
                  <a:spcPts val="600"/>
                </a:spcAft>
              </a:pPr>
              <a:t>26</a:t>
            </a:fld>
            <a:endParaRPr lang="nl-NL">
              <a:solidFill>
                <a:srgbClr val="FFFFFF"/>
              </a:solidFill>
            </a:endParaRPr>
          </a:p>
        </p:txBody>
      </p:sp>
      <p:sp>
        <p:nvSpPr>
          <p:cNvPr id="6" name="Tekstvak 5">
            <a:extLst>
              <a:ext uri="{FF2B5EF4-FFF2-40B4-BE49-F238E27FC236}">
                <a16:creationId xmlns:a16="http://schemas.microsoft.com/office/drawing/2014/main" id="{7EA57ABA-1119-3809-9D78-FF5BF0A3C837}"/>
              </a:ext>
            </a:extLst>
          </p:cNvPr>
          <p:cNvSpPr txBox="1"/>
          <p:nvPr/>
        </p:nvSpPr>
        <p:spPr>
          <a:xfrm>
            <a:off x="5155871" y="207817"/>
            <a:ext cx="577227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3200" b="1">
                <a:solidFill>
                  <a:srgbClr val="4CB8B1"/>
                </a:solidFill>
                <a:cs typeface="Calibri"/>
              </a:rPr>
              <a:t>Gesprekken met Organisaties</a:t>
            </a:r>
          </a:p>
        </p:txBody>
      </p:sp>
      <p:pic>
        <p:nvPicPr>
          <p:cNvPr id="7" name="Afbeelding 8">
            <a:extLst>
              <a:ext uri="{FF2B5EF4-FFF2-40B4-BE49-F238E27FC236}">
                <a16:creationId xmlns:a16="http://schemas.microsoft.com/office/drawing/2014/main" id="{02A48CF3-2715-43E9-A1BF-DCBED6710985}"/>
              </a:ext>
            </a:extLst>
          </p:cNvPr>
          <p:cNvPicPr>
            <a:picLocks noChangeAspect="1"/>
          </p:cNvPicPr>
          <p:nvPr/>
        </p:nvPicPr>
        <p:blipFill>
          <a:blip r:embed="rId3"/>
          <a:stretch>
            <a:fillRect/>
          </a:stretch>
        </p:blipFill>
        <p:spPr>
          <a:xfrm>
            <a:off x="10779023" y="-2474"/>
            <a:ext cx="1381125" cy="1143000"/>
          </a:xfrm>
          <a:prstGeom prst="rect">
            <a:avLst/>
          </a:prstGeom>
        </p:spPr>
      </p:pic>
      <p:sp>
        <p:nvSpPr>
          <p:cNvPr id="5" name="Tijdelijke aanduiding voor dianummer 1">
            <a:extLst>
              <a:ext uri="{FF2B5EF4-FFF2-40B4-BE49-F238E27FC236}">
                <a16:creationId xmlns:a16="http://schemas.microsoft.com/office/drawing/2014/main" id="{A9F2964D-9C6A-C8B7-63AC-91BF3DEDF817}"/>
              </a:ext>
            </a:extLst>
          </p:cNvPr>
          <p:cNvSpPr txBox="1">
            <a:spLocks/>
          </p:cNvSpPr>
          <p:nvPr/>
        </p:nvSpPr>
        <p:spPr>
          <a:xfrm>
            <a:off x="8673935" y="636030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8B3F2B-E202-4376-8508-A508ED334532}" type="slidenum">
              <a:rPr lang="nl-NL" smtClean="0"/>
              <a:pPr/>
              <a:t>26</a:t>
            </a:fld>
            <a:endParaRPr lang="nl-NL"/>
          </a:p>
        </p:txBody>
      </p:sp>
      <p:sp>
        <p:nvSpPr>
          <p:cNvPr id="10" name="Tekstvak 9">
            <a:extLst>
              <a:ext uri="{FF2B5EF4-FFF2-40B4-BE49-F238E27FC236}">
                <a16:creationId xmlns:a16="http://schemas.microsoft.com/office/drawing/2014/main" id="{CD9AE667-E8A4-C935-7D7C-DAC632E7B0BA}"/>
              </a:ext>
            </a:extLst>
          </p:cNvPr>
          <p:cNvSpPr txBox="1"/>
          <p:nvPr/>
        </p:nvSpPr>
        <p:spPr>
          <a:xfrm>
            <a:off x="5492073" y="1141423"/>
            <a:ext cx="5516033"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a:solidFill>
                  <a:srgbClr val="0070C0"/>
                </a:solidFill>
                <a:cs typeface="Calibri"/>
              </a:rPr>
              <a:t>Wij zijn doorlopend bezig om onze samenwerking en dienstverlening te verbeteren. Vanuit het klanttevredenheidsonderzoek, welke in de voorgaande managementinformatie van Q4 2022 en jaaroverzicht beschreven staat, zijn de nieuwe acties gericht op doorontwikkeling </a:t>
            </a:r>
            <a:r>
              <a:rPr lang="nl-NL">
                <a:solidFill>
                  <a:srgbClr val="0070C0"/>
                </a:solidFill>
              </a:rPr>
              <a:t>geïmplementeerd.</a:t>
            </a:r>
            <a:endParaRPr lang="nl-NL">
              <a:solidFill>
                <a:srgbClr val="0070C0"/>
              </a:solidFill>
              <a:cs typeface="Calibri"/>
            </a:endParaRPr>
          </a:p>
          <a:p>
            <a:endParaRPr lang="nl-NL">
              <a:solidFill>
                <a:srgbClr val="0070C0"/>
              </a:solidFill>
              <a:cs typeface="Calibri"/>
            </a:endParaRPr>
          </a:p>
          <a:p>
            <a:pPr marL="285750" indent="-285750">
              <a:buFont typeface="Arial"/>
              <a:buChar char="•"/>
            </a:pPr>
            <a:r>
              <a:rPr lang="nl-NL">
                <a:solidFill>
                  <a:srgbClr val="0070C0"/>
                </a:solidFill>
                <a:cs typeface="Calibri"/>
              </a:rPr>
              <a:t>Gesprekken zijn gepland of hebben plaats gevonden met de organisaties waar de meeste cliënten zijn geplaatst in Q3 en Q4 2022. Dit zijn ZorgSpectrum, AxionContinu, </a:t>
            </a:r>
            <a:r>
              <a:rPr lang="nl-NL" err="1">
                <a:solidFill>
                  <a:srgbClr val="0070C0"/>
                </a:solidFill>
                <a:cs typeface="Calibri"/>
              </a:rPr>
              <a:t>Careyn</a:t>
            </a:r>
            <a:r>
              <a:rPr lang="nl-NL">
                <a:solidFill>
                  <a:srgbClr val="0070C0"/>
                </a:solidFill>
                <a:cs typeface="Calibri"/>
              </a:rPr>
              <a:t> en Zorgpension. </a:t>
            </a:r>
          </a:p>
          <a:p>
            <a:pPr marL="285750" indent="-285750">
              <a:buFont typeface="Arial"/>
              <a:buChar char="•"/>
            </a:pPr>
            <a:endParaRPr lang="nl-NL">
              <a:solidFill>
                <a:srgbClr val="0070C0"/>
              </a:solidFill>
              <a:cs typeface="Calibri"/>
            </a:endParaRPr>
          </a:p>
          <a:p>
            <a:pPr marL="285750" indent="-285750">
              <a:buFont typeface="Arial"/>
              <a:buChar char="•"/>
            </a:pPr>
            <a:r>
              <a:rPr lang="nl-NL">
                <a:solidFill>
                  <a:srgbClr val="0070C0"/>
                </a:solidFill>
                <a:cs typeface="Calibri"/>
              </a:rPr>
              <a:t>Achterwachtfunctie Specialist Ouderengeneeskunde is opnieuw ingeregeld voor Q1 en Q2 2023. Dit op basis van goodwill van een groep Specialisten Ouderengeneeskunde, met het idee dit in de toekomst structureel te borden. </a:t>
            </a:r>
          </a:p>
          <a:p>
            <a:pPr marL="285750" indent="-285750">
              <a:buFont typeface="Arial"/>
              <a:buChar char="•"/>
            </a:pPr>
            <a:endParaRPr lang="nl-NL">
              <a:solidFill>
                <a:srgbClr val="0070C0"/>
              </a:solidFill>
              <a:cs typeface="Calibri"/>
            </a:endParaRPr>
          </a:p>
        </p:txBody>
      </p:sp>
    </p:spTree>
    <p:extLst>
      <p:ext uri="{BB962C8B-B14F-4D97-AF65-F5344CB8AC3E}">
        <p14:creationId xmlns:p14="http://schemas.microsoft.com/office/powerpoint/2010/main" val="1060222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
            <a:extLst>
              <a:ext uri="{FF2B5EF4-FFF2-40B4-BE49-F238E27FC236}">
                <a16:creationId xmlns:a16="http://schemas.microsoft.com/office/drawing/2014/main" id="{0C5FB344-2359-345E-9575-DF0EE6845B09}"/>
              </a:ext>
            </a:extLst>
          </p:cNvPr>
          <p:cNvSpPr/>
          <p:nvPr/>
        </p:nvSpPr>
        <p:spPr>
          <a:xfrm>
            <a:off x="0" y="0"/>
            <a:ext cx="12192000" cy="6857998"/>
          </a:xfrm>
          <a:custGeom>
            <a:avLst/>
            <a:gdLst/>
            <a:ahLst/>
            <a:cxnLst/>
            <a:rect l="l" t="t" r="r" b="b"/>
            <a:pathLst>
              <a:path w="12192000" h="6857998">
                <a:moveTo>
                  <a:pt x="12192000" y="6857998"/>
                </a:moveTo>
                <a:lnTo>
                  <a:pt x="12192000" y="0"/>
                </a:lnTo>
                <a:lnTo>
                  <a:pt x="0" y="0"/>
                </a:lnTo>
                <a:lnTo>
                  <a:pt x="0" y="6857998"/>
                </a:lnTo>
                <a:lnTo>
                  <a:pt x="12192000" y="6857998"/>
                </a:lnTo>
                <a:close/>
              </a:path>
            </a:pathLst>
          </a:custGeom>
          <a:solidFill>
            <a:srgbClr val="12499B"/>
          </a:solid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solidFill>
                <a:srgbClr val="FFFFFF"/>
              </a:solidFill>
              <a:cs typeface="Calibri"/>
            </a:endParaRPr>
          </a:p>
        </p:txBody>
      </p:sp>
      <p:sp>
        <p:nvSpPr>
          <p:cNvPr id="4" name="object 5">
            <a:extLst>
              <a:ext uri="{FF2B5EF4-FFF2-40B4-BE49-F238E27FC236}">
                <a16:creationId xmlns:a16="http://schemas.microsoft.com/office/drawing/2014/main" id="{794943EA-823C-D2FB-E552-662F07BC0E27}"/>
              </a:ext>
            </a:extLst>
          </p:cNvPr>
          <p:cNvSpPr/>
          <p:nvPr/>
        </p:nvSpPr>
        <p:spPr>
          <a:xfrm>
            <a:off x="10420350" y="476250"/>
            <a:ext cx="933450" cy="933450"/>
          </a:xfrm>
          <a:prstGeom prst="rect">
            <a:avLst/>
          </a:prstGeom>
          <a:blipFill>
            <a:blip r:embed="rId2" cstate="print"/>
            <a:stretch>
              <a:fillRect/>
            </a:stretch>
          </a:blipFill>
        </p:spPr>
        <p:txBody>
          <a:bodyPr wrap="square" lIns="0" tIns="0" rIns="0" bIns="0" rtlCol="0">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 name="object 4">
            <a:extLst>
              <a:ext uri="{FF2B5EF4-FFF2-40B4-BE49-F238E27FC236}">
                <a16:creationId xmlns:a16="http://schemas.microsoft.com/office/drawing/2014/main" id="{1BF89027-40C7-626E-A120-E0B26494C4E6}"/>
              </a:ext>
            </a:extLst>
          </p:cNvPr>
          <p:cNvSpPr/>
          <p:nvPr/>
        </p:nvSpPr>
        <p:spPr>
          <a:xfrm>
            <a:off x="2905125" y="4819090"/>
            <a:ext cx="6381750" cy="1362075"/>
          </a:xfrm>
          <a:prstGeom prst="rect">
            <a:avLst/>
          </a:prstGeom>
          <a:blipFill>
            <a:blip r:embed="rId3" cstate="print"/>
            <a:stretch>
              <a:fillRect/>
            </a:stretch>
          </a:blipFill>
        </p:spPr>
        <p:txBody>
          <a:bodyPr wrap="square" lIns="0" tIns="0" rIns="0" bIns="0" rtlCol="0">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7" name="Tekstvak 6">
            <a:extLst>
              <a:ext uri="{FF2B5EF4-FFF2-40B4-BE49-F238E27FC236}">
                <a16:creationId xmlns:a16="http://schemas.microsoft.com/office/drawing/2014/main" id="{D1BE70D6-79AF-02D5-A281-D4E6A05E9DF5}"/>
              </a:ext>
            </a:extLst>
          </p:cNvPr>
          <p:cNvSpPr txBox="1"/>
          <p:nvPr/>
        </p:nvSpPr>
        <p:spPr>
          <a:xfrm>
            <a:off x="1560286" y="2648857"/>
            <a:ext cx="878975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rgbClr val="FFFFFF"/>
                </a:solidFill>
                <a:cs typeface="Calibri"/>
              </a:rPr>
              <a:t>Samen </a:t>
            </a:r>
            <a:r>
              <a:rPr lang="en-US" sz="3600" b="1" dirty="0" err="1">
                <a:solidFill>
                  <a:srgbClr val="FFFFFF"/>
                </a:solidFill>
                <a:cs typeface="Calibri"/>
              </a:rPr>
              <a:t>voor</a:t>
            </a:r>
            <a:r>
              <a:rPr lang="en-US" sz="3600" b="1" dirty="0">
                <a:solidFill>
                  <a:srgbClr val="FFFFFF"/>
                </a:solidFill>
                <a:cs typeface="Calibri"/>
              </a:rPr>
              <a:t> de </a:t>
            </a:r>
            <a:r>
              <a:rPr lang="en-US" sz="3600" b="1" dirty="0" err="1">
                <a:solidFill>
                  <a:srgbClr val="FFFFFF"/>
                </a:solidFill>
                <a:cs typeface="Calibri"/>
              </a:rPr>
              <a:t>juiste</a:t>
            </a:r>
            <a:r>
              <a:rPr lang="en-US" sz="3600" b="1" dirty="0">
                <a:solidFill>
                  <a:srgbClr val="FFFFFF"/>
                </a:solidFill>
                <a:cs typeface="Calibri"/>
              </a:rPr>
              <a:t> </a:t>
            </a:r>
            <a:r>
              <a:rPr lang="en-US" sz="3600" b="1" dirty="0" err="1">
                <a:solidFill>
                  <a:srgbClr val="FFFFFF"/>
                </a:solidFill>
                <a:cs typeface="Calibri"/>
              </a:rPr>
              <a:t>zorg</a:t>
            </a:r>
            <a:r>
              <a:rPr lang="en-US" sz="3600" b="1" dirty="0">
                <a:solidFill>
                  <a:srgbClr val="FFFFFF"/>
                </a:solidFill>
                <a:cs typeface="Calibri"/>
              </a:rPr>
              <a:t> op de </a:t>
            </a:r>
            <a:r>
              <a:rPr lang="en-US" sz="3600" b="1" dirty="0" err="1">
                <a:solidFill>
                  <a:srgbClr val="FFFFFF"/>
                </a:solidFill>
                <a:cs typeface="Calibri"/>
              </a:rPr>
              <a:t>juiste</a:t>
            </a:r>
            <a:r>
              <a:rPr lang="en-US" sz="3600" b="1" dirty="0">
                <a:solidFill>
                  <a:srgbClr val="FFFFFF"/>
                </a:solidFill>
                <a:cs typeface="Calibri"/>
              </a:rPr>
              <a:t> </a:t>
            </a:r>
            <a:r>
              <a:rPr lang="en-US" sz="3600" b="1" dirty="0" err="1">
                <a:solidFill>
                  <a:srgbClr val="FFFFFF"/>
                </a:solidFill>
                <a:cs typeface="Calibri"/>
              </a:rPr>
              <a:t>plek</a:t>
            </a:r>
            <a:r>
              <a:rPr lang="en-US" sz="3600" b="1" dirty="0">
                <a:solidFill>
                  <a:srgbClr val="FFFFFF"/>
                </a:solidFill>
                <a:cs typeface="Calibri"/>
              </a:rPr>
              <a:t>!</a:t>
            </a:r>
            <a:endParaRPr lang="nl-NL" sz="3600" dirty="0"/>
          </a:p>
        </p:txBody>
      </p:sp>
      <p:sp>
        <p:nvSpPr>
          <p:cNvPr id="5" name="Tijdelijke aanduiding voor dianummer 4">
            <a:extLst>
              <a:ext uri="{FF2B5EF4-FFF2-40B4-BE49-F238E27FC236}">
                <a16:creationId xmlns:a16="http://schemas.microsoft.com/office/drawing/2014/main" id="{93E0C38A-C33C-26FB-69B0-6F1A70A68376}"/>
              </a:ext>
            </a:extLst>
          </p:cNvPr>
          <p:cNvSpPr>
            <a:spLocks noGrp="1"/>
          </p:cNvSpPr>
          <p:nvPr>
            <p:ph type="sldNum" sz="quarter" idx="12"/>
          </p:nvPr>
        </p:nvSpPr>
        <p:spPr/>
        <p:txBody>
          <a:bodyPr/>
          <a:lstStyle/>
          <a:p>
            <a:fld id="{D68B3F2B-E202-4376-8508-A508ED334532}" type="slidenum">
              <a:rPr lang="nl-NL" dirty="0" smtClean="0"/>
              <a:t>27</a:t>
            </a:fld>
            <a:endParaRPr lang="nl-NL"/>
          </a:p>
        </p:txBody>
      </p:sp>
    </p:spTree>
    <p:extLst>
      <p:ext uri="{BB962C8B-B14F-4D97-AF65-F5344CB8AC3E}">
        <p14:creationId xmlns:p14="http://schemas.microsoft.com/office/powerpoint/2010/main" val="402032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21440940-9C09-3D4B-40C8-046A69BC41E0}"/>
              </a:ext>
            </a:extLst>
          </p:cNvPr>
          <p:cNvSpPr/>
          <p:nvPr/>
        </p:nvSpPr>
        <p:spPr>
          <a:xfrm>
            <a:off x="0" y="-45357"/>
            <a:ext cx="12191999" cy="6930567"/>
          </a:xfrm>
          <a:prstGeom prst="rect">
            <a:avLst/>
          </a:prstGeom>
          <a:blipFill>
            <a:blip r:embed="rId2" cstate="print"/>
            <a:stretch>
              <a:fillRect/>
            </a:stretch>
          </a:blip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solidFill>
                <a:srgbClr val="FFFFFF"/>
              </a:solidFill>
              <a:cs typeface="Calibri"/>
            </a:endParaRPr>
          </a:p>
        </p:txBody>
      </p:sp>
      <p:sp>
        <p:nvSpPr>
          <p:cNvPr id="5" name="Tekstvak 4">
            <a:extLst>
              <a:ext uri="{FF2B5EF4-FFF2-40B4-BE49-F238E27FC236}">
                <a16:creationId xmlns:a16="http://schemas.microsoft.com/office/drawing/2014/main" id="{0A6C18AD-A70C-39AD-CA47-6E10191AF5D8}"/>
              </a:ext>
            </a:extLst>
          </p:cNvPr>
          <p:cNvSpPr txBox="1"/>
          <p:nvPr/>
        </p:nvSpPr>
        <p:spPr>
          <a:xfrm>
            <a:off x="5343071" y="4780642"/>
            <a:ext cx="6394902" cy="1323439"/>
          </a:xfrm>
          <a:prstGeom prst="rect">
            <a:avLst/>
          </a:prstGeom>
          <a:noFill/>
          <a:ln w="28575">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800" b="1">
              <a:solidFill>
                <a:srgbClr val="50B3AD"/>
              </a:solidFill>
              <a:cs typeface="Calibri"/>
            </a:endParaRPr>
          </a:p>
          <a:p>
            <a:pPr algn="r"/>
            <a:r>
              <a:rPr lang="en-US" sz="3600" b="1" err="1">
                <a:solidFill>
                  <a:srgbClr val="50B3AD"/>
                </a:solidFill>
                <a:cs typeface="Calibri"/>
              </a:rPr>
              <a:t>Aanvragen</a:t>
            </a:r>
            <a:r>
              <a:rPr lang="en-US" sz="3600" b="1">
                <a:solidFill>
                  <a:srgbClr val="50B3AD"/>
                </a:solidFill>
                <a:cs typeface="Calibri"/>
              </a:rPr>
              <a:t> </a:t>
            </a:r>
            <a:endParaRPr lang="nl-NL" sz="3600">
              <a:solidFill>
                <a:srgbClr val="000000"/>
              </a:solidFill>
              <a:cs typeface="Calibri"/>
            </a:endParaRPr>
          </a:p>
          <a:p>
            <a:pPr algn="r"/>
            <a:r>
              <a:rPr lang="en-US" sz="3600" b="1">
                <a:solidFill>
                  <a:srgbClr val="FFFFFF"/>
                </a:solidFill>
                <a:cs typeface="Calibri"/>
              </a:rPr>
              <a:t>                    TIJDELIJK VERBLIJF</a:t>
            </a:r>
            <a:endParaRPr lang="en-US" sz="3600" b="1">
              <a:solidFill>
                <a:srgbClr val="FFFFFF"/>
              </a:solidFill>
              <a:ea typeface="Calibri"/>
              <a:cs typeface="Calibri"/>
            </a:endParaRPr>
          </a:p>
        </p:txBody>
      </p:sp>
      <p:sp>
        <p:nvSpPr>
          <p:cNvPr id="6" name="object 4">
            <a:extLst>
              <a:ext uri="{FF2B5EF4-FFF2-40B4-BE49-F238E27FC236}">
                <a16:creationId xmlns:a16="http://schemas.microsoft.com/office/drawing/2014/main" id="{185FF736-2465-B724-AE4F-BB3110DEED18}"/>
              </a:ext>
            </a:extLst>
          </p:cNvPr>
          <p:cNvSpPr/>
          <p:nvPr/>
        </p:nvSpPr>
        <p:spPr>
          <a:xfrm>
            <a:off x="276225" y="2514600"/>
            <a:ext cx="0" cy="4139260"/>
          </a:xfrm>
          <a:custGeom>
            <a:avLst/>
            <a:gdLst/>
            <a:ahLst/>
            <a:cxnLst/>
            <a:rect l="l" t="t" r="r" b="b"/>
            <a:pathLst>
              <a:path h="4139260">
                <a:moveTo>
                  <a:pt x="0" y="4139260"/>
                </a:moveTo>
                <a:lnTo>
                  <a:pt x="0" y="0"/>
                </a:lnTo>
              </a:path>
            </a:pathLst>
          </a:custGeom>
          <a:ln w="19050">
            <a:solidFill>
              <a:srgbClr val="0F489B"/>
            </a:solidFill>
          </a:ln>
        </p:spPr>
        <p:txBody>
          <a:bodyPr wrap="square" lIns="0" tIns="0" rIns="0" bIns="0" rtlCol="0">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Tijdelijke aanduiding voor dianummer 2">
            <a:extLst>
              <a:ext uri="{FF2B5EF4-FFF2-40B4-BE49-F238E27FC236}">
                <a16:creationId xmlns:a16="http://schemas.microsoft.com/office/drawing/2014/main" id="{57AE9C6E-90B7-EFD1-5DA8-3A72569573D6}"/>
              </a:ext>
            </a:extLst>
          </p:cNvPr>
          <p:cNvSpPr>
            <a:spLocks noGrp="1"/>
          </p:cNvSpPr>
          <p:nvPr>
            <p:ph type="sldNum" sz="quarter" idx="12"/>
          </p:nvPr>
        </p:nvSpPr>
        <p:spPr/>
        <p:txBody>
          <a:bodyPr/>
          <a:lstStyle/>
          <a:p>
            <a:fld id="{D68B3F2B-E202-4376-8508-A508ED334532}" type="slidenum">
              <a:rPr lang="nl-NL" smtClean="0"/>
              <a:t>3</a:t>
            </a:fld>
            <a:endParaRPr lang="nl-NL"/>
          </a:p>
        </p:txBody>
      </p:sp>
    </p:spTree>
    <p:extLst>
      <p:ext uri="{BB962C8B-B14F-4D97-AF65-F5344CB8AC3E}">
        <p14:creationId xmlns:p14="http://schemas.microsoft.com/office/powerpoint/2010/main" val="315534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dianummer 3">
            <a:extLst>
              <a:ext uri="{FF2B5EF4-FFF2-40B4-BE49-F238E27FC236}">
                <a16:creationId xmlns:a16="http://schemas.microsoft.com/office/drawing/2014/main" id="{F333EA61-56D4-EE2C-E2C9-82DFEEE83564}"/>
              </a:ext>
            </a:extLst>
          </p:cNvPr>
          <p:cNvSpPr>
            <a:spLocks noGrp="1"/>
          </p:cNvSpPr>
          <p:nvPr>
            <p:ph type="sldNum" sz="quarter" idx="12"/>
          </p:nvPr>
        </p:nvSpPr>
        <p:spPr>
          <a:xfrm>
            <a:off x="8610600" y="6422451"/>
            <a:ext cx="2743200" cy="216000"/>
          </a:xfrm>
        </p:spPr>
        <p:txBody>
          <a:bodyPr/>
          <a:lstStyle/>
          <a:p>
            <a:fld id="{08A73C6A-F6ED-4EAC-9D7A-8884B580580E}" type="slidenum">
              <a:rPr lang="nl-NL" smtClean="0">
                <a:solidFill>
                  <a:srgbClr val="00ADD0"/>
                </a:solidFill>
              </a:rPr>
              <a:pPr/>
              <a:t>4</a:t>
            </a:fld>
            <a:endParaRPr lang="nl-NL">
              <a:solidFill>
                <a:srgbClr val="00ADD0"/>
              </a:solidFill>
            </a:endParaRPr>
          </a:p>
        </p:txBody>
      </p:sp>
      <p:sp>
        <p:nvSpPr>
          <p:cNvPr id="10" name="Tekstvak 9">
            <a:extLst>
              <a:ext uri="{FF2B5EF4-FFF2-40B4-BE49-F238E27FC236}">
                <a16:creationId xmlns:a16="http://schemas.microsoft.com/office/drawing/2014/main" id="{F6D14450-766C-007A-C340-F846187A5BC1}"/>
              </a:ext>
            </a:extLst>
          </p:cNvPr>
          <p:cNvSpPr txBox="1"/>
          <p:nvPr/>
        </p:nvSpPr>
        <p:spPr>
          <a:xfrm>
            <a:off x="528635" y="668267"/>
            <a:ext cx="10601325" cy="646331"/>
          </a:xfrm>
          <a:prstGeom prst="rect">
            <a:avLst/>
          </a:prstGeom>
          <a:noFill/>
        </p:spPr>
        <p:txBody>
          <a:bodyPr wrap="square" lIns="91440" tIns="45720" rIns="91440" bIns="45720" anchor="t">
            <a:spAutoFit/>
          </a:bodyPr>
          <a:lstStyle/>
          <a:p>
            <a:r>
              <a:rPr lang="nl-NL" sz="3600">
                <a:solidFill>
                  <a:srgbClr val="4CB8B1"/>
                </a:solidFill>
              </a:rPr>
              <a:t>Inleiding – registratie </a:t>
            </a:r>
            <a:endParaRPr lang="nl-NL" sz="3600">
              <a:solidFill>
                <a:srgbClr val="4CB8B1"/>
              </a:solidFill>
              <a:latin typeface="+mn-lt"/>
            </a:endParaRPr>
          </a:p>
        </p:txBody>
      </p:sp>
      <p:sp>
        <p:nvSpPr>
          <p:cNvPr id="11" name="Tekstvak 10">
            <a:extLst>
              <a:ext uri="{FF2B5EF4-FFF2-40B4-BE49-F238E27FC236}">
                <a16:creationId xmlns:a16="http://schemas.microsoft.com/office/drawing/2014/main" id="{7CED983B-97CE-C712-4804-7F9349411773}"/>
              </a:ext>
            </a:extLst>
          </p:cNvPr>
          <p:cNvSpPr txBox="1"/>
          <p:nvPr/>
        </p:nvSpPr>
        <p:spPr>
          <a:xfrm>
            <a:off x="524278" y="2127905"/>
            <a:ext cx="11363324" cy="2769989"/>
          </a:xfrm>
          <a:prstGeom prst="rect">
            <a:avLst/>
          </a:prstGeom>
          <a:noFill/>
        </p:spPr>
        <p:txBody>
          <a:bodyPr wrap="square" lIns="91440" tIns="45720" rIns="91440" bIns="45720" rtlCol="0" anchor="t">
            <a:spAutoFit/>
          </a:bodyPr>
          <a:lstStyle/>
          <a:p>
            <a:r>
              <a:rPr lang="nl-NL">
                <a:solidFill>
                  <a:srgbClr val="0070C0"/>
                </a:solidFill>
                <a:cs typeface="Calibri"/>
              </a:rPr>
              <a:t>Vanaf 1 januari 2023 heeft er een aanpassing in de registratie plaatsgevonden. Met deze aanpassing is er een nog nauwkeurigere uiteenzetting in de management informatie mogelijk. </a:t>
            </a:r>
          </a:p>
          <a:p>
            <a:endParaRPr lang="nl-NL">
              <a:solidFill>
                <a:srgbClr val="0070C0"/>
              </a:solidFill>
              <a:cs typeface="Calibri"/>
            </a:endParaRPr>
          </a:p>
          <a:p>
            <a:r>
              <a:rPr lang="nl-NL">
                <a:solidFill>
                  <a:srgbClr val="0070C0"/>
                </a:solidFill>
                <a:cs typeface="Calibri"/>
              </a:rPr>
              <a:t>Concreet wordt er meer geregistreerd, waaronder alle telefonische aanmeldingen die meteen van advies worden voorzien en niet aan de criteria van een tijdelijk verblijf bed voldoen. Daarnaast is de uitstroom ook specifieker uitgesplitst om beter te kunnen analyseren welke vervolg zorg of adviezen er ingezet (hadden moeten) worden. </a:t>
            </a:r>
          </a:p>
          <a:p>
            <a:endParaRPr lang="nl-NL">
              <a:solidFill>
                <a:srgbClr val="0070C0"/>
              </a:solidFill>
              <a:cs typeface="Calibri"/>
            </a:endParaRPr>
          </a:p>
          <a:p>
            <a:r>
              <a:rPr lang="nl-NL">
                <a:solidFill>
                  <a:srgbClr val="0070C0"/>
                </a:solidFill>
                <a:cs typeface="Calibri"/>
              </a:rPr>
              <a:t>De vergelijking met 2022 is dus niet 1 op 1 te maken. Dit is bijvoorbeeld te zien in het plaatsingspercentage dat in Q1 een stuk lager ligt dan het gemiddelde over 2022. </a:t>
            </a:r>
          </a:p>
          <a:p>
            <a:endParaRPr lang="nl-NL" sz="1200">
              <a:solidFill>
                <a:srgbClr val="0070C0"/>
              </a:solidFill>
              <a:cs typeface="Calibri"/>
            </a:endParaRPr>
          </a:p>
        </p:txBody>
      </p:sp>
    </p:spTree>
    <p:extLst>
      <p:ext uri="{BB962C8B-B14F-4D97-AF65-F5344CB8AC3E}">
        <p14:creationId xmlns:p14="http://schemas.microsoft.com/office/powerpoint/2010/main" val="3155240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el 1">
            <a:extLst>
              <a:ext uri="{FF2B5EF4-FFF2-40B4-BE49-F238E27FC236}">
                <a16:creationId xmlns:a16="http://schemas.microsoft.com/office/drawing/2014/main" id="{584320D6-203A-9A4E-8ED9-C8BE96384E64}"/>
              </a:ext>
            </a:extLst>
          </p:cNvPr>
          <p:cNvSpPr txBox="1">
            <a:spLocks/>
          </p:cNvSpPr>
          <p:nvPr/>
        </p:nvSpPr>
        <p:spPr>
          <a:xfrm>
            <a:off x="299356" y="322607"/>
            <a:ext cx="9065964"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a:solidFill>
                  <a:srgbClr val="4CB8B1"/>
                </a:solidFill>
                <a:latin typeface="+mn-lt"/>
              </a:rPr>
              <a:t>Totaal aanvragen: aantallen &amp; indicaties </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396" y="5488690"/>
            <a:ext cx="6336704" cy="1040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vak 5">
            <a:extLst>
              <a:ext uri="{FF2B5EF4-FFF2-40B4-BE49-F238E27FC236}">
                <a16:creationId xmlns:a16="http://schemas.microsoft.com/office/drawing/2014/main" id="{F0CB83B4-3F72-2B43-DC5E-C0FED4BD056B}"/>
              </a:ext>
            </a:extLst>
          </p:cNvPr>
          <p:cNvSpPr txBox="1"/>
          <p:nvPr/>
        </p:nvSpPr>
        <p:spPr>
          <a:xfrm>
            <a:off x="9946433" y="2235296"/>
            <a:ext cx="1698171" cy="369332"/>
          </a:xfrm>
          <a:prstGeom prst="rect">
            <a:avLst/>
          </a:prstGeom>
          <a:noFill/>
        </p:spPr>
        <p:txBody>
          <a:bodyPr wrap="square" rtlCol="0">
            <a:spAutoFit/>
          </a:bodyPr>
          <a:lstStyle/>
          <a:p>
            <a:endParaRPr lang="nl-NL"/>
          </a:p>
        </p:txBody>
      </p:sp>
      <p:sp>
        <p:nvSpPr>
          <p:cNvPr id="7" name="Tekstvak 6">
            <a:extLst>
              <a:ext uri="{FF2B5EF4-FFF2-40B4-BE49-F238E27FC236}">
                <a16:creationId xmlns:a16="http://schemas.microsoft.com/office/drawing/2014/main" id="{AFF79D3B-3F7F-A690-C6F0-6F8CAB11CDAF}"/>
              </a:ext>
            </a:extLst>
          </p:cNvPr>
          <p:cNvSpPr txBox="1"/>
          <p:nvPr/>
        </p:nvSpPr>
        <p:spPr>
          <a:xfrm>
            <a:off x="7953730" y="2610467"/>
            <a:ext cx="2964148" cy="1200329"/>
          </a:xfrm>
          <a:prstGeom prst="rect">
            <a:avLst/>
          </a:prstGeom>
          <a:solidFill>
            <a:schemeClr val="accent1">
              <a:lumMod val="75000"/>
            </a:schemeClr>
          </a:solidFill>
        </p:spPr>
        <p:txBody>
          <a:bodyPr wrap="square" lIns="91440" tIns="45720" rIns="91440" bIns="45720" rtlCol="0" anchor="t">
            <a:spAutoFit/>
          </a:bodyPr>
          <a:lstStyle/>
          <a:p>
            <a:pPr algn="ctr"/>
            <a:endParaRPr lang="nl-NL">
              <a:solidFill>
                <a:schemeClr val="bg1"/>
              </a:solidFill>
            </a:endParaRPr>
          </a:p>
          <a:p>
            <a:pPr algn="ctr"/>
            <a:r>
              <a:rPr lang="nl-NL">
                <a:solidFill>
                  <a:schemeClr val="bg1"/>
                </a:solidFill>
              </a:rPr>
              <a:t>Q1 2023</a:t>
            </a:r>
            <a:endParaRPr lang="nl-NL">
              <a:solidFill>
                <a:schemeClr val="bg1"/>
              </a:solidFill>
              <a:cs typeface="Calibri"/>
            </a:endParaRPr>
          </a:p>
          <a:p>
            <a:pPr algn="ctr"/>
            <a:r>
              <a:rPr lang="nl-NL" b="1">
                <a:solidFill>
                  <a:schemeClr val="bg1"/>
                </a:solidFill>
              </a:rPr>
              <a:t>434 aanvragen</a:t>
            </a:r>
            <a:endParaRPr lang="nl-NL" b="1">
              <a:solidFill>
                <a:schemeClr val="bg1"/>
              </a:solidFill>
              <a:ea typeface="Calibri" panose="020F0502020204030204"/>
              <a:cs typeface="Calibri" panose="020F0502020204030204"/>
            </a:endParaRPr>
          </a:p>
        </p:txBody>
      </p:sp>
      <p:pic>
        <p:nvPicPr>
          <p:cNvPr id="10" name="Afbeelding 9">
            <a:extLst>
              <a:ext uri="{FF2B5EF4-FFF2-40B4-BE49-F238E27FC236}">
                <a16:creationId xmlns:a16="http://schemas.microsoft.com/office/drawing/2014/main" id="{51AB8B25-789A-50F8-5743-373C53280728}"/>
              </a:ext>
            </a:extLst>
          </p:cNvPr>
          <p:cNvPicPr>
            <a:picLocks noChangeAspect="1"/>
          </p:cNvPicPr>
          <p:nvPr/>
        </p:nvPicPr>
        <p:blipFill>
          <a:blip r:embed="rId4"/>
          <a:stretch>
            <a:fillRect/>
          </a:stretch>
        </p:blipFill>
        <p:spPr>
          <a:xfrm>
            <a:off x="10795518" y="0"/>
            <a:ext cx="1381125" cy="1133475"/>
          </a:xfrm>
          <a:prstGeom prst="rect">
            <a:avLst/>
          </a:prstGeom>
        </p:spPr>
      </p:pic>
      <p:sp>
        <p:nvSpPr>
          <p:cNvPr id="4" name="Tijdelijke aanduiding voor dianummer 3">
            <a:extLst>
              <a:ext uri="{FF2B5EF4-FFF2-40B4-BE49-F238E27FC236}">
                <a16:creationId xmlns:a16="http://schemas.microsoft.com/office/drawing/2014/main" id="{4AAD1759-F8F5-AFEC-4773-62EB3E84A23A}"/>
              </a:ext>
            </a:extLst>
          </p:cNvPr>
          <p:cNvSpPr>
            <a:spLocks noGrp="1"/>
          </p:cNvSpPr>
          <p:nvPr>
            <p:ph type="sldNum" sz="quarter" idx="12"/>
          </p:nvPr>
        </p:nvSpPr>
        <p:spPr>
          <a:xfrm>
            <a:off x="8525933" y="6345767"/>
            <a:ext cx="2743200" cy="365125"/>
          </a:xfrm>
        </p:spPr>
        <p:txBody>
          <a:bodyPr/>
          <a:lstStyle/>
          <a:p>
            <a:fld id="{D68B3F2B-E202-4376-8508-A508ED334532}" type="slidenum">
              <a:rPr lang="nl-NL" smtClean="0"/>
              <a:t>5</a:t>
            </a:fld>
            <a:endParaRPr lang="nl-NL"/>
          </a:p>
        </p:txBody>
      </p:sp>
      <p:pic>
        <p:nvPicPr>
          <p:cNvPr id="3" name="Afbeelding 8" descr="Afbeelding met tafel&#10;&#10;Automatisch gegenereerde beschrijving">
            <a:extLst>
              <a:ext uri="{FF2B5EF4-FFF2-40B4-BE49-F238E27FC236}">
                <a16:creationId xmlns:a16="http://schemas.microsoft.com/office/drawing/2014/main" id="{A4CA10FC-EE43-1761-FEAA-FEF58CE53628}"/>
              </a:ext>
            </a:extLst>
          </p:cNvPr>
          <p:cNvPicPr>
            <a:picLocks noChangeAspect="1"/>
          </p:cNvPicPr>
          <p:nvPr/>
        </p:nvPicPr>
        <p:blipFill>
          <a:blip r:embed="rId5"/>
          <a:stretch>
            <a:fillRect/>
          </a:stretch>
        </p:blipFill>
        <p:spPr>
          <a:xfrm>
            <a:off x="438150" y="1063606"/>
            <a:ext cx="3462866" cy="3915873"/>
          </a:xfrm>
          <a:prstGeom prst="rect">
            <a:avLst/>
          </a:prstGeom>
        </p:spPr>
      </p:pic>
      <p:sp>
        <p:nvSpPr>
          <p:cNvPr id="8" name="Rechthoek 7">
            <a:extLst>
              <a:ext uri="{FF2B5EF4-FFF2-40B4-BE49-F238E27FC236}">
                <a16:creationId xmlns:a16="http://schemas.microsoft.com/office/drawing/2014/main" id="{4944B0A3-0E15-4E21-7A99-87398CD5AE51}"/>
              </a:ext>
            </a:extLst>
          </p:cNvPr>
          <p:cNvSpPr/>
          <p:nvPr/>
        </p:nvSpPr>
        <p:spPr>
          <a:xfrm>
            <a:off x="3314240" y="1083324"/>
            <a:ext cx="780361" cy="39293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highlight>
                <a:srgbClr val="C0C0C0"/>
              </a:highlight>
              <a:cs typeface="Calibri"/>
            </a:endParaRPr>
          </a:p>
        </p:txBody>
      </p:sp>
    </p:spTree>
    <p:extLst>
      <p:ext uri="{BB962C8B-B14F-4D97-AF65-F5344CB8AC3E}">
        <p14:creationId xmlns:p14="http://schemas.microsoft.com/office/powerpoint/2010/main" val="2977548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BCFEC115-FCC6-4C0B-ADA0-72A386C92356}"/>
              </a:ext>
            </a:extLst>
          </p:cNvPr>
          <p:cNvGraphicFramePr>
            <a:graphicFrameLocks noGrp="1"/>
          </p:cNvGraphicFramePr>
          <p:nvPr>
            <p:extLst>
              <p:ext uri="{D42A27DB-BD31-4B8C-83A1-F6EECF244321}">
                <p14:modId xmlns:p14="http://schemas.microsoft.com/office/powerpoint/2010/main" val="1680079239"/>
              </p:ext>
            </p:extLst>
          </p:nvPr>
        </p:nvGraphicFramePr>
        <p:xfrm>
          <a:off x="299356" y="966628"/>
          <a:ext cx="10515600" cy="731520"/>
        </p:xfrm>
        <a:graphic>
          <a:graphicData uri="http://schemas.openxmlformats.org/drawingml/2006/table">
            <a:tbl>
              <a:tblPr/>
              <a:tblGrid>
                <a:gridCol w="10515600">
                  <a:extLst>
                    <a:ext uri="{9D8B030D-6E8A-4147-A177-3AD203B41FA5}">
                      <a16:colId xmlns:a16="http://schemas.microsoft.com/office/drawing/2014/main" val="2570373332"/>
                    </a:ext>
                  </a:extLst>
                </a:gridCol>
              </a:tblGrid>
              <a:tr h="0">
                <a:tc>
                  <a:txBody>
                    <a:bodyPr/>
                    <a:lstStyle/>
                    <a:p>
                      <a:endParaRPr lang="nl-NL">
                        <a:effectLst/>
                      </a:endParaRPr>
                    </a:p>
                  </a:txBody>
                  <a:tcPr anchor="ctr">
                    <a:lnL>
                      <a:noFill/>
                    </a:lnL>
                    <a:lnR>
                      <a:noFill/>
                    </a:lnR>
                    <a:lnT>
                      <a:noFill/>
                    </a:lnT>
                    <a:lnB>
                      <a:noFill/>
                    </a:lnB>
                  </a:tcPr>
                </a:tc>
                <a:extLst>
                  <a:ext uri="{0D108BD9-81ED-4DB2-BD59-A6C34878D82A}">
                    <a16:rowId xmlns:a16="http://schemas.microsoft.com/office/drawing/2014/main" val="1076283540"/>
                  </a:ext>
                </a:extLst>
              </a:tr>
              <a:tr h="0">
                <a:tc>
                  <a:txBody>
                    <a:bodyPr/>
                    <a:lstStyle/>
                    <a:p>
                      <a:endParaRPr lang="nl-NL">
                        <a:effectLst/>
                      </a:endParaRPr>
                    </a:p>
                  </a:txBody>
                  <a:tcPr anchor="ctr">
                    <a:lnL>
                      <a:noFill/>
                    </a:lnL>
                    <a:lnR>
                      <a:noFill/>
                    </a:lnR>
                    <a:lnT>
                      <a:noFill/>
                    </a:lnT>
                    <a:lnB>
                      <a:noFill/>
                    </a:lnB>
                  </a:tcPr>
                </a:tc>
                <a:extLst>
                  <a:ext uri="{0D108BD9-81ED-4DB2-BD59-A6C34878D82A}">
                    <a16:rowId xmlns:a16="http://schemas.microsoft.com/office/drawing/2014/main" val="3480458468"/>
                  </a:ext>
                </a:extLst>
              </a:tr>
            </a:tbl>
          </a:graphicData>
        </a:graphic>
      </p:graphicFrame>
      <p:sp>
        <p:nvSpPr>
          <p:cNvPr id="44" name="Titel 1">
            <a:extLst>
              <a:ext uri="{FF2B5EF4-FFF2-40B4-BE49-F238E27FC236}">
                <a16:creationId xmlns:a16="http://schemas.microsoft.com/office/drawing/2014/main" id="{584320D6-203A-9A4E-8ED9-C8BE96384E64}"/>
              </a:ext>
            </a:extLst>
          </p:cNvPr>
          <p:cNvSpPr txBox="1">
            <a:spLocks/>
          </p:cNvSpPr>
          <p:nvPr/>
        </p:nvSpPr>
        <p:spPr>
          <a:xfrm>
            <a:off x="299356" y="322607"/>
            <a:ext cx="9065964"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a:solidFill>
                  <a:srgbClr val="4CB8B1"/>
                </a:solidFill>
                <a:latin typeface="+mn-lt"/>
              </a:rPr>
              <a:t>Totaal aanvragen: aanvragen &amp; indicaties</a:t>
            </a:r>
          </a:p>
        </p:txBody>
      </p:sp>
      <p:sp>
        <p:nvSpPr>
          <p:cNvPr id="3" name="Rechthoek 2"/>
          <p:cNvSpPr/>
          <p:nvPr/>
        </p:nvSpPr>
        <p:spPr>
          <a:xfrm>
            <a:off x="479376" y="1088740"/>
            <a:ext cx="9973108" cy="1077218"/>
          </a:xfrm>
          <a:prstGeom prst="rect">
            <a:avLst/>
          </a:prstGeom>
        </p:spPr>
        <p:txBody>
          <a:bodyPr wrap="square">
            <a:spAutoFit/>
          </a:bodyPr>
          <a:lstStyle/>
          <a:p>
            <a:pPr lvl="1"/>
            <a:endParaRPr lang="nl-NL" sz="1600"/>
          </a:p>
          <a:p>
            <a:pPr lvl="0"/>
            <a:endParaRPr lang="nl-NL" sz="1600"/>
          </a:p>
          <a:p>
            <a:pPr lvl="0"/>
            <a:endParaRPr lang="nl-NL" sz="1600"/>
          </a:p>
          <a:p>
            <a:pPr marL="342900" lvl="0" indent="-342900">
              <a:buFont typeface="+mj-lt"/>
              <a:buAutoNum type="arabicPeriod"/>
            </a:pPr>
            <a:endParaRPr lang="nl-NL" sz="1600" i="1">
              <a:solidFill>
                <a:srgbClr val="FF0000"/>
              </a:solidFill>
            </a:endParaRPr>
          </a:p>
        </p:txBody>
      </p:sp>
      <p:pic>
        <p:nvPicPr>
          <p:cNvPr id="7" name="Afbeelding 6">
            <a:extLst>
              <a:ext uri="{FF2B5EF4-FFF2-40B4-BE49-F238E27FC236}">
                <a16:creationId xmlns:a16="http://schemas.microsoft.com/office/drawing/2014/main" id="{43958E8B-E1BF-7EF7-D1CF-90F78F3DBDBE}"/>
              </a:ext>
            </a:extLst>
          </p:cNvPr>
          <p:cNvPicPr>
            <a:picLocks noChangeAspect="1"/>
          </p:cNvPicPr>
          <p:nvPr/>
        </p:nvPicPr>
        <p:blipFill>
          <a:blip r:embed="rId3"/>
          <a:stretch>
            <a:fillRect/>
          </a:stretch>
        </p:blipFill>
        <p:spPr>
          <a:xfrm>
            <a:off x="10810875" y="21995"/>
            <a:ext cx="1381125" cy="1133475"/>
          </a:xfrm>
          <a:prstGeom prst="rect">
            <a:avLst/>
          </a:prstGeom>
        </p:spPr>
      </p:pic>
      <p:sp>
        <p:nvSpPr>
          <p:cNvPr id="6" name="Rechthoek 5">
            <a:extLst>
              <a:ext uri="{FF2B5EF4-FFF2-40B4-BE49-F238E27FC236}">
                <a16:creationId xmlns:a16="http://schemas.microsoft.com/office/drawing/2014/main" id="{5B7EF2A8-4DD3-7072-A7D9-291D4363CB84}"/>
              </a:ext>
            </a:extLst>
          </p:cNvPr>
          <p:cNvSpPr/>
          <p:nvPr/>
        </p:nvSpPr>
        <p:spPr>
          <a:xfrm>
            <a:off x="6035676" y="1200603"/>
            <a:ext cx="1886856" cy="562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dianummer 1">
            <a:extLst>
              <a:ext uri="{FF2B5EF4-FFF2-40B4-BE49-F238E27FC236}">
                <a16:creationId xmlns:a16="http://schemas.microsoft.com/office/drawing/2014/main" id="{D7C81C9F-1F50-E91B-A588-1F80619F0BBE}"/>
              </a:ext>
            </a:extLst>
          </p:cNvPr>
          <p:cNvSpPr>
            <a:spLocks noGrp="1"/>
          </p:cNvSpPr>
          <p:nvPr>
            <p:ph type="sldNum" sz="quarter" idx="12"/>
          </p:nvPr>
        </p:nvSpPr>
        <p:spPr/>
        <p:txBody>
          <a:bodyPr/>
          <a:lstStyle/>
          <a:p>
            <a:fld id="{D68B3F2B-E202-4376-8508-A508ED334532}" type="slidenum">
              <a:rPr lang="nl-NL" smtClean="0"/>
              <a:t>6</a:t>
            </a:fld>
            <a:endParaRPr lang="nl-NL"/>
          </a:p>
        </p:txBody>
      </p:sp>
      <p:pic>
        <p:nvPicPr>
          <p:cNvPr id="5" name="Afbeelding 8" descr="Afbeelding met grafiek, taartdiagram&#10;&#10;Automatisch gegenereerde beschrijving">
            <a:extLst>
              <a:ext uri="{FF2B5EF4-FFF2-40B4-BE49-F238E27FC236}">
                <a16:creationId xmlns:a16="http://schemas.microsoft.com/office/drawing/2014/main" id="{E9F63FAE-3B14-B305-6062-B06535280A2E}"/>
              </a:ext>
            </a:extLst>
          </p:cNvPr>
          <p:cNvPicPr>
            <a:picLocks noChangeAspect="1"/>
          </p:cNvPicPr>
          <p:nvPr/>
        </p:nvPicPr>
        <p:blipFill>
          <a:blip r:embed="rId4"/>
          <a:stretch>
            <a:fillRect/>
          </a:stretch>
        </p:blipFill>
        <p:spPr>
          <a:xfrm>
            <a:off x="480483" y="1157234"/>
            <a:ext cx="6669616" cy="4367712"/>
          </a:xfrm>
          <a:prstGeom prst="rect">
            <a:avLst/>
          </a:prstGeom>
        </p:spPr>
      </p:pic>
      <p:sp>
        <p:nvSpPr>
          <p:cNvPr id="10" name="Tekstvak 9">
            <a:extLst>
              <a:ext uri="{FF2B5EF4-FFF2-40B4-BE49-F238E27FC236}">
                <a16:creationId xmlns:a16="http://schemas.microsoft.com/office/drawing/2014/main" id="{7F2A5D86-9F9E-A9DA-9F70-EBA0AE2776D3}"/>
              </a:ext>
            </a:extLst>
          </p:cNvPr>
          <p:cNvSpPr txBox="1"/>
          <p:nvPr/>
        </p:nvSpPr>
        <p:spPr>
          <a:xfrm>
            <a:off x="482314" y="5621588"/>
            <a:ext cx="9515687" cy="584775"/>
          </a:xfrm>
          <a:prstGeom prst="rect">
            <a:avLst/>
          </a:prstGeom>
          <a:noFill/>
          <a:ln w="28575">
            <a:solidFill>
              <a:srgbClr val="0070C0"/>
            </a:solidFill>
          </a:ln>
        </p:spPr>
        <p:txBody>
          <a:bodyPr wrap="square" lIns="91440" tIns="45720" rIns="91440" bIns="45720" rtlCol="0" anchor="t">
            <a:spAutoFit/>
          </a:bodyPr>
          <a:lstStyle/>
          <a:p>
            <a:r>
              <a:rPr lang="nl-NL" sz="1600">
                <a:solidFill>
                  <a:srgbClr val="7EC8C4"/>
                </a:solidFill>
                <a:cs typeface="Calibri"/>
              </a:rPr>
              <a:t>Er zijn 4 aanvragen gedaan voor het plaatsen op een vast WLZ bed, deze plaatsingen worden niet gecoördineerd. Wel wordt hier een adviserende rol in aangenomen. </a:t>
            </a:r>
            <a:endParaRPr lang="nl-NL">
              <a:solidFill>
                <a:srgbClr val="000000"/>
              </a:solidFill>
              <a:cs typeface="Calibri"/>
            </a:endParaRPr>
          </a:p>
        </p:txBody>
      </p:sp>
    </p:spTree>
    <p:extLst>
      <p:ext uri="{BB962C8B-B14F-4D97-AF65-F5344CB8AC3E}">
        <p14:creationId xmlns:p14="http://schemas.microsoft.com/office/powerpoint/2010/main" val="3450775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el 1">
            <a:extLst>
              <a:ext uri="{FF2B5EF4-FFF2-40B4-BE49-F238E27FC236}">
                <a16:creationId xmlns:a16="http://schemas.microsoft.com/office/drawing/2014/main" id="{584320D6-203A-9A4E-8ED9-C8BE96384E64}"/>
              </a:ext>
            </a:extLst>
          </p:cNvPr>
          <p:cNvSpPr txBox="1">
            <a:spLocks/>
          </p:cNvSpPr>
          <p:nvPr/>
        </p:nvSpPr>
        <p:spPr>
          <a:xfrm>
            <a:off x="299356" y="322607"/>
            <a:ext cx="9065964"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a:solidFill>
                  <a:srgbClr val="4CB8B1"/>
                </a:solidFill>
                <a:latin typeface="+mn-lt"/>
                <a:cs typeface="Calibri"/>
              </a:rPr>
              <a:t>Moment van aanvragen</a:t>
            </a:r>
            <a:endParaRPr lang="nl-NL">
              <a:solidFill>
                <a:srgbClr val="4CB8B1"/>
              </a:solidFill>
              <a:latin typeface="+mn-lt"/>
            </a:endParaRPr>
          </a:p>
        </p:txBody>
      </p:sp>
      <p:pic>
        <p:nvPicPr>
          <p:cNvPr id="6" name="Afbeelding 5">
            <a:extLst>
              <a:ext uri="{FF2B5EF4-FFF2-40B4-BE49-F238E27FC236}">
                <a16:creationId xmlns:a16="http://schemas.microsoft.com/office/drawing/2014/main" id="{B59D7682-F243-723D-5BE4-F4F98EFBE151}"/>
              </a:ext>
            </a:extLst>
          </p:cNvPr>
          <p:cNvPicPr>
            <a:picLocks noChangeAspect="1"/>
          </p:cNvPicPr>
          <p:nvPr/>
        </p:nvPicPr>
        <p:blipFill>
          <a:blip r:embed="rId3"/>
          <a:stretch>
            <a:fillRect/>
          </a:stretch>
        </p:blipFill>
        <p:spPr>
          <a:xfrm>
            <a:off x="10810875" y="0"/>
            <a:ext cx="1381125" cy="1133475"/>
          </a:xfrm>
          <a:prstGeom prst="rect">
            <a:avLst/>
          </a:prstGeom>
        </p:spPr>
      </p:pic>
      <p:sp>
        <p:nvSpPr>
          <p:cNvPr id="7" name="Tekstvak 6">
            <a:extLst>
              <a:ext uri="{FF2B5EF4-FFF2-40B4-BE49-F238E27FC236}">
                <a16:creationId xmlns:a16="http://schemas.microsoft.com/office/drawing/2014/main" id="{E75C89CF-2ABB-6106-43A9-7E18D56B72FD}"/>
              </a:ext>
            </a:extLst>
          </p:cNvPr>
          <p:cNvSpPr txBox="1"/>
          <p:nvPr/>
        </p:nvSpPr>
        <p:spPr>
          <a:xfrm>
            <a:off x="366099" y="5429910"/>
            <a:ext cx="11314389" cy="307777"/>
          </a:xfrm>
          <a:prstGeom prst="rect">
            <a:avLst/>
          </a:prstGeom>
          <a:noFill/>
          <a:ln w="28575">
            <a:solidFill>
              <a:srgbClr val="0070C0"/>
            </a:solidFill>
          </a:ln>
        </p:spPr>
        <p:txBody>
          <a:bodyPr wrap="square" lIns="91440" tIns="45720" rIns="91440" bIns="45720" rtlCol="0" anchor="t">
            <a:spAutoFit/>
          </a:bodyPr>
          <a:lstStyle/>
          <a:p>
            <a:r>
              <a:rPr lang="nl-NL" sz="1400">
                <a:solidFill>
                  <a:srgbClr val="7EC8C4"/>
                </a:solidFill>
                <a:ea typeface="+mn-lt"/>
                <a:cs typeface="+mn-lt"/>
              </a:rPr>
              <a:t>De meeste aanvragen in Q1 zijn op de vrijdag binnengekomen, terugkijkend op 2022 is te zien dat deze dag wisselt per kwartaal .</a:t>
            </a:r>
          </a:p>
        </p:txBody>
      </p:sp>
      <p:sp>
        <p:nvSpPr>
          <p:cNvPr id="2" name="Tijdelijke aanduiding voor dianummer 1">
            <a:extLst>
              <a:ext uri="{FF2B5EF4-FFF2-40B4-BE49-F238E27FC236}">
                <a16:creationId xmlns:a16="http://schemas.microsoft.com/office/drawing/2014/main" id="{55ECA115-D2BF-2F1A-56B1-E24D71F0DEF4}"/>
              </a:ext>
            </a:extLst>
          </p:cNvPr>
          <p:cNvSpPr>
            <a:spLocks noGrp="1"/>
          </p:cNvSpPr>
          <p:nvPr>
            <p:ph type="sldNum" sz="quarter" idx="12"/>
          </p:nvPr>
        </p:nvSpPr>
        <p:spPr/>
        <p:txBody>
          <a:bodyPr/>
          <a:lstStyle/>
          <a:p>
            <a:fld id="{D68B3F2B-E202-4376-8508-A508ED334532}" type="slidenum">
              <a:rPr lang="nl-NL" smtClean="0"/>
              <a:t>7</a:t>
            </a:fld>
            <a:endParaRPr lang="nl-NL"/>
          </a:p>
        </p:txBody>
      </p:sp>
      <p:pic>
        <p:nvPicPr>
          <p:cNvPr id="3" name="Afbeelding 3" descr="Afbeelding met grafiek&#10;&#10;Automatisch gegenereerde beschrijving">
            <a:extLst>
              <a:ext uri="{FF2B5EF4-FFF2-40B4-BE49-F238E27FC236}">
                <a16:creationId xmlns:a16="http://schemas.microsoft.com/office/drawing/2014/main" id="{E9A3A59C-491E-49F9-2F52-F763ACE92A1F}"/>
              </a:ext>
            </a:extLst>
          </p:cNvPr>
          <p:cNvPicPr>
            <a:picLocks noChangeAspect="1"/>
          </p:cNvPicPr>
          <p:nvPr/>
        </p:nvPicPr>
        <p:blipFill>
          <a:blip r:embed="rId4"/>
          <a:stretch>
            <a:fillRect/>
          </a:stretch>
        </p:blipFill>
        <p:spPr>
          <a:xfrm>
            <a:off x="300567" y="1001961"/>
            <a:ext cx="3759199" cy="3901577"/>
          </a:xfrm>
          <a:prstGeom prst="rect">
            <a:avLst/>
          </a:prstGeom>
        </p:spPr>
      </p:pic>
      <p:sp>
        <p:nvSpPr>
          <p:cNvPr id="11" name="Stroomdiagram: Gegevens 10">
            <a:extLst>
              <a:ext uri="{FF2B5EF4-FFF2-40B4-BE49-F238E27FC236}">
                <a16:creationId xmlns:a16="http://schemas.microsoft.com/office/drawing/2014/main" id="{980E5017-8214-ABEC-3FC8-4ABA6B1055B5}"/>
              </a:ext>
            </a:extLst>
          </p:cNvPr>
          <p:cNvSpPr/>
          <p:nvPr/>
        </p:nvSpPr>
        <p:spPr>
          <a:xfrm>
            <a:off x="2727352" y="4321848"/>
            <a:ext cx="1120083" cy="487969"/>
          </a:xfrm>
          <a:prstGeom prst="flowChartInputOutp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Stroomdiagram: Gegevens 9">
            <a:extLst>
              <a:ext uri="{FF2B5EF4-FFF2-40B4-BE49-F238E27FC236}">
                <a16:creationId xmlns:a16="http://schemas.microsoft.com/office/drawing/2014/main" id="{EEDE997E-C21D-2CB7-7A3C-50B134EAC919}"/>
              </a:ext>
            </a:extLst>
          </p:cNvPr>
          <p:cNvSpPr/>
          <p:nvPr/>
        </p:nvSpPr>
        <p:spPr>
          <a:xfrm>
            <a:off x="536601" y="4290098"/>
            <a:ext cx="2464167" cy="519719"/>
          </a:xfrm>
          <a:prstGeom prst="flowChartInputOutp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18856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5" descr="Afbeelding met tafel&#10;&#10;Automatisch gegenereerde beschrijving">
            <a:extLst>
              <a:ext uri="{FF2B5EF4-FFF2-40B4-BE49-F238E27FC236}">
                <a16:creationId xmlns:a16="http://schemas.microsoft.com/office/drawing/2014/main" id="{ED29DA29-8D96-A0F4-7FA2-60C8934AE64E}"/>
              </a:ext>
            </a:extLst>
          </p:cNvPr>
          <p:cNvPicPr>
            <a:picLocks noChangeAspect="1"/>
          </p:cNvPicPr>
          <p:nvPr/>
        </p:nvPicPr>
        <p:blipFill>
          <a:blip r:embed="rId2"/>
          <a:stretch>
            <a:fillRect/>
          </a:stretch>
        </p:blipFill>
        <p:spPr>
          <a:xfrm>
            <a:off x="8799594" y="958850"/>
            <a:ext cx="2255146" cy="4157134"/>
          </a:xfrm>
          <a:prstGeom prst="rect">
            <a:avLst/>
          </a:prstGeom>
        </p:spPr>
      </p:pic>
      <p:sp>
        <p:nvSpPr>
          <p:cNvPr id="2" name="Tijdelijke aanduiding voor dianummer 1">
            <a:extLst>
              <a:ext uri="{FF2B5EF4-FFF2-40B4-BE49-F238E27FC236}">
                <a16:creationId xmlns:a16="http://schemas.microsoft.com/office/drawing/2014/main" id="{DFFD1FBB-770E-80D3-A06F-A12312307F3E}"/>
              </a:ext>
            </a:extLst>
          </p:cNvPr>
          <p:cNvSpPr>
            <a:spLocks noGrp="1"/>
          </p:cNvSpPr>
          <p:nvPr>
            <p:ph type="sldNum" sz="quarter" idx="12"/>
          </p:nvPr>
        </p:nvSpPr>
        <p:spPr/>
        <p:txBody>
          <a:bodyPr/>
          <a:lstStyle/>
          <a:p>
            <a:fld id="{D68B3F2B-E202-4376-8508-A508ED334532}" type="slidenum">
              <a:rPr lang="nl-NL" smtClean="0"/>
              <a:t>8</a:t>
            </a:fld>
            <a:endParaRPr lang="nl-NL"/>
          </a:p>
        </p:txBody>
      </p:sp>
      <p:sp>
        <p:nvSpPr>
          <p:cNvPr id="5" name="Tekstvak 4">
            <a:extLst>
              <a:ext uri="{FF2B5EF4-FFF2-40B4-BE49-F238E27FC236}">
                <a16:creationId xmlns:a16="http://schemas.microsoft.com/office/drawing/2014/main" id="{E411A7D6-7DA2-275D-E437-74F34AD76F7C}"/>
              </a:ext>
            </a:extLst>
          </p:cNvPr>
          <p:cNvSpPr txBox="1"/>
          <p:nvPr/>
        </p:nvSpPr>
        <p:spPr>
          <a:xfrm>
            <a:off x="527481" y="5586740"/>
            <a:ext cx="6953938" cy="1077218"/>
          </a:xfrm>
          <a:prstGeom prst="rect">
            <a:avLst/>
          </a:prstGeom>
          <a:noFill/>
          <a:ln w="28575">
            <a:solidFill>
              <a:srgbClr val="0070C0"/>
            </a:solidFill>
          </a:ln>
        </p:spPr>
        <p:txBody>
          <a:bodyPr wrap="square" lIns="91440" tIns="45720" rIns="91440" bIns="45720" anchor="t">
            <a:spAutoFit/>
          </a:bodyPr>
          <a:lstStyle/>
          <a:p>
            <a:r>
              <a:rPr lang="nl-NL" sz="1600">
                <a:solidFill>
                  <a:srgbClr val="7EC8C4"/>
                </a:solidFill>
              </a:rPr>
              <a:t>Op deze kaart staan de woonplaatsen van de aangemelde cliënten over Q1 2023.</a:t>
            </a:r>
            <a:endParaRPr lang="nl-NL" sz="1600">
              <a:solidFill>
                <a:srgbClr val="7EC8C4"/>
              </a:solidFill>
              <a:cs typeface="Calibri"/>
            </a:endParaRPr>
          </a:p>
          <a:p>
            <a:r>
              <a:rPr lang="nl-NL" sz="1600">
                <a:solidFill>
                  <a:srgbClr val="7EC8C4"/>
                </a:solidFill>
                <a:ea typeface="Calibri"/>
                <a:cs typeface="Calibri"/>
              </a:rPr>
              <a:t>Geel: &lt;5</a:t>
            </a:r>
          </a:p>
          <a:p>
            <a:r>
              <a:rPr lang="nl-NL" sz="1600">
                <a:solidFill>
                  <a:srgbClr val="7EC8C4"/>
                </a:solidFill>
                <a:ea typeface="Calibri"/>
                <a:cs typeface="Calibri"/>
              </a:rPr>
              <a:t>Oranje: 5-15</a:t>
            </a:r>
          </a:p>
          <a:p>
            <a:r>
              <a:rPr lang="nl-NL" sz="1600">
                <a:solidFill>
                  <a:srgbClr val="7EC8C4"/>
                </a:solidFill>
                <a:ea typeface="Calibri"/>
                <a:cs typeface="Calibri"/>
              </a:rPr>
              <a:t>Rood: &gt;15</a:t>
            </a:r>
          </a:p>
        </p:txBody>
      </p:sp>
      <p:sp>
        <p:nvSpPr>
          <p:cNvPr id="7" name="Tekstvak 6">
            <a:extLst>
              <a:ext uri="{FF2B5EF4-FFF2-40B4-BE49-F238E27FC236}">
                <a16:creationId xmlns:a16="http://schemas.microsoft.com/office/drawing/2014/main" id="{1C999983-8B58-37AC-5108-8A146594D0BE}"/>
              </a:ext>
            </a:extLst>
          </p:cNvPr>
          <p:cNvSpPr txBox="1"/>
          <p:nvPr/>
        </p:nvSpPr>
        <p:spPr>
          <a:xfrm>
            <a:off x="10044545" y="425532"/>
            <a:ext cx="180393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l-NL"/>
          </a:p>
        </p:txBody>
      </p:sp>
      <p:sp>
        <p:nvSpPr>
          <p:cNvPr id="8" name="Tekstvak 7">
            <a:extLst>
              <a:ext uri="{FF2B5EF4-FFF2-40B4-BE49-F238E27FC236}">
                <a16:creationId xmlns:a16="http://schemas.microsoft.com/office/drawing/2014/main" id="{56FF1553-FCFA-EACA-39CC-761F6CC5AADD}"/>
              </a:ext>
            </a:extLst>
          </p:cNvPr>
          <p:cNvSpPr txBox="1"/>
          <p:nvPr/>
        </p:nvSpPr>
        <p:spPr>
          <a:xfrm>
            <a:off x="8749906" y="186354"/>
            <a:ext cx="2467566" cy="6001643"/>
          </a:xfrm>
          <a:prstGeom prst="rect">
            <a:avLst/>
          </a:prstGeom>
          <a:noFill/>
          <a:ln w="28575">
            <a:solidFill>
              <a:srgbClr val="0070C0"/>
            </a:solidFill>
          </a:ln>
        </p:spPr>
        <p:txBody>
          <a:bodyPr wrap="square" lIns="91440" tIns="45720" rIns="91440" bIns="45720" anchor="t">
            <a:spAutoFit/>
          </a:bodyPr>
          <a:lstStyle/>
          <a:p>
            <a:pPr algn="ctr"/>
            <a:endParaRPr lang="nl-NL" sz="1600">
              <a:solidFill>
                <a:srgbClr val="0070C0"/>
              </a:solidFill>
            </a:endParaRPr>
          </a:p>
          <a:p>
            <a:pPr algn="ctr"/>
            <a:r>
              <a:rPr lang="nl-NL" sz="1600">
                <a:solidFill>
                  <a:srgbClr val="0070C0"/>
                </a:solidFill>
              </a:rPr>
              <a:t>Top 20</a:t>
            </a:r>
            <a:endParaRPr lang="nl-NL" sz="1600">
              <a:solidFill>
                <a:srgbClr val="0070C0"/>
              </a:solidFill>
              <a:cs typeface="Calibri" panose="020F0502020204030204"/>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r>
              <a:rPr lang="nl-NL" sz="1400">
                <a:solidFill>
                  <a:srgbClr val="0070C0"/>
                </a:solidFill>
                <a:ea typeface="Calibri"/>
                <a:cs typeface="Calibri"/>
              </a:rPr>
              <a:t>Leeg veld = Geen plaatsnaam uitgevraagd bij telefonische triage.</a:t>
            </a:r>
          </a:p>
        </p:txBody>
      </p:sp>
      <p:pic>
        <p:nvPicPr>
          <p:cNvPr id="6" name="Afbeelding 9" descr="Afbeelding met kaart&#10;&#10;Automatisch gegenereerde beschrijving">
            <a:extLst>
              <a:ext uri="{FF2B5EF4-FFF2-40B4-BE49-F238E27FC236}">
                <a16:creationId xmlns:a16="http://schemas.microsoft.com/office/drawing/2014/main" id="{2CF131F5-A9C9-1A5F-FA78-97262CEACF90}"/>
              </a:ext>
            </a:extLst>
          </p:cNvPr>
          <p:cNvPicPr>
            <a:picLocks noChangeAspect="1"/>
          </p:cNvPicPr>
          <p:nvPr/>
        </p:nvPicPr>
        <p:blipFill>
          <a:blip r:embed="rId3"/>
          <a:stretch>
            <a:fillRect/>
          </a:stretch>
        </p:blipFill>
        <p:spPr>
          <a:xfrm>
            <a:off x="4233" y="-5014"/>
            <a:ext cx="8087783" cy="5418112"/>
          </a:xfrm>
          <a:prstGeom prst="rect">
            <a:avLst/>
          </a:prstGeom>
        </p:spPr>
      </p:pic>
    </p:spTree>
    <p:extLst>
      <p:ext uri="{BB962C8B-B14F-4D97-AF65-F5344CB8AC3E}">
        <p14:creationId xmlns:p14="http://schemas.microsoft.com/office/powerpoint/2010/main" val="992851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13" descr="Afbeelding met tafel&#10;&#10;Automatisch gegenereerde beschrijving">
            <a:extLst>
              <a:ext uri="{FF2B5EF4-FFF2-40B4-BE49-F238E27FC236}">
                <a16:creationId xmlns:a16="http://schemas.microsoft.com/office/drawing/2014/main" id="{1B8A513B-29F5-8291-3640-E898717D45DD}"/>
              </a:ext>
            </a:extLst>
          </p:cNvPr>
          <p:cNvPicPr>
            <a:picLocks noChangeAspect="1"/>
          </p:cNvPicPr>
          <p:nvPr/>
        </p:nvPicPr>
        <p:blipFill>
          <a:blip r:embed="rId3"/>
          <a:stretch>
            <a:fillRect/>
          </a:stretch>
        </p:blipFill>
        <p:spPr>
          <a:xfrm>
            <a:off x="326834" y="3543180"/>
            <a:ext cx="3321585" cy="1837304"/>
          </a:xfrm>
          <a:prstGeom prst="rect">
            <a:avLst/>
          </a:prstGeom>
        </p:spPr>
      </p:pic>
      <p:pic>
        <p:nvPicPr>
          <p:cNvPr id="7" name="Afbeelding 8" descr="Afbeelding met tafel&#10;&#10;Automatisch gegenereerde beschrijving">
            <a:extLst>
              <a:ext uri="{FF2B5EF4-FFF2-40B4-BE49-F238E27FC236}">
                <a16:creationId xmlns:a16="http://schemas.microsoft.com/office/drawing/2014/main" id="{5493A29F-157B-BA29-7231-E4E8244761FF}"/>
              </a:ext>
            </a:extLst>
          </p:cNvPr>
          <p:cNvPicPr>
            <a:picLocks noChangeAspect="1"/>
          </p:cNvPicPr>
          <p:nvPr/>
        </p:nvPicPr>
        <p:blipFill>
          <a:blip r:embed="rId4"/>
          <a:stretch>
            <a:fillRect/>
          </a:stretch>
        </p:blipFill>
        <p:spPr>
          <a:xfrm>
            <a:off x="328325" y="999150"/>
            <a:ext cx="2446433" cy="1830062"/>
          </a:xfrm>
          <a:prstGeom prst="rect">
            <a:avLst/>
          </a:prstGeom>
        </p:spPr>
      </p:pic>
      <p:sp>
        <p:nvSpPr>
          <p:cNvPr id="2" name="Tijdelijke aanduiding voor dianummer 1">
            <a:extLst>
              <a:ext uri="{FF2B5EF4-FFF2-40B4-BE49-F238E27FC236}">
                <a16:creationId xmlns:a16="http://schemas.microsoft.com/office/drawing/2014/main" id="{97A61549-0136-C59A-9A32-53B38E187BBA}"/>
              </a:ext>
            </a:extLst>
          </p:cNvPr>
          <p:cNvSpPr>
            <a:spLocks noGrp="1"/>
          </p:cNvSpPr>
          <p:nvPr>
            <p:ph type="sldNum" sz="quarter" idx="12"/>
          </p:nvPr>
        </p:nvSpPr>
        <p:spPr/>
        <p:txBody>
          <a:bodyPr/>
          <a:lstStyle/>
          <a:p>
            <a:fld id="{D68B3F2B-E202-4376-8508-A508ED334532}" type="slidenum">
              <a:rPr lang="nl-NL" smtClean="0"/>
              <a:t>9</a:t>
            </a:fld>
            <a:endParaRPr lang="nl-NL"/>
          </a:p>
        </p:txBody>
      </p:sp>
      <p:sp>
        <p:nvSpPr>
          <p:cNvPr id="4" name="Titel 1">
            <a:extLst>
              <a:ext uri="{FF2B5EF4-FFF2-40B4-BE49-F238E27FC236}">
                <a16:creationId xmlns:a16="http://schemas.microsoft.com/office/drawing/2014/main" id="{6BABD026-0720-6E17-E8E8-0EC8AD60DA80}"/>
              </a:ext>
            </a:extLst>
          </p:cNvPr>
          <p:cNvSpPr txBox="1">
            <a:spLocks/>
          </p:cNvSpPr>
          <p:nvPr/>
        </p:nvSpPr>
        <p:spPr>
          <a:xfrm>
            <a:off x="201664" y="322607"/>
            <a:ext cx="9163656" cy="747548"/>
          </a:xfrm>
          <a:prstGeom prst="rect">
            <a:avLst/>
          </a:prstGeom>
        </p:spPr>
        <p:txBody>
          <a:bodyPr lIns="91440" tIns="45720" rIns="91440" bIns="4572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3600" b="1">
                <a:solidFill>
                  <a:srgbClr val="4CB8B1"/>
                </a:solidFill>
                <a:latin typeface="+mn-lt"/>
              </a:rPr>
              <a:t>Totaal</a:t>
            </a:r>
            <a:r>
              <a:rPr lang="nl-NL" sz="3600" b="1">
                <a:solidFill>
                  <a:srgbClr val="4CB8B1"/>
                </a:solidFill>
              </a:rPr>
              <a:t> aantal aanvragen</a:t>
            </a:r>
            <a:r>
              <a:rPr lang="nl-NL" sz="3600" b="1">
                <a:solidFill>
                  <a:srgbClr val="4CB8B1"/>
                </a:solidFill>
                <a:latin typeface="+mn-lt"/>
              </a:rPr>
              <a:t>: trend </a:t>
            </a:r>
            <a:r>
              <a:rPr lang="nl-NL" sz="3600" b="1">
                <a:solidFill>
                  <a:srgbClr val="4CB8B1"/>
                </a:solidFill>
              </a:rPr>
              <a:t>‘Crisisbedden’</a:t>
            </a:r>
            <a:endParaRPr lang="nl-NL" sz="2800">
              <a:solidFill>
                <a:srgbClr val="4CB8B1"/>
              </a:solidFill>
              <a:latin typeface="+mn-lt"/>
              <a:cs typeface="Calibri"/>
            </a:endParaRPr>
          </a:p>
        </p:txBody>
      </p:sp>
      <p:pic>
        <p:nvPicPr>
          <p:cNvPr id="5" name="Afbeelding 5">
            <a:extLst>
              <a:ext uri="{FF2B5EF4-FFF2-40B4-BE49-F238E27FC236}">
                <a16:creationId xmlns:a16="http://schemas.microsoft.com/office/drawing/2014/main" id="{B5DC0EC6-7E5F-2C91-852A-46C65F6730D8}"/>
              </a:ext>
            </a:extLst>
          </p:cNvPr>
          <p:cNvPicPr>
            <a:picLocks noChangeAspect="1"/>
          </p:cNvPicPr>
          <p:nvPr/>
        </p:nvPicPr>
        <p:blipFill>
          <a:blip r:embed="rId5"/>
          <a:stretch>
            <a:fillRect/>
          </a:stretch>
        </p:blipFill>
        <p:spPr>
          <a:xfrm>
            <a:off x="10783032" y="24423"/>
            <a:ext cx="1352550" cy="1143000"/>
          </a:xfrm>
          <a:prstGeom prst="rect">
            <a:avLst/>
          </a:prstGeom>
        </p:spPr>
      </p:pic>
      <p:sp>
        <p:nvSpPr>
          <p:cNvPr id="8" name="Rechthoek 7">
            <a:extLst>
              <a:ext uri="{FF2B5EF4-FFF2-40B4-BE49-F238E27FC236}">
                <a16:creationId xmlns:a16="http://schemas.microsoft.com/office/drawing/2014/main" id="{87A390B5-26D2-6CE7-4169-34BE0CBB5600}"/>
              </a:ext>
            </a:extLst>
          </p:cNvPr>
          <p:cNvSpPr/>
          <p:nvPr/>
        </p:nvSpPr>
        <p:spPr>
          <a:xfrm>
            <a:off x="328002" y="1829680"/>
            <a:ext cx="2549973" cy="7500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8A0AA6EC-A959-BCB0-7E77-60F2F1AB3B1A}"/>
              </a:ext>
            </a:extLst>
          </p:cNvPr>
          <p:cNvSpPr/>
          <p:nvPr/>
        </p:nvSpPr>
        <p:spPr>
          <a:xfrm>
            <a:off x="354778" y="4820426"/>
            <a:ext cx="3388861" cy="47818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90E37FA8-25BB-8C62-8EDD-2228E31D25ED}"/>
              </a:ext>
            </a:extLst>
          </p:cNvPr>
          <p:cNvSpPr txBox="1"/>
          <p:nvPr/>
        </p:nvSpPr>
        <p:spPr>
          <a:xfrm>
            <a:off x="258233" y="2872316"/>
            <a:ext cx="656378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600" b="1">
                <a:solidFill>
                  <a:srgbClr val="4CB8B1"/>
                </a:solidFill>
              </a:rPr>
              <a:t>Totaal aantal plaatsingen</a:t>
            </a:r>
            <a:r>
              <a:rPr lang="nl-NL" sz="3600">
                <a:solidFill>
                  <a:srgbClr val="4CB8B1"/>
                </a:solidFill>
                <a:cs typeface="Calibri"/>
              </a:rPr>
              <a:t>​</a:t>
            </a:r>
            <a:endParaRPr lang="nl-NL" sz="2800">
              <a:cs typeface="Calibri" panose="020F0502020204030204"/>
            </a:endParaRPr>
          </a:p>
        </p:txBody>
      </p:sp>
      <p:sp>
        <p:nvSpPr>
          <p:cNvPr id="11" name="Tekstvak 10">
            <a:extLst>
              <a:ext uri="{FF2B5EF4-FFF2-40B4-BE49-F238E27FC236}">
                <a16:creationId xmlns:a16="http://schemas.microsoft.com/office/drawing/2014/main" id="{A134FEB9-64AF-FB9B-1B60-0960E87CAB18}"/>
              </a:ext>
            </a:extLst>
          </p:cNvPr>
          <p:cNvSpPr txBox="1"/>
          <p:nvPr/>
        </p:nvSpPr>
        <p:spPr>
          <a:xfrm>
            <a:off x="404517" y="5618248"/>
            <a:ext cx="10866270" cy="738664"/>
          </a:xfrm>
          <a:prstGeom prst="rect">
            <a:avLst/>
          </a:prstGeom>
          <a:noFill/>
          <a:ln w="28575">
            <a:solidFill>
              <a:srgbClr val="0070C0"/>
            </a:solidFill>
          </a:ln>
        </p:spPr>
        <p:txBody>
          <a:bodyPr wrap="square" lIns="91440" tIns="45720" rIns="91440" bIns="45720" rtlCol="0" anchor="t">
            <a:spAutoFit/>
          </a:bodyPr>
          <a:lstStyle/>
          <a:p>
            <a:r>
              <a:rPr lang="nl-NL" sz="1400" b="1">
                <a:solidFill>
                  <a:srgbClr val="7EC8C4"/>
                </a:solidFill>
                <a:cs typeface="Calibri"/>
              </a:rPr>
              <a:t>Overige uitstroom</a:t>
            </a:r>
            <a:r>
              <a:rPr lang="nl-NL" sz="1400">
                <a:solidFill>
                  <a:srgbClr val="7EC8C4"/>
                </a:solidFill>
                <a:cs typeface="Calibri"/>
              </a:rPr>
              <a:t>; 4 keer geannuleerd (door verwijzer), 26 keer was er geen bed beschikbaar en 30 keer advies gegeven bij casussen die niet voldeden aan de criteria van een </a:t>
            </a:r>
            <a:r>
              <a:rPr lang="nl-NL" sz="1400" err="1">
                <a:solidFill>
                  <a:srgbClr val="7EC8C4"/>
                </a:solidFill>
                <a:cs typeface="Calibri"/>
              </a:rPr>
              <a:t>crisisbed</a:t>
            </a:r>
            <a:r>
              <a:rPr lang="nl-NL" sz="1400">
                <a:solidFill>
                  <a:srgbClr val="7EC8C4"/>
                </a:solidFill>
                <a:cs typeface="Calibri"/>
              </a:rPr>
              <a:t>.</a:t>
            </a:r>
            <a:endParaRPr lang="nl-NL" sz="1400">
              <a:solidFill>
                <a:srgbClr val="000000"/>
              </a:solidFill>
              <a:ea typeface="Calibri"/>
              <a:cs typeface="Calibri"/>
            </a:endParaRPr>
          </a:p>
          <a:p>
            <a:r>
              <a:rPr lang="nl-NL" sz="1400">
                <a:solidFill>
                  <a:srgbClr val="7EC8C4"/>
                </a:solidFill>
                <a:cs typeface="Calibri"/>
              </a:rPr>
              <a:t>Geen bed beschikbaar per crisisindicatie: Crisis PG 17 keer, Crisis PG met IBS 3 keer en Crisis SOM 6 keer. </a:t>
            </a:r>
            <a:endParaRPr lang="nl-NL" sz="1400">
              <a:solidFill>
                <a:srgbClr val="7EC8C4"/>
              </a:solidFill>
              <a:ea typeface="Calibri"/>
              <a:cs typeface="Calibri"/>
            </a:endParaRPr>
          </a:p>
        </p:txBody>
      </p:sp>
    </p:spTree>
    <p:extLst>
      <p:ext uri="{BB962C8B-B14F-4D97-AF65-F5344CB8AC3E}">
        <p14:creationId xmlns:p14="http://schemas.microsoft.com/office/powerpoint/2010/main" val="149651215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ZCC">
  <a:themeElements>
    <a:clrScheme name="ZCC">
      <a:dk1>
        <a:sysClr val="windowText" lastClr="000000"/>
      </a:dk1>
      <a:lt1>
        <a:sysClr val="window" lastClr="FFFFFF"/>
      </a:lt1>
      <a:dk2>
        <a:srgbClr val="44546A"/>
      </a:dk2>
      <a:lt2>
        <a:srgbClr val="E7E6E6"/>
      </a:lt2>
      <a:accent1>
        <a:srgbClr val="00ADD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ZCC">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6159bb1-a856-411f-9955-320e930cc01c">
      <UserInfo>
        <DisplayName>SharingLinks.b165aa89-a08a-4e08-8996-a9442fa55ca1.Flexible.43870f4c-544b-4e83-a779-6976e141cd44</DisplayName>
        <AccountId>19</AccountId>
        <AccountType/>
      </UserInfo>
      <UserInfo>
        <DisplayName>Miranda Minten - Buijs</DisplayName>
        <AccountId>13</AccountId>
        <AccountType/>
      </UserInfo>
      <UserInfo>
        <DisplayName>Iedereen behalve externe gebruikers</DisplayName>
        <AccountId>9</AccountId>
        <AccountType/>
      </UserInfo>
      <UserInfo>
        <DisplayName>Onno Feith</DisplayName>
        <AccountId>31</AccountId>
        <AccountType/>
      </UserInfo>
      <UserInfo>
        <DisplayName>Maran Hamers</DisplayName>
        <AccountId>12</AccountId>
        <AccountType/>
      </UserInfo>
    </SharedWithUsers>
    <TaxCatchAll xmlns="26159bb1-a856-411f-9955-320e930cc01c" xsi:nil="true"/>
    <lcf76f155ced4ddcb4097134ff3c332f xmlns="117aa2ea-c99b-4a88-9767-65dfc7c2cce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0650710784C647BA9C85AFEB0B1547" ma:contentTypeVersion="10" ma:contentTypeDescription="Een nieuw document maken." ma:contentTypeScope="" ma:versionID="11f0abc29db177ccc6a71fd2296d10b1">
  <xsd:schema xmlns:xsd="http://www.w3.org/2001/XMLSchema" xmlns:xs="http://www.w3.org/2001/XMLSchema" xmlns:p="http://schemas.microsoft.com/office/2006/metadata/properties" xmlns:ns2="117aa2ea-c99b-4a88-9767-65dfc7c2cce8" xmlns:ns3="26159bb1-a856-411f-9955-320e930cc01c" targetNamespace="http://schemas.microsoft.com/office/2006/metadata/properties" ma:root="true" ma:fieldsID="02c9dc274aba38629bac9728ff43e617" ns2:_="" ns3:_="">
    <xsd:import namespace="117aa2ea-c99b-4a88-9767-65dfc7c2cce8"/>
    <xsd:import namespace="26159bb1-a856-411f-9955-320e930cc0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7aa2ea-c99b-4a88-9767-65dfc7c2cc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67817057-90c9-4fe9-8486-4b161f12b92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159bb1-a856-411f-9955-320e930cc01c"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4" nillable="true" ma:displayName="Taxonomy Catch All Column" ma:hidden="true" ma:list="{2ad07669-f936-43be-a68e-1c6fffa3c5be}" ma:internalName="TaxCatchAll" ma:showField="CatchAllData" ma:web="26159bb1-a856-411f-9955-320e930cc0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DBE12B-60FA-4BD9-839F-D289B488F1A7}">
  <ds:schemaRefs>
    <ds:schemaRef ds:uri="http://schemas.microsoft.com/sharepoint/v3/contenttype/forms"/>
  </ds:schemaRefs>
</ds:datastoreItem>
</file>

<file path=customXml/itemProps2.xml><?xml version="1.0" encoding="utf-8"?>
<ds:datastoreItem xmlns:ds="http://schemas.openxmlformats.org/officeDocument/2006/customXml" ds:itemID="{FF22EC10-D6BE-4436-85B5-D30DFB342149}">
  <ds:schemaRefs>
    <ds:schemaRef ds:uri="http://www.w3.org/XML/1998/namespace"/>
    <ds:schemaRef ds:uri="http://purl.org/dc/terms/"/>
    <ds:schemaRef ds:uri="http://purl.org/dc/elements/1.1/"/>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26159bb1-a856-411f-9955-320e930cc01c"/>
    <ds:schemaRef ds:uri="117aa2ea-c99b-4a88-9767-65dfc7c2cce8"/>
  </ds:schemaRefs>
</ds:datastoreItem>
</file>

<file path=customXml/itemProps3.xml><?xml version="1.0" encoding="utf-8"?>
<ds:datastoreItem xmlns:ds="http://schemas.openxmlformats.org/officeDocument/2006/customXml" ds:itemID="{EC74A57B-7CAC-4530-931A-607654FA0176}">
  <ds:schemaRefs>
    <ds:schemaRef ds:uri="117aa2ea-c99b-4a88-9767-65dfc7c2cce8"/>
    <ds:schemaRef ds:uri="26159bb1-a856-411f-9955-320e930cc01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TotalTime>
  <Words>1155</Words>
  <Application>Microsoft Macintosh PowerPoint</Application>
  <PresentationFormat>Breedbeeld</PresentationFormat>
  <Paragraphs>192</Paragraphs>
  <Slides>27</Slides>
  <Notes>9</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27</vt:i4>
      </vt:variant>
    </vt:vector>
  </HeadingPairs>
  <TitlesOfParts>
    <vt:vector size="32" baseType="lpstr">
      <vt:lpstr>Arial</vt:lpstr>
      <vt:lpstr>Calibri</vt:lpstr>
      <vt:lpstr>Calibri Light</vt:lpstr>
      <vt:lpstr>Kantoorthema</vt:lpstr>
      <vt:lpstr>2_ZCC</vt:lpstr>
      <vt:lpstr> Zorgcoördinatie tijdelijk verblijf </vt:lpstr>
      <vt:lpstr>Inhoudsopgave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Regionale Ambulance Voorziening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Maran Hamers</dc:creator>
  <cp:lastModifiedBy>Christie Manintveld</cp:lastModifiedBy>
  <cp:revision>39</cp:revision>
  <dcterms:created xsi:type="dcterms:W3CDTF">2022-05-05T06:15:08Z</dcterms:created>
  <dcterms:modified xsi:type="dcterms:W3CDTF">2023-07-11T19:26:05Z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0x010100890650710784C647BA9C85AFEB0B1547</vt:lpwstr>
  </property>
  <property fmtid="{D5CDD505-2E9C-101B-9397-08002B2CF9AE}" pid="3" name="MediaServiceImageTags">
    <vt:lpwstr/>
  </property>
</Properties>
</file>